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61" r:id="rId6"/>
    <p:sldId id="262" r:id="rId7"/>
    <p:sldId id="257" r:id="rId8"/>
    <p:sldId id="263" r:id="rId9"/>
    <p:sldId id="264" r:id="rId10"/>
    <p:sldId id="265" r:id="rId11"/>
    <p:sldId id="266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2A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6242F-17D0-45F2-8538-CA923A04CA45}" v="354" dt="2026-06-19T07:45:46.632"/>
    <p1510:client id="{E8491AFC-84E0-4AE5-BB23-69BBA9AA7A8B}" v="119" dt="2026-06-19T10:03:03.3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098C0-33C6-4485-9371-06C74A6DDC2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CA8D4-FD47-47F5-A054-D526F53B504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3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48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Calibri"/>
              <a:buChar char="-"/>
            </a:pPr>
            <a:r>
              <a:rPr lang="en-US" sz="1200"/>
              <a:t>Doel: het </a:t>
            </a:r>
            <a:r>
              <a:rPr lang="en-US" sz="1200" err="1"/>
              <a:t>delen</a:t>
            </a:r>
            <a:r>
              <a:rPr lang="en-US" sz="1200"/>
              <a:t> en (her) </a:t>
            </a:r>
            <a:r>
              <a:rPr lang="en-US" sz="1200" err="1"/>
              <a:t>gebruiken</a:t>
            </a:r>
            <a:r>
              <a:rPr lang="en-US" sz="1200"/>
              <a:t> van open </a:t>
            </a:r>
            <a:r>
              <a:rPr lang="en-US" sz="1200" err="1"/>
              <a:t>leermaterialen</a:t>
            </a:r>
            <a:r>
              <a:rPr lang="en-US" sz="1200"/>
              <a:t> Information literacy te </a:t>
            </a:r>
            <a:r>
              <a:rPr lang="en-US" sz="1200" err="1"/>
              <a:t>stimuleren</a:t>
            </a:r>
            <a:r>
              <a:rPr lang="en-US" sz="1200"/>
              <a:t> </a:t>
            </a:r>
          </a:p>
          <a:p>
            <a:pPr marL="457200" indent="-457200">
              <a:buFont typeface="Calibri"/>
              <a:buChar char="-"/>
            </a:pPr>
            <a:endParaRPr lang="en-US" sz="1200"/>
          </a:p>
          <a:p>
            <a:pPr marL="457200" indent="-457200">
              <a:buFont typeface="Calibri"/>
              <a:buChar char="-"/>
            </a:pPr>
            <a:r>
              <a:rPr lang="en-US" sz="1200" err="1"/>
              <a:t>Aanleiding</a:t>
            </a:r>
            <a:r>
              <a:rPr lang="en-US" sz="1200"/>
              <a:t> </a:t>
            </a:r>
            <a:r>
              <a:rPr lang="en-US" sz="1200" err="1"/>
              <a:t>Adviezen</a:t>
            </a:r>
            <a:r>
              <a:rPr lang="en-US" sz="1200"/>
              <a:t> Boost-je-</a:t>
            </a:r>
            <a:r>
              <a:rPr lang="en-US" sz="1200" err="1"/>
              <a:t>collectie</a:t>
            </a:r>
            <a:r>
              <a:rPr lang="en-US" sz="1200"/>
              <a:t> (</a:t>
            </a:r>
            <a:r>
              <a:rPr lang="en-US" sz="1200" err="1"/>
              <a:t>okt</a:t>
            </a:r>
            <a:r>
              <a:rPr lang="en-US" sz="1200"/>
              <a:t> ’25 - Npuls)  </a:t>
            </a:r>
          </a:p>
          <a:p>
            <a:pPr marL="457200" indent="-457200">
              <a:buFont typeface="Calibri"/>
              <a:buChar char="-"/>
            </a:pPr>
            <a:endParaRPr lang="en-US" sz="1200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858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74D32-BF20-D6D1-32B9-C4A47DE53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0915DFF-440F-B750-3B27-9DAE195D6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CE80CF1-1057-E33F-51FF-38F61AE13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nl-NL" sz="1200" noProof="0" dirty="0"/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1E7FF5-02E2-7DFC-5AA9-0DBAA62ED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758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Vooronderzoek:</a:t>
            </a:r>
          </a:p>
          <a:p>
            <a:pPr marL="171450" indent="-171450">
              <a:buFontTx/>
              <a:buChar char="-"/>
            </a:pPr>
            <a:r>
              <a:rPr lang="nl-NL"/>
              <a:t>Staat het materiaal op </a:t>
            </a:r>
            <a:r>
              <a:rPr lang="nl-NL" dirty="0" err="1"/>
              <a:t>edusources</a:t>
            </a:r>
            <a:r>
              <a:rPr lang="nl-NL"/>
              <a:t>?</a:t>
            </a:r>
          </a:p>
          <a:p>
            <a:pPr marL="171450" indent="-171450">
              <a:buFontTx/>
              <a:buChar char="-"/>
            </a:pPr>
            <a:r>
              <a:rPr lang="nl-NL"/>
              <a:t>Voldoet het aan het kwaliteitsmodel?</a:t>
            </a:r>
          </a:p>
          <a:p>
            <a:pPr marL="171450" indent="-171450">
              <a:buFontTx/>
              <a:buChar char="-"/>
            </a:pPr>
            <a:r>
              <a:rPr lang="nl-NL"/>
              <a:t>Voldoet het aan vormrichtlijnen?</a:t>
            </a:r>
          </a:p>
          <a:p>
            <a:pPr marL="171450" indent="-171450">
              <a:buFontTx/>
              <a:buChar char="-"/>
            </a:pPr>
            <a:endParaRPr lang="nl-NL"/>
          </a:p>
          <a:p>
            <a:pPr marL="0" indent="0">
              <a:buFontTx/>
              <a:buNone/>
            </a:pPr>
            <a:r>
              <a:rPr lang="nl-NL"/>
              <a:t>Toegang tot </a:t>
            </a:r>
            <a:r>
              <a:rPr lang="nl-NL" dirty="0" err="1"/>
              <a:t>SURFsharekit</a:t>
            </a:r>
            <a:r>
              <a:rPr lang="nl-NL"/>
              <a:t>: registreer je bij sram.surf.nl. Als je </a:t>
            </a:r>
          </a:p>
          <a:p>
            <a:pPr marL="171450" indent="-171450">
              <a:buFontTx/>
              <a:buChar char="-"/>
            </a:pPr>
            <a:endParaRPr lang="nl-NL"/>
          </a:p>
          <a:p>
            <a:pPr marL="171450" indent="-171450">
              <a:buFontTx/>
              <a:buChar char="-"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763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010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De deelnemers worden automatisch geleid naar vergaderruimtes</a:t>
            </a:r>
            <a:br>
              <a:rPr lang="nl-NL"/>
            </a:br>
            <a:r>
              <a:rPr lang="nl-NL"/>
              <a:t>in sessie taken verdelen : kijk vooral naar de </a:t>
            </a:r>
            <a:r>
              <a:rPr lang="nl-NL" err="1"/>
              <a:t>kwalitetiscriteria</a:t>
            </a:r>
            <a:r>
              <a:rPr lang="nl-NL"/>
              <a:t> 1-2-3</a:t>
            </a:r>
            <a:br>
              <a:rPr lang="nl-NL"/>
            </a:br>
            <a:r>
              <a:rPr lang="nl-NL"/>
              <a:t>terugkoppeling in </a:t>
            </a:r>
            <a:r>
              <a:rPr lang="nl-NL" err="1"/>
              <a:t>breakout</a:t>
            </a:r>
            <a:r>
              <a:rPr lang="nl-NL"/>
              <a:t> room zelf en daarna plenair.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136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err="1"/>
              <a:t>Teaser</a:t>
            </a:r>
            <a:r>
              <a:rPr lang="nl-NL"/>
              <a:t>: en wat als je zelf toch nog leermateriaal wilt ontwerpen? Waar moet je aan denken?</a:t>
            </a:r>
            <a:br>
              <a:rPr lang="nl-NL"/>
            </a:br>
            <a:r>
              <a:rPr lang="nl-NL"/>
              <a:t>Dit jaar komen er nog workshops rondom dit vraagstuk. Hou de website in de gaten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CA8D4-FD47-47F5-A054-D526F53B504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328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24BBC-0F61-4607-8057-05B9600F4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5E7ADA-2A46-4EFC-A251-FE5E1D586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8C414-A68F-4025-B27F-43D2D993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5443-A8CC-40DF-8C1B-A6108FA75168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07173-DEE0-4523-9E26-4D4ED2F9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5BF38-715C-4B73-AE22-AC4CEA83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96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497BB-4980-4261-9A3E-A9954C98F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9EA67-4931-448E-A4FD-5D566D533A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8BD9A-2EE5-45C5-8DA1-D7BCE97BC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15FD-C92B-4CBD-9FDD-A705BA44219C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27CE9-8D2B-4507-B8B8-9AB23153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229A8-7460-4ACD-B2C8-52433058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60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1CE95E-FE5E-4B3E-AAF2-826893B2CF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E3FF05-CAF9-4982-89F7-DD7CD41D8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00771-C2F9-463F-94DC-BE301F71E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3C8A2-E452-4552-9FA1-2CAE4136A3DD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E640A-E18F-45AF-BF8E-B2B8FABE6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995AB-0C01-4FC5-9C4C-A07947219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30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E0326-A036-4324-BC85-4562AC41C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0DE69-AEC7-4136-9DBA-63CC0333B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B8BCC-390E-4443-8416-5717E3FEE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B79C-3BEA-4CFB-AA9E-62806EE2A162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74AC8-E0BC-439A-BCB4-FB2B23AA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ECFB7-E210-452C-B32D-B5C60992B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00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EC28E-CA54-48BF-88D8-B83623E9A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1EF16-08F6-466D-B2A8-0C0E12805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A7966-44DA-46D2-B8D2-2FD5783E7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AAEF-15F1-41FA-A35D-581EBC3B4876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29656-C1E1-4B7D-87FF-6AE3AEA4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C2A75-22AE-471D-8BC9-A4080A27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77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2452-B916-42D6-A7D6-7F8900B3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CFC0-BF58-4FD3-BF66-F196F91D4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36FA1-9CCA-4C84-837B-AA217134C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3CE13-6696-47C8-B2CB-113DD9AC4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B2C5-8988-4ABC-B1FE-5E82D9C70914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7D062-5028-4E45-BDCB-179D0DDB8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4011C-993A-4EF2-8D83-7D62AE004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098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5015-53DC-4207-A612-037527664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8CA2C2-4123-4BFE-8C8F-796A5A214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D9ACA-72A0-41FF-BD57-48F27029E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77819B-4DCC-4E39-8352-8813E8946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D9848-8992-4BC6-A829-C02F29DB2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CEBB17-EA2C-48D0-9D2F-E196DB0BD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AC6F-5B62-4B68-9A30-11644A03CE49}" type="datetime1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38A3B9-3DDD-435A-B11D-C8EA26DB2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412B53-FFC6-449F-82E7-019ECA69F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3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A74E-3DAB-4FB6-A83E-4674547A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AAFC3E-0D84-4C1F-9D64-4097F4D46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0C21-E34B-417C-8177-AF5C4CC056F9}" type="datetime1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BF2C8-C858-40D8-A5EB-C98CB70D5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F3C750-9477-4EE4-9F46-E34E319AE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62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104EF0-A179-46D3-86E4-910023FB7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85F9-8CCE-42E3-B6A8-56AAF316CD1E}" type="datetime1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F18F0D-C144-4CBB-8131-2E74EFF2F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82B76-89D6-4095-BDD4-A038193F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914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48AB4-D2FF-4E44-927A-7CDB39634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754D5-CB7C-4FB6-9F0D-963092E3E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E0E98-FBD7-4850-8CA3-16ADCCB5A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BFF89-E60D-4B4E-B878-C37541BEF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6D6C-2300-4BED-997D-89CCD473882E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C9D3C-7AE5-4D9E-8619-72B877EA7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77D282-B2FC-4B5C-9ED6-79089BC5C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4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68C3F-A612-44CB-A6AB-1DC066ED6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274178-9339-427C-B923-8A9931429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25A18-5C2D-4CF5-B66E-DE3FB7468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A88FD-790B-47F6-AB05-C47ECA83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D2A8D-01FF-40ED-9C1F-312767A406C1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4BB10-005F-4B36-9AF8-16B07130E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D6E229-74B5-4253-B1CD-996D1D34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55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4846E7-C36A-4B8F-9423-1589B9523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BE70A-E7B4-41EF-93DD-20D5C83AB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368C1-167E-4227-9DF8-AE74E0F72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36366-32E7-49B3-B52A-7046AECE0B77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4933D-4694-4AC7-9A96-88790E5DF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31122-BB61-4784-9663-8EC9E3EDE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C30B3-4AA0-486F-A2E0-0D48ABB2D3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04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sources.nl/communities/hro:infoliteracy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b-online.nl/wp-content/uploads/2026/04/Kwaliteitsmodel-IV-4.0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dusources.nl/materials/f80b8d39-1dad-4c04-954b-831c15d14117/checklist-beoordelen-genai-content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edusources.nl/materials/898401db-f2d9-4bb2-b368-2091baf32587/hoe-vind-ik-literatuur-als-scholier%3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sources.nl/materials/7af3c89d-b4fa-4708-bd5a-4e70366cc38b/e-learning-module---perform-a-search-in-pubmed" TargetMode="External"/><Relationship Id="rId5" Type="http://schemas.openxmlformats.org/officeDocument/2006/relationships/hyperlink" Target="https://auteursrechten.nl/apa-e-learning/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edusources.nl/materials/ebf882e6-5f69-40fb-bfda-f1416ff61bba/presentatie-internet-als-een-zee-van-informatie" TargetMode="External"/><Relationship Id="rId9" Type="http://schemas.openxmlformats.org/officeDocument/2006/relationships/hyperlink" Target="https://www.shb-online.nl/wp-content/uploads/2026/04/Kwaliteitsmodel-IV-4.0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rmationliteracy@gmail.co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34B8B2-7CAC-4EFF-861A-2A55E30F4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05278"/>
            <a:ext cx="2743200" cy="365125"/>
          </a:xfrm>
        </p:spPr>
        <p:txBody>
          <a:bodyPr/>
          <a:lstStyle/>
          <a:p>
            <a:fld id="{C59C30B3-4AA0-486F-A2E0-0D48ABB2D385}" type="slidenum">
              <a:rPr lang="nl-NL" noProof="0" smtClean="0"/>
              <a:t>1</a:t>
            </a:fld>
            <a:endParaRPr lang="nl-NL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27D721-6AE7-4A8B-853A-B8F6CD110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noProof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0F3041-CC3D-49C9-B98C-F394129CE389}"/>
              </a:ext>
            </a:extLst>
          </p:cNvPr>
          <p:cNvGrpSpPr/>
          <p:nvPr/>
        </p:nvGrpSpPr>
        <p:grpSpPr>
          <a:xfrm>
            <a:off x="-31262" y="-885381"/>
            <a:ext cx="12223262" cy="7743381"/>
            <a:chOff x="-31262" y="0"/>
            <a:chExt cx="12223262" cy="6919469"/>
          </a:xfrm>
        </p:grpSpPr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48467259-B2FE-4FCA-81A4-49DA09A11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1262" y="3706369"/>
              <a:ext cx="12223262" cy="3213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nl-NL" noProof="0"/>
            </a:p>
          </p:txBody>
        </p: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99EC22B0-0110-4F53-ADC4-339E8C60D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2192000" cy="35734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nl-NL" noProof="0"/>
            </a:p>
          </p:txBody>
        </p:sp>
        <p:pic>
          <p:nvPicPr>
            <p:cNvPr id="6" name="Picture 5" descr="Logo, company name&#10;&#10;Description automatically generated">
              <a:extLst>
                <a:ext uri="{FF2B5EF4-FFF2-40B4-BE49-F238E27FC236}">
                  <a16:creationId xmlns:a16="http://schemas.microsoft.com/office/drawing/2014/main" id="{E8B1FEB5-A5F2-430B-B29A-BB503F301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699"/>
              <a:ext cx="2974975" cy="1441915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FE6B869-7FA0-4DE2-9908-4752938B407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642201"/>
              <a:ext cx="12192000" cy="2699"/>
            </a:xfrm>
            <a:prstGeom prst="line">
              <a:avLst/>
            </a:prstGeom>
            <a:ln w="28575">
              <a:solidFill>
                <a:srgbClr val="B02A5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FCC04DB7-24C8-4B14-AF61-DEB02CF539D8}"/>
                </a:ext>
              </a:extLst>
            </p:cNvPr>
            <p:cNvSpPr/>
            <p:nvPr/>
          </p:nvSpPr>
          <p:spPr bwMode="auto">
            <a:xfrm>
              <a:off x="1703388" y="2349500"/>
              <a:ext cx="9432925" cy="1727200"/>
            </a:xfrm>
            <a:prstGeom prst="roundRect">
              <a:avLst/>
            </a:prstGeom>
            <a:solidFill>
              <a:schemeClr val="bg1"/>
            </a:solidFill>
            <a:ln w="222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r>
                <a:rPr lang="nl-NL" sz="3200" b="1" spc="-10" noProof="0">
                  <a:solidFill>
                    <a:prstClr val="black"/>
                  </a:solidFill>
                  <a:latin typeface="Calibri"/>
                  <a:cs typeface="Calibri"/>
                </a:rPr>
                <a:t>Zoeken/vinden/hergebruiken open leermaterialen : </a:t>
              </a:r>
              <a:r>
                <a:rPr lang="nl-NL" sz="2400" spc="-10" noProof="0">
                  <a:solidFill>
                    <a:prstClr val="black"/>
                  </a:solidFill>
                  <a:latin typeface="Calibri"/>
                  <a:cs typeface="Calibri"/>
                </a:rPr>
                <a:t> hoe doe </a:t>
              </a:r>
              <a:r>
                <a:rPr lang="nl-NL" sz="2400" b="1" spc="-10" noProof="0">
                  <a:solidFill>
                    <a:prstClr val="black"/>
                  </a:solidFill>
                  <a:latin typeface="Calibri"/>
                  <a:cs typeface="Calibri"/>
                </a:rPr>
                <a:t>jij </a:t>
              </a:r>
              <a:r>
                <a:rPr lang="nl-NL" sz="2400" spc="-10" noProof="0">
                  <a:solidFill>
                    <a:prstClr val="black"/>
                  </a:solidFill>
                  <a:latin typeface="Calibri"/>
                  <a:cs typeface="Calibri"/>
                </a:rPr>
                <a:t>dat? </a:t>
              </a:r>
            </a:p>
            <a:p>
              <a:pPr>
                <a:defRPr/>
              </a:pPr>
              <a:endParaRPr lang="nl-NL" sz="2000" spc="-10" noProof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endParaRPr>
            </a:p>
            <a:p>
              <a:pPr>
                <a:defRPr/>
              </a:pPr>
              <a:r>
                <a:rPr lang="nl-NL" sz="2000" i="1" spc="-10" noProof="0">
                  <a:solidFill>
                    <a:prstClr val="black"/>
                  </a:solidFill>
                  <a:latin typeface="Calibri"/>
                  <a:ea typeface="ＭＳ Ｐゴシック" charset="0"/>
                  <a:cs typeface="Calibri"/>
                </a:rPr>
                <a:t>Maandag 22 juni, 15.00 – 16.00 uur / online bijeenkomst via Teams</a:t>
              </a:r>
            </a:p>
            <a:p>
              <a:pPr>
                <a:defRPr/>
              </a:pPr>
              <a:endParaRPr lang="nl-NL" sz="2000" noProof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0" name="object 7">
            <a:extLst>
              <a:ext uri="{FF2B5EF4-FFF2-40B4-BE49-F238E27FC236}">
                <a16:creationId xmlns:a16="http://schemas.microsoft.com/office/drawing/2014/main" id="{3A293D1C-E11E-459C-AD66-E1CF90CF3C5E}"/>
              </a:ext>
            </a:extLst>
          </p:cNvPr>
          <p:cNvSpPr txBox="1"/>
          <p:nvPr/>
        </p:nvSpPr>
        <p:spPr>
          <a:xfrm>
            <a:off x="3514725" y="6510338"/>
            <a:ext cx="8594725" cy="255455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/>
          <a:p>
            <a:pPr marL="12700" algn="r" eaLnBrk="1" fontAlgn="auto" hangingPunct="1">
              <a:lnSpc>
                <a:spcPts val="2125"/>
              </a:lnSpc>
              <a:spcBef>
                <a:spcPts val="100"/>
              </a:spcBef>
              <a:spcAft>
                <a:spcPts val="0"/>
              </a:spcAft>
              <a:defRPr/>
            </a:pPr>
            <a:r>
              <a:rPr lang="nl-NL" sz="1200" spc="-15" noProof="0" err="1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This</a:t>
            </a:r>
            <a:r>
              <a:rPr lang="nl-NL" sz="1200" spc="-15" noProof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lang="nl-NL" sz="1200" spc="-15" noProof="0" err="1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presentation</a:t>
            </a:r>
            <a:r>
              <a:rPr lang="nl-NL" sz="1200" spc="-15" noProof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is </a:t>
            </a:r>
            <a:r>
              <a:rPr lang="nl-NL" sz="1200" spc="-15" noProof="0" err="1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available</a:t>
            </a:r>
            <a:r>
              <a:rPr lang="nl-NL" sz="1200" spc="-15" noProof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lang="nl-NL" sz="1200" spc="-15" noProof="0" err="1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under</a:t>
            </a:r>
            <a:r>
              <a:rPr lang="nl-NL" sz="1200" spc="-15" noProof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a  </a:t>
            </a:r>
            <a:r>
              <a:rPr lang="nl-NL" sz="1200" u="sng" spc="-10" noProof="0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</a:t>
            </a:r>
            <a:r>
              <a:rPr lang="nl-NL" sz="1200" u="sng" spc="-5" noProof="0" err="1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Commons</a:t>
            </a:r>
            <a:r>
              <a:rPr lang="nl-NL" sz="1200" u="sng" spc="-5" noProof="0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1200" u="sng" spc="-10" noProof="0" err="1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Attribution</a:t>
            </a:r>
            <a:r>
              <a:rPr lang="nl-NL" sz="1200" u="sng" spc="-10" noProof="0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1200" u="sng" spc="-5" noProof="0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4.0</a:t>
            </a:r>
            <a:r>
              <a:rPr lang="nl-NL" sz="1200" u="sng" spc="65" noProof="0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1200" u="sng" spc="-10" noProof="0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International-</a:t>
            </a:r>
            <a:r>
              <a:rPr lang="nl-NL" sz="1200" u="sng" spc="-10" noProof="0" err="1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licen</a:t>
            </a:r>
            <a:r>
              <a:rPr lang="nl-NL" sz="1200" u="sng" spc="-10" noProof="0" err="1">
                <a:solidFill>
                  <a:srgbClr val="0070C0"/>
                </a:solidFill>
                <a:uFill>
                  <a:solidFill>
                    <a:srgbClr val="0077C8"/>
                  </a:solidFill>
                </a:uFill>
                <a:latin typeface="Calibri"/>
                <a:ea typeface="+mn-ea"/>
                <a:cs typeface="Calibri"/>
              </a:rPr>
              <a:t>ce</a:t>
            </a:r>
            <a:endParaRPr lang="nl-NL" sz="1200" noProof="0">
              <a:solidFill>
                <a:srgbClr val="0070C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3F929D-8A1D-4D54-B032-2F300420E2A1}"/>
              </a:ext>
            </a:extLst>
          </p:cNvPr>
          <p:cNvSpPr txBox="1"/>
          <p:nvPr/>
        </p:nvSpPr>
        <p:spPr>
          <a:xfrm>
            <a:off x="263525" y="6034088"/>
            <a:ext cx="345598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1400" noProof="0"/>
              <a:t>Nikki Hooijerink, Mariëtte Vissers</a:t>
            </a:r>
          </a:p>
          <a:p>
            <a:pPr>
              <a:defRPr/>
            </a:pPr>
            <a:r>
              <a:rPr lang="nl-NL" sz="1400" noProof="0"/>
              <a:t>SHB/UKB Werkgroep Information </a:t>
            </a:r>
            <a:r>
              <a:rPr lang="nl-NL" sz="1400" noProof="0" err="1"/>
              <a:t>literacy</a:t>
            </a:r>
            <a:endParaRPr lang="nl-NL" sz="1400" noProof="0"/>
          </a:p>
        </p:txBody>
      </p:sp>
    </p:spTree>
    <p:extLst>
      <p:ext uri="{BB962C8B-B14F-4D97-AF65-F5344CB8AC3E}">
        <p14:creationId xmlns:p14="http://schemas.microsoft.com/office/powerpoint/2010/main" val="359716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C316E595-6CF6-4825-ABA6-8C6F9B6E4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BAD0B0C0-D184-40EA-9749-597B3C05ADC1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EA94E676-B109-4461-BFC8-6E51F4F9DD88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3581400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9525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/>
                <a:cs typeface="Calibri"/>
              </a:rPr>
              <a:t>Welkom</a:t>
            </a:r>
            <a:endParaRPr lang="nl-NL" noProof="0"/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F475D0B-B290-4947-948B-D934FAB5D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D1775E-B05D-EA36-DAB1-52223B400228}"/>
              </a:ext>
            </a:extLst>
          </p:cNvPr>
          <p:cNvSpPr txBox="1"/>
          <p:nvPr/>
        </p:nvSpPr>
        <p:spPr>
          <a:xfrm>
            <a:off x="885436" y="2445226"/>
            <a:ext cx="1069427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endParaRPr lang="nl-NL" sz="2400" noProof="0"/>
          </a:p>
          <a:p>
            <a:pPr marL="457200" indent="-457200">
              <a:buFont typeface="Calibri"/>
              <a:buChar char="-"/>
            </a:pPr>
            <a:endParaRPr lang="nl-NL" noProof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5086DAA-8345-777C-03C9-560FF4AE4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4905" y="1861137"/>
            <a:ext cx="8725656" cy="42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9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119DD-F035-FA90-1B6C-6FC6007C0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4C757510-DF8B-F91C-7CAE-96290D72A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2933EC03-BB3E-92EC-43D5-A7B269C38B6C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FF7131EF-468D-82F6-5657-E907FF7C8076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3581400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9525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/>
                <a:cs typeface="Calibri"/>
              </a:rPr>
              <a:t>Opzet workshop </a:t>
            </a:r>
            <a:endParaRPr lang="nl-NL" noProof="0"/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55FA1F8C-F474-58A3-61E7-46DCC8B7A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5ED301-85F3-E8A8-8E8E-7977BB24409B}"/>
              </a:ext>
            </a:extLst>
          </p:cNvPr>
          <p:cNvSpPr txBox="1"/>
          <p:nvPr/>
        </p:nvSpPr>
        <p:spPr>
          <a:xfrm>
            <a:off x="885436" y="2445226"/>
            <a:ext cx="10694274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nl-NL" sz="2400" noProof="0"/>
              <a:t>Stand van zaken collectie </a:t>
            </a:r>
            <a:r>
              <a:rPr lang="nl-NL" sz="2400" noProof="0" err="1"/>
              <a:t>vakcommunity</a:t>
            </a:r>
            <a:r>
              <a:rPr lang="nl-NL" sz="2400" noProof="0"/>
              <a:t> Information </a:t>
            </a:r>
            <a:r>
              <a:rPr lang="nl-NL" sz="2400" noProof="0" err="1"/>
              <a:t>literacy</a:t>
            </a:r>
            <a:endParaRPr lang="nl-NL" sz="2400" noProof="0"/>
          </a:p>
          <a:p>
            <a:pPr marL="457200" indent="-457200">
              <a:buFont typeface="Calibri"/>
              <a:buChar char="-"/>
            </a:pPr>
            <a:endParaRPr lang="nl-NL" sz="2400" noProof="0"/>
          </a:p>
          <a:p>
            <a:pPr marL="457200" indent="-457200">
              <a:buFont typeface="Calibri"/>
              <a:buChar char="-"/>
            </a:pPr>
            <a:r>
              <a:rPr lang="nl-NL" sz="2400" noProof="0"/>
              <a:t>Proces uploaden leermaterialen IL naar </a:t>
            </a:r>
            <a:r>
              <a:rPr lang="nl-NL" sz="2400" noProof="0" err="1"/>
              <a:t>edusources</a:t>
            </a:r>
            <a:r>
              <a:rPr lang="nl-NL" sz="2400" noProof="0"/>
              <a:t> (“de achterkant”), </a:t>
            </a:r>
            <a:r>
              <a:rPr lang="nl-NL" sz="2400" noProof="0">
                <a:hlinkClick r:id="rId5"/>
              </a:rPr>
              <a:t>Information </a:t>
            </a:r>
            <a:r>
              <a:rPr lang="nl-NL" sz="2400" noProof="0" err="1">
                <a:hlinkClick r:id="rId5"/>
              </a:rPr>
              <a:t>Literacy</a:t>
            </a:r>
            <a:endParaRPr lang="nl-NL" sz="2400" noProof="0"/>
          </a:p>
          <a:p>
            <a:pPr marL="457200" indent="-457200">
              <a:buFont typeface="Calibri"/>
              <a:buChar char="-"/>
            </a:pPr>
            <a:endParaRPr lang="nl-NL" sz="2400" noProof="0"/>
          </a:p>
          <a:p>
            <a:pPr marL="457200" indent="-457200">
              <a:buFont typeface="Calibri"/>
              <a:buChar char="-"/>
            </a:pPr>
            <a:r>
              <a:rPr lang="nl-NL" sz="2400" noProof="0"/>
              <a:t>Hoe zoek / gebruik jij open leermaterialen?            </a:t>
            </a:r>
          </a:p>
          <a:p>
            <a:pPr marL="457200" indent="-457200">
              <a:buFont typeface="Calibri"/>
              <a:buChar char="-"/>
            </a:pPr>
            <a:endParaRPr lang="nl-NL" sz="2400"/>
          </a:p>
          <a:p>
            <a:pPr marL="457200" indent="-457200">
              <a:buFont typeface="Calibri"/>
              <a:buChar char="-"/>
            </a:pPr>
            <a:r>
              <a:rPr lang="nl-NL" sz="2400" noProof="0"/>
              <a:t> Welke criteria neem jij mee in het beoordelen van leermateriaal?</a:t>
            </a:r>
            <a:br>
              <a:rPr lang="nl-NL" sz="2400" noProof="0"/>
            </a:br>
            <a:r>
              <a:rPr lang="nl-NL" sz="2400" noProof="0"/>
              <a:t> </a:t>
            </a:r>
            <a:endParaRPr lang="nl-NL" sz="2400" i="1" noProof="0"/>
          </a:p>
        </p:txBody>
      </p:sp>
    </p:spTree>
    <p:extLst>
      <p:ext uri="{BB962C8B-B14F-4D97-AF65-F5344CB8AC3E}">
        <p14:creationId xmlns:p14="http://schemas.microsoft.com/office/powerpoint/2010/main" val="3436516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C316E595-6CF6-4825-ABA6-8C6F9B6E4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BAD0B0C0-D184-40EA-9749-597B3C05ADC1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0470B-3905-4C78-AF8A-80FDC38170EA}"/>
              </a:ext>
            </a:extLst>
          </p:cNvPr>
          <p:cNvSpPr txBox="1"/>
          <p:nvPr/>
        </p:nvSpPr>
        <p:spPr>
          <a:xfrm>
            <a:off x="911225" y="2349500"/>
            <a:ext cx="740802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2400" noProof="0">
                <a:solidFill>
                  <a:srgbClr val="000000"/>
                </a:solidFill>
              </a:rPr>
              <a:t>Project Boost je collectie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Nieuw </a:t>
            </a:r>
            <a:r>
              <a:rPr lang="nl-NL" sz="2400" noProof="0">
                <a:solidFill>
                  <a:srgbClr val="000000"/>
                </a:solidFill>
                <a:hlinkClick r:id="rId3"/>
              </a:rPr>
              <a:t>kwaliteitsmodel </a:t>
            </a:r>
            <a:endParaRPr lang="nl-NL" sz="2400" noProof="0">
              <a:solidFill>
                <a:srgbClr val="000000"/>
              </a:solidFill>
            </a:endParaRPr>
          </a:p>
          <a:p>
            <a:pPr>
              <a:defRPr/>
            </a:pPr>
            <a:endParaRPr lang="nl-NL" sz="2400" noProof="0">
              <a:solidFill>
                <a:srgbClr val="000000"/>
              </a:solidFill>
            </a:endParaRPr>
          </a:p>
          <a:p>
            <a:pPr>
              <a:defRPr/>
            </a:pPr>
            <a:r>
              <a:rPr lang="nl-NL" sz="2400" noProof="0">
                <a:solidFill>
                  <a:srgbClr val="000000"/>
                </a:solidFill>
              </a:rPr>
              <a:t>Adviezen Boost je collectie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Nieuwe workflow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Opschonen collectie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Kwaliteitsverbetering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Collectiebeheer: stel collectiebeheerder(s) aan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Extra kwaliteitscheck: stel inhoudskeurmeester(s) aan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Formaatstrategie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sz="2400" noProof="0">
                <a:solidFill>
                  <a:srgbClr val="000000"/>
                </a:solidFill>
              </a:rPr>
              <a:t>Vindbaarheid &amp; zichtbaarheid</a:t>
            </a: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EA94E676-B109-4461-BFC8-6E51F4F9DD88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11425114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tIns="9525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Waar staan we met onze collectie op </a:t>
            </a:r>
            <a:r>
              <a:rPr lang="nl-NL" sz="3200" noProof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edusources</a:t>
            </a: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F475D0B-B290-4947-948B-D934FAB5D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233F88-A136-4D6A-A5F3-5C6D6B16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585603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2425E-6176-99E8-5A44-46B79805C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54E99587-A7BE-FC62-EAE1-9B014F369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C7169295-F1A4-1683-D3F1-0AC4662AD3DB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9D0943-FB34-D4B1-F233-50EEA5014CDA}"/>
              </a:ext>
            </a:extLst>
          </p:cNvPr>
          <p:cNvSpPr txBox="1"/>
          <p:nvPr/>
        </p:nvSpPr>
        <p:spPr>
          <a:xfrm>
            <a:off x="911225" y="2349500"/>
            <a:ext cx="76993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  <a:defRPr/>
            </a:pPr>
            <a:r>
              <a:rPr lang="nl-NL" sz="2400" noProof="0">
                <a:solidFill>
                  <a:srgbClr val="000000"/>
                </a:solidFill>
              </a:rPr>
              <a:t>Doe vooronderzoek</a:t>
            </a:r>
          </a:p>
          <a:p>
            <a:pPr marL="457200" indent="-457200">
              <a:buAutoNum type="arabicPeriod"/>
              <a:defRPr/>
            </a:pPr>
            <a:r>
              <a:rPr lang="nl-NL" sz="2400" noProof="0">
                <a:solidFill>
                  <a:srgbClr val="000000"/>
                </a:solidFill>
              </a:rPr>
              <a:t>Regel toegang tot </a:t>
            </a:r>
            <a:r>
              <a:rPr lang="nl-NL" sz="2400" noProof="0" err="1">
                <a:solidFill>
                  <a:srgbClr val="000000"/>
                </a:solidFill>
              </a:rPr>
              <a:t>SURFsharekit</a:t>
            </a:r>
            <a:r>
              <a:rPr lang="nl-NL" sz="2400" noProof="0">
                <a:solidFill>
                  <a:srgbClr val="000000"/>
                </a:solidFill>
              </a:rPr>
              <a:t> </a:t>
            </a:r>
          </a:p>
          <a:p>
            <a:pPr marL="457200" indent="-457200">
              <a:buAutoNum type="arabicPeriod"/>
              <a:defRPr/>
            </a:pPr>
            <a:r>
              <a:rPr lang="nl-NL" sz="2400" noProof="0">
                <a:solidFill>
                  <a:srgbClr val="000000"/>
                </a:solidFill>
              </a:rPr>
              <a:t>Regel toegang tot de community Information </a:t>
            </a:r>
            <a:r>
              <a:rPr lang="nl-NL" sz="2400" noProof="0" err="1">
                <a:solidFill>
                  <a:srgbClr val="000000"/>
                </a:solidFill>
              </a:rPr>
              <a:t>Literacy</a:t>
            </a:r>
            <a:endParaRPr lang="nl-NL" sz="2400" noProof="0">
              <a:solidFill>
                <a:srgbClr val="000000"/>
              </a:solidFill>
            </a:endParaRPr>
          </a:p>
          <a:p>
            <a:pPr marL="457200" indent="-457200">
              <a:buAutoNum type="arabicPeriod"/>
              <a:defRPr/>
            </a:pPr>
            <a:r>
              <a:rPr lang="nl-NL" sz="2400" noProof="0">
                <a:solidFill>
                  <a:srgbClr val="000000"/>
                </a:solidFill>
              </a:rPr>
              <a:t>Upload het materiaal</a:t>
            </a:r>
          </a:p>
          <a:p>
            <a:pPr marL="457200" indent="-457200">
              <a:buAutoNum type="arabicPeriod"/>
              <a:defRPr/>
            </a:pPr>
            <a:endParaRPr lang="nl-NL" sz="2400" noProof="0">
              <a:solidFill>
                <a:srgbClr val="000000"/>
              </a:solidFill>
            </a:endParaRPr>
          </a:p>
          <a:p>
            <a:pPr marL="457200" indent="-457200">
              <a:buAutoNum type="arabicPeriod"/>
              <a:defRPr/>
            </a:pPr>
            <a:endParaRPr lang="nl-NL" sz="2400" noProof="0">
              <a:solidFill>
                <a:srgbClr val="000000"/>
              </a:solidFill>
            </a:endParaRPr>
          </a:p>
          <a:p>
            <a:pPr marL="457200" indent="-457200">
              <a:buAutoNum type="arabicPeriod"/>
              <a:defRPr/>
            </a:pPr>
            <a:r>
              <a:rPr lang="nl-NL" sz="2400" noProof="0">
                <a:solidFill>
                  <a:srgbClr val="000000"/>
                </a:solidFill>
              </a:rPr>
              <a:t>Binnen </a:t>
            </a:r>
            <a:r>
              <a:rPr lang="nl-NL" sz="2400" noProof="0" err="1">
                <a:solidFill>
                  <a:srgbClr val="000000"/>
                </a:solidFill>
              </a:rPr>
              <a:t>SURFSharekit</a:t>
            </a:r>
            <a:r>
              <a:rPr lang="nl-NL" sz="2400" noProof="0">
                <a:solidFill>
                  <a:srgbClr val="000000"/>
                </a:solidFill>
              </a:rPr>
              <a:t> volgt nog een laatste AVG &amp; auteursrechtcheck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nl-NL" sz="2400" noProof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nl-NL" sz="2400" noProof="0">
              <a:solidFill>
                <a:srgbClr val="000000"/>
              </a:solidFill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382245D6-93C4-EF4C-635B-6B07476EE28E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11425114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tIns="9525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 uploaden leermateriaal IL op </a:t>
            </a:r>
            <a:r>
              <a:rPr lang="nl-NL" sz="3200" noProof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edusources</a:t>
            </a: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BC033F2C-BB5E-3E50-CCE8-72F1620B4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4D486-C52B-2176-9164-28B315E1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27195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A945C-CADD-2A37-849E-7C2294BA3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6AE196E1-01C7-4173-EF92-7BE24765A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6BA46955-7960-FBBA-33D9-24CE3F44265E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7F44EC68-347A-18A6-B425-D2C9C06CBD5C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11425114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tIns="9525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Hoe zoek jij / gebruik jij leermaterialen Information </a:t>
            </a:r>
            <a:r>
              <a:rPr lang="nl-NL" sz="3200" noProof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literacy</a:t>
            </a: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   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C39134FC-B6BE-A84F-67F8-2FF7A8B8F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EFC899-5384-15FC-E27B-6FD2C3B8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nl-NL" noProof="0" smtClean="0"/>
              <a:t>6</a:t>
            </a:fld>
            <a:endParaRPr lang="nl-NL" noProof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D9EB4EB-F41F-FBE3-84F9-9A8CE4ACC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433" y="2033082"/>
            <a:ext cx="3955473" cy="395547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0A45519-BA1C-8737-00BF-75A978EE4ECC}"/>
              </a:ext>
            </a:extLst>
          </p:cNvPr>
          <p:cNvSpPr txBox="1"/>
          <p:nvPr/>
        </p:nvSpPr>
        <p:spPr>
          <a:xfrm>
            <a:off x="890649" y="2782669"/>
            <a:ext cx="4579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Ga naar </a:t>
            </a:r>
            <a:r>
              <a:rPr lang="nl-NL" b="1"/>
              <a:t>www.menti.com</a:t>
            </a:r>
          </a:p>
          <a:p>
            <a:r>
              <a:rPr lang="nl-NL"/>
              <a:t>Code: </a:t>
            </a:r>
            <a:r>
              <a:rPr lang="nl-NL" b="1"/>
              <a:t>5596 1376</a:t>
            </a:r>
          </a:p>
        </p:txBody>
      </p:sp>
    </p:spTree>
    <p:extLst>
      <p:ext uri="{BB962C8B-B14F-4D97-AF65-F5344CB8AC3E}">
        <p14:creationId xmlns:p14="http://schemas.microsoft.com/office/powerpoint/2010/main" val="3232238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65DC-1C44-E04B-950A-508841DE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ECAE4D07-631F-C770-365A-A13D492C7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4AB53D3F-5903-4BC2-27E1-8427053306E9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5DF4B9-DD71-5092-E7D7-2591F9311623}"/>
              </a:ext>
            </a:extLst>
          </p:cNvPr>
          <p:cNvSpPr txBox="1"/>
          <p:nvPr/>
        </p:nvSpPr>
        <p:spPr>
          <a:xfrm>
            <a:off x="911225" y="2349500"/>
            <a:ext cx="1018032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defRPr/>
            </a:pPr>
            <a:endParaRPr lang="nl-NL" sz="2000" noProof="0">
              <a:solidFill>
                <a:srgbClr val="000000"/>
              </a:solidFill>
            </a:endParaRPr>
          </a:p>
          <a:p>
            <a:pPr>
              <a:defRPr/>
            </a:pPr>
            <a:r>
              <a:rPr lang="nl-NL" sz="2400">
                <a:solidFill>
                  <a:srgbClr val="000000"/>
                </a:solidFill>
              </a:rPr>
              <a:t>5 </a:t>
            </a:r>
            <a:r>
              <a:rPr lang="nl-NL" sz="2400" err="1">
                <a:solidFill>
                  <a:srgbClr val="000000"/>
                </a:solidFill>
              </a:rPr>
              <a:t>breakout</a:t>
            </a:r>
            <a:r>
              <a:rPr lang="nl-NL" sz="2400">
                <a:solidFill>
                  <a:srgbClr val="000000"/>
                </a:solidFill>
              </a:rPr>
              <a:t> rooms:</a:t>
            </a:r>
          </a:p>
          <a:p>
            <a:pPr>
              <a:defRPr/>
            </a:pPr>
            <a:r>
              <a:rPr lang="nl-NL" sz="2400">
                <a:solidFill>
                  <a:srgbClr val="000000"/>
                </a:solidFill>
              </a:rPr>
              <a:t>Ruimte 1:	</a:t>
            </a:r>
            <a:r>
              <a:rPr lang="nl-NL" sz="2400">
                <a:hlinkClick r:id="rId4" tooltip="https://edusources.nl/materials/ebf882e6-5f69-40fb-bfda-f1416ff61bba/presentatie-internet-als-een-zee-van-informatie"/>
              </a:rPr>
              <a:t>Internet als een zee van informatie</a:t>
            </a:r>
            <a:endParaRPr lang="nl-NL" sz="2400"/>
          </a:p>
          <a:p>
            <a:pPr>
              <a:defRPr/>
            </a:pPr>
            <a:r>
              <a:rPr lang="nl-NL" sz="2400"/>
              <a:t>Ruimte 2:	</a:t>
            </a:r>
            <a:r>
              <a:rPr lang="nl-NL" sz="2400">
                <a:hlinkClick r:id="rId5" tooltip="https://auteursrechten.nl/apa-e-learning/"/>
              </a:rPr>
              <a:t>APA e-learning</a:t>
            </a:r>
            <a:endParaRPr lang="nl-NL" sz="2400"/>
          </a:p>
          <a:p>
            <a:pPr>
              <a:defRPr/>
            </a:pPr>
            <a:r>
              <a:rPr lang="nl-NL" sz="2400"/>
              <a:t>Ruimte 3:	</a:t>
            </a:r>
            <a:r>
              <a:rPr lang="nl-NL" sz="2400">
                <a:hlinkClick r:id="rId6"/>
              </a:rPr>
              <a:t>Perform a search in PubMed</a:t>
            </a:r>
            <a:endParaRPr lang="nl-NL" sz="2400"/>
          </a:p>
          <a:p>
            <a:pPr>
              <a:defRPr/>
            </a:pPr>
            <a:r>
              <a:rPr lang="nl-NL" sz="2400"/>
              <a:t>Ruimte 4:	</a:t>
            </a:r>
            <a:r>
              <a:rPr lang="nl-NL" sz="2400">
                <a:hlinkClick r:id="rId7"/>
              </a:rPr>
              <a:t>Hoe vind ik literatuur als scholier? </a:t>
            </a:r>
            <a:endParaRPr lang="nl-NL" sz="2400"/>
          </a:p>
          <a:p>
            <a:pPr>
              <a:defRPr/>
            </a:pPr>
            <a:r>
              <a:rPr lang="nl-NL" sz="2400"/>
              <a:t>Ruimte 5:	</a:t>
            </a:r>
            <a:r>
              <a:rPr lang="nl-NL" sz="2400">
                <a:hlinkClick r:id="rId8" tooltip="https://edusources.nl/materials/f80b8d39-1dad-4c04-954b-831c15d14117/checklist-beoordelen-genai-content"/>
              </a:rPr>
              <a:t>Checklist beoordelen GenAI content</a:t>
            </a:r>
            <a:endParaRPr lang="nl-NL" sz="2400"/>
          </a:p>
          <a:p>
            <a:pPr>
              <a:defRPr/>
            </a:pPr>
            <a:endParaRPr lang="nl-NL" sz="2400"/>
          </a:p>
          <a:p>
            <a:pPr>
              <a:defRPr/>
            </a:pPr>
            <a:r>
              <a:rPr lang="nl-NL" sz="2400">
                <a:hlinkClick r:id="rId9"/>
              </a:rPr>
              <a:t>Kwaliteitsmodel</a:t>
            </a:r>
            <a:endParaRPr lang="nl-NL" sz="240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nl-NL" sz="2400" noProof="0">
              <a:solidFill>
                <a:srgbClr val="000000"/>
              </a:solidFill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E3517813-2BF1-41E5-7366-B53671532EEC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11425114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tIns="9525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Breakout</a:t>
            </a: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rooms leermateriaal toetsen aan kwaliteitsmodel   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9F181BD-FCB4-8DC5-F625-46791276E9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283B08-5688-1883-04CD-FBEAE1F9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nl-NL" noProof="0" smtClean="0"/>
              <a:t>7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60585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4DD71-8C24-09A8-7252-901D3F861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>
            <a:extLst>
              <a:ext uri="{FF2B5EF4-FFF2-40B4-BE49-F238E27FC236}">
                <a16:creationId xmlns:a16="http://schemas.microsoft.com/office/drawing/2014/main" id="{AA7898E4-F0B1-A480-F9FD-0F0C15DF2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450"/>
            <a:ext cx="14859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98BBB16D-98E2-9360-B7FB-871B8D8C240A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>
              <a:solidFill>
                <a:prstClr val="black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7E9BDB-2220-53FB-4A7D-FFF050BD83BD}"/>
              </a:ext>
            </a:extLst>
          </p:cNvPr>
          <p:cNvSpPr txBox="1"/>
          <p:nvPr/>
        </p:nvSpPr>
        <p:spPr>
          <a:xfrm>
            <a:off x="911225" y="2349500"/>
            <a:ext cx="7127875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nl-NL" sz="2400" noProof="0">
              <a:solidFill>
                <a:srgbClr val="000000"/>
              </a:solidFill>
            </a:endParaRPr>
          </a:p>
          <a:p>
            <a:pPr lvl="2">
              <a:defRPr/>
            </a:pPr>
            <a:endParaRPr lang="nl-NL" sz="2000" noProof="0">
              <a:solidFill>
                <a:srgbClr val="000000"/>
              </a:solidFill>
            </a:endParaRPr>
          </a:p>
          <a:p>
            <a:pPr lvl="2">
              <a:defRPr/>
            </a:pPr>
            <a:endParaRPr lang="nl-NL" sz="2000" noProof="0">
              <a:solidFill>
                <a:srgbClr val="000000"/>
              </a:solidFill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A41DABF7-0BAD-CCEB-0204-D31234362EAF}"/>
              </a:ext>
            </a:extLst>
          </p:cNvPr>
          <p:cNvSpPr txBox="1">
            <a:spLocks/>
          </p:cNvSpPr>
          <p:nvPr/>
        </p:nvSpPr>
        <p:spPr bwMode="auto">
          <a:xfrm>
            <a:off x="550863" y="973138"/>
            <a:ext cx="11425114" cy="501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tIns="9525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Terugkoppeling </a:t>
            </a:r>
            <a:r>
              <a:rPr lang="nl-NL" sz="3200" noProof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breakout</a:t>
            </a: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rooms + afsluiting 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1D97672F-E803-179E-AD07-B3F46AF5D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EE2C7D-88B8-86F3-0EC4-F97F06AB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nl-NL" noProof="0" smtClean="0"/>
              <a:t>8</a:t>
            </a:fld>
            <a:endParaRPr lang="nl-NL" noProof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4634C1-181D-924C-0C58-F7BE75287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7037" y="2735884"/>
            <a:ext cx="6158471" cy="297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61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9D6571-3D14-46BA-B8BC-F2446C6C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30B3-4AA0-486F-A2E0-0D48ABB2D385}" type="slidenum">
              <a:rPr lang="nl-NL" noProof="0" smtClean="0"/>
              <a:t>9</a:t>
            </a:fld>
            <a:endParaRPr lang="nl-NL" noProof="0"/>
          </a:p>
        </p:txBody>
      </p:sp>
      <p:sp>
        <p:nvSpPr>
          <p:cNvPr id="2" name="TextBox 20">
            <a:extLst>
              <a:ext uri="{FF2B5EF4-FFF2-40B4-BE49-F238E27FC236}">
                <a16:creationId xmlns:a16="http://schemas.microsoft.com/office/drawing/2014/main" id="{124D9F1B-EC90-4223-8CD3-3BA7B4178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8475" y="5589588"/>
            <a:ext cx="1414463" cy="1152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nl-NL" noProof="0">
              <a:solidFill>
                <a:srgbClr val="000000"/>
              </a:solidFill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00FAF882-C5F4-4EF4-8918-7C42FF106CF8}"/>
              </a:ext>
            </a:extLst>
          </p:cNvPr>
          <p:cNvSpPr>
            <a:spLocks/>
          </p:cNvSpPr>
          <p:nvPr/>
        </p:nvSpPr>
        <p:spPr bwMode="auto">
          <a:xfrm>
            <a:off x="9525" y="782638"/>
            <a:ext cx="12182475" cy="882650"/>
          </a:xfrm>
          <a:custGeom>
            <a:avLst/>
            <a:gdLst>
              <a:gd name="T0" fmla="*/ 71427537 w 7828915"/>
              <a:gd name="T1" fmla="*/ 0 h 2141855"/>
              <a:gd name="T2" fmla="*/ 0 w 7828915"/>
              <a:gd name="T3" fmla="*/ 0 h 2141855"/>
              <a:gd name="T4" fmla="*/ 0 w 7828915"/>
              <a:gd name="T5" fmla="*/ 25452 h 2141855"/>
              <a:gd name="T6" fmla="*/ 70422476 w 7828915"/>
              <a:gd name="T7" fmla="*/ 25452 h 2141855"/>
              <a:gd name="T8" fmla="*/ 70813715 w 7828915"/>
              <a:gd name="T9" fmla="*/ 25349 h 2141855"/>
              <a:gd name="T10" fmla="*/ 71133178 w 7828915"/>
              <a:gd name="T11" fmla="*/ 25068 h 2141855"/>
              <a:gd name="T12" fmla="*/ 71348564 w 7828915"/>
              <a:gd name="T13" fmla="*/ 24652 h 2141855"/>
              <a:gd name="T14" fmla="*/ 71427537 w 7828915"/>
              <a:gd name="T15" fmla="*/ 24142 h 2141855"/>
              <a:gd name="T16" fmla="*/ 71427537 w 7828915"/>
              <a:gd name="T17" fmla="*/ 0 h 21418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828915" h="2141855">
                <a:moveTo>
                  <a:pt x="7828813" y="0"/>
                </a:moveTo>
                <a:lnTo>
                  <a:pt x="0" y="0"/>
                </a:lnTo>
                <a:lnTo>
                  <a:pt x="0" y="2141537"/>
                </a:lnTo>
                <a:lnTo>
                  <a:pt x="7718653" y="2141537"/>
                </a:lnTo>
                <a:lnTo>
                  <a:pt x="7761535" y="2132879"/>
                </a:lnTo>
                <a:lnTo>
                  <a:pt x="7796550" y="2109268"/>
                </a:lnTo>
                <a:lnTo>
                  <a:pt x="7820157" y="2074248"/>
                </a:lnTo>
                <a:lnTo>
                  <a:pt x="7828813" y="2031364"/>
                </a:lnTo>
                <a:lnTo>
                  <a:pt x="7828813" y="0"/>
                </a:lnTo>
                <a:close/>
              </a:path>
            </a:pathLst>
          </a:custGeom>
          <a:solidFill>
            <a:schemeClr val="bg1">
              <a:lumMod val="85000"/>
              <a:alpha val="76077"/>
            </a:schemeClr>
          </a:solidFill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nl-NL" noProof="0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0D7A54C9-B071-4403-8007-D708B66CBD33}"/>
              </a:ext>
            </a:extLst>
          </p:cNvPr>
          <p:cNvSpPr txBox="1">
            <a:spLocks/>
          </p:cNvSpPr>
          <p:nvPr/>
        </p:nvSpPr>
        <p:spPr bwMode="auto">
          <a:xfrm>
            <a:off x="479425" y="973138"/>
            <a:ext cx="9864725" cy="5032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tIns="9525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75"/>
              </a:spcBef>
            </a:pPr>
            <a:r>
              <a:rPr lang="nl-NL" sz="3200" noProof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MEER INFORMATIE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22301F6-C6EB-4EFF-992E-680EAE4E98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2"/>
          <a:stretch/>
        </p:blipFill>
        <p:spPr bwMode="auto">
          <a:xfrm>
            <a:off x="-4664" y="3897036"/>
            <a:ext cx="12192000" cy="295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0D3B0DAC-EEFA-45E9-91CC-58CB473FE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3365791"/>
            <a:ext cx="104632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nl-NL" sz="2800" noProof="0">
                <a:solidFill>
                  <a:srgbClr val="000000"/>
                </a:solidFill>
                <a:latin typeface="Calibri" panose="020F0502020204030204" pitchFamily="34" charset="0"/>
              </a:rPr>
              <a:t>Werkgroep Information Literacy| </a:t>
            </a:r>
            <a:r>
              <a:rPr lang="nl-NL" sz="2800" noProof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informationliteracy@gmail.com</a:t>
            </a:r>
            <a:endParaRPr lang="nl-NL" sz="2800" noProof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30882C7A-8F6D-4E3A-BE44-A31062ABB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6665361"/>
            <a:ext cx="597693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nl-NL" sz="800" noProof="0"/>
              <a:t>Image: https://pixabay.com/nl/illustrations/banner-koptekst-vraagteken-vraag-1090830/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E4B5FF9-2EB6-431A-83D0-768CC61E8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0"/>
            <a:ext cx="1609725" cy="7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4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site xmlns="f63aae4b-dfd4-4847-81d4-5915f2b376bb">Project Delen 1</Subsite>
    <TaxCatchAll xmlns="8f6e1b24-176e-4b92-9e82-b3de3a79007f" xsi:nil="true"/>
    <lcf76f155ced4ddcb4097134ff3c332f xmlns="f63aae4b-dfd4-4847-81d4-5915f2b376b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D12AB0FAFB6049810AF37C4123FC77" ma:contentTypeVersion="20" ma:contentTypeDescription="Een nieuw document maken." ma:contentTypeScope="" ma:versionID="f2fd716f5e3c3b7636e2c613e422e301">
  <xsd:schema xmlns:xsd="http://www.w3.org/2001/XMLSchema" xmlns:xs="http://www.w3.org/2001/XMLSchema" xmlns:p="http://schemas.microsoft.com/office/2006/metadata/properties" xmlns:ns2="f63aae4b-dfd4-4847-81d4-5915f2b376bb" xmlns:ns3="8f6e1b24-176e-4b92-9e82-b3de3a79007f" targetNamespace="http://schemas.microsoft.com/office/2006/metadata/properties" ma:root="true" ma:fieldsID="e145ba65a910be5b4e7fcd5e26a8f497" ns2:_="" ns3:_="">
    <xsd:import namespace="f63aae4b-dfd4-4847-81d4-5915f2b376bb"/>
    <xsd:import namespace="8f6e1b24-176e-4b92-9e82-b3de3a7900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Subsite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aae4b-dfd4-4847-81d4-5915f2b376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Subsite" ma:index="10" nillable="true" ma:displayName="Subsite" ma:default="Project Delen 1" ma:format="Dropdown" ma:internalName="Subsite">
      <xsd:simpleType>
        <xsd:restriction base="dms:Choice">
          <xsd:enumeration value="Project Delen 1"/>
          <xsd:enumeration value="Project Delen 2"/>
        </xsd:restriction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c6f371a7-af1e-4863-b830-9db92276c5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e1b24-176e-4b92-9e82-b3de3a79007f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07d89b2f-103e-4859-b73e-6d77eb83b363}" ma:internalName="TaxCatchAll" ma:showField="CatchAllData" ma:web="8f6e1b24-176e-4b92-9e82-b3de3a7900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47B25C-C91A-4587-B7AA-CCBB7968F710}">
  <ds:schemaRefs>
    <ds:schemaRef ds:uri="http://schemas.microsoft.com/office/2006/metadata/properties"/>
    <ds:schemaRef ds:uri="http://schemas.microsoft.com/office/2006/documentManagement/types"/>
    <ds:schemaRef ds:uri="8f6e1b24-176e-4b92-9e82-b3de3a79007f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f63aae4b-dfd4-4847-81d4-5915f2b376b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4536958-7F22-4FA3-B6DB-CF9C8B737B61}">
  <ds:schemaRefs>
    <ds:schemaRef ds:uri="8f6e1b24-176e-4b92-9e82-b3de3a79007f"/>
    <ds:schemaRef ds:uri="f63aae4b-dfd4-4847-81d4-5915f2b376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2ABDFF8-EE14-4B29-BA0E-D375F227A9C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c50b58-2ef2-423d-a4db-1fa7c84efcfa}" enabled="0" method="" siteId="{87c50b58-2ef2-423d-a4db-1fa7c84efcf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Breedbeeld</PresentationFormat>
  <Paragraphs>79</Paragraphs>
  <Slides>9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Waal, Renee de</dc:creator>
  <cp:lastModifiedBy>Nikki Hooijerink</cp:lastModifiedBy>
  <cp:revision>1</cp:revision>
  <dcterms:created xsi:type="dcterms:W3CDTF">2021-11-22T15:09:24Z</dcterms:created>
  <dcterms:modified xsi:type="dcterms:W3CDTF">2026-06-22T10:34:04Z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0x010100B4D12AB0FAFB6049810AF37C4123FC77</vt:lpwstr>
  </property>
  <property fmtid="{D5CDD505-2E9C-101B-9397-08002B2CF9AE}" pid="3" name="MediaServiceImageTags">
    <vt:lpwstr/>
  </property>
</Properties>
</file>