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84" r:id="rId4"/>
    <p:sldId id="293" r:id="rId5"/>
    <p:sldId id="285" r:id="rId6"/>
    <p:sldId id="294" r:id="rId7"/>
    <p:sldId id="297" r:id="rId8"/>
    <p:sldId id="299" r:id="rId9"/>
    <p:sldId id="303" r:id="rId10"/>
    <p:sldId id="289" r:id="rId11"/>
    <p:sldId id="300" r:id="rId12"/>
    <p:sldId id="301" r:id="rId13"/>
    <p:sldId id="304" r:id="rId14"/>
    <p:sldId id="306" r:id="rId15"/>
    <p:sldId id="308" r:id="rId16"/>
    <p:sldId id="309" r:id="rId17"/>
    <p:sldId id="302" r:id="rId18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66" autoAdjust="0"/>
  </p:normalViewPr>
  <p:slideViewPr>
    <p:cSldViewPr>
      <p:cViewPr varScale="1">
        <p:scale>
          <a:sx n="79" d="100"/>
          <a:sy n="79" d="100"/>
        </p:scale>
        <p:origin x="92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E4EB3-28B3-45FF-BF7D-47A7B89DCB1A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F2A9C-2AA0-4D68-B522-E0D001E3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5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F2A9C-2AA0-4D68-B522-E0D001E32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https://research.tudelft.nl/en/publications/tu-delft-open-educational-resources-oer-policy</a:t>
            </a:r>
          </a:p>
          <a:p>
            <a:endParaRPr lang="en-GB" dirty="0" smtClean="0"/>
          </a:p>
          <a:p>
            <a:r>
              <a:rPr lang="en-GB" dirty="0" smtClean="0"/>
              <a:t>https://www.tudelft.nl/teachingacademy/events-trainings/open-education-week-march-2022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F2A9C-2AA0-4D68-B522-E0D001E32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9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https://www.tudelft.nl/teachingacademy/events-trainings/open-education-week-march-2022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F2A9C-2AA0-4D68-B522-E0D001E32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1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</a:pPr>
            <a:endParaRPr lang="en-US" sz="2000" b="0" strike="noStrike" spc="-1" dirty="0">
              <a:latin typeface="Calibri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5489BA4-748D-4C39-BBD3-F821ADD96CB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760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1114F-CB14-C741-AC7D-4A020A22A0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5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Nice example of discussion</a:t>
            </a:r>
            <a:r>
              <a:rPr lang="en-GB" baseline="0" dirty="0"/>
              <a:t> between teacher and student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8E1B1-24B8-4D05-A55A-236ACFBDEC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73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8E1B1-24B8-4D05-A55A-236ACFBDEC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03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A6D5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A6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A6D5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A6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A6D5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0A6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A6D5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0A6D5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6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05857" y="4654295"/>
            <a:ext cx="1107657" cy="329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76705" cy="5143500"/>
          </a:xfrm>
          <a:custGeom>
            <a:avLst/>
            <a:gdLst/>
            <a:ahLst/>
            <a:cxnLst/>
            <a:rect l="l" t="t" r="r" b="b"/>
            <a:pathLst>
              <a:path w="1576705" h="5143500">
                <a:moveTo>
                  <a:pt x="0" y="5143498"/>
                </a:moveTo>
                <a:lnTo>
                  <a:pt x="1576578" y="5143498"/>
                </a:lnTo>
                <a:lnTo>
                  <a:pt x="157657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00A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0584" y="4389120"/>
            <a:ext cx="1368552" cy="754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527" y="414782"/>
            <a:ext cx="8076945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0A6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9557" y="1241805"/>
            <a:ext cx="8104885" cy="3331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5943" y="4872598"/>
            <a:ext cx="218440" cy="16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0A6D5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extbooks.open.tudelft.nl/textbooks" TargetMode="External"/><Relationship Id="rId2" Type="http://schemas.openxmlformats.org/officeDocument/2006/relationships/hyperlink" Target="https://www.tudelft.nl/teachingacademy/events-trainings/open-education-week-march-202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search.tudelft.nl/en/publications/tu-delft-open-educational-resources-oer-policy" TargetMode="External"/><Relationship Id="rId4" Type="http://schemas.openxmlformats.org/officeDocument/2006/relationships/hyperlink" Target="https://blog3.han.nl/hanicto/model-open-pedagogy-en-studentbetrokkenhei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extbooks.open.tudelft.nl/textbooks/%20catalog/book/13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-sa/4.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h.hws.edu/eck/" TargetMode="External"/><Relationship Id="rId5" Type="http://schemas.openxmlformats.org/officeDocument/2006/relationships/hyperlink" Target="http://math.hws.edu/FoundationsOfComputation/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857" y="4654295"/>
            <a:ext cx="1107657" cy="329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92209" y="4860544"/>
            <a:ext cx="965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A6D5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576705" cy="5143500"/>
          </a:xfrm>
          <a:custGeom>
            <a:avLst/>
            <a:gdLst/>
            <a:ahLst/>
            <a:cxnLst/>
            <a:rect l="l" t="t" r="r" b="b"/>
            <a:pathLst>
              <a:path w="1576705" h="5143500">
                <a:moveTo>
                  <a:pt x="0" y="5143498"/>
                </a:moveTo>
                <a:lnTo>
                  <a:pt x="1576578" y="5143498"/>
                </a:lnTo>
                <a:lnTo>
                  <a:pt x="1576578" y="0"/>
                </a:lnTo>
                <a:lnTo>
                  <a:pt x="0" y="0"/>
                </a:lnTo>
                <a:lnTo>
                  <a:pt x="0" y="5143498"/>
                </a:lnTo>
                <a:close/>
              </a:path>
            </a:pathLst>
          </a:custGeom>
          <a:solidFill>
            <a:srgbClr val="00A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584" y="4389120"/>
            <a:ext cx="1368552" cy="754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8800" y="590550"/>
            <a:ext cx="6324600" cy="2721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4800" spc="-105" dirty="0" smtClean="0"/>
              <a:t>Open </a:t>
            </a:r>
            <a:r>
              <a:rPr lang="en-GB" sz="4800" spc="-105" dirty="0" err="1" smtClean="0"/>
              <a:t>onderwijs</a:t>
            </a:r>
            <a:r>
              <a:rPr lang="en-GB" sz="4000" spc="-105" dirty="0" smtClean="0"/>
              <a:t/>
            </a:r>
            <a:br>
              <a:rPr lang="en-GB" sz="4000" spc="-105" dirty="0" smtClean="0"/>
            </a:br>
            <a:r>
              <a:rPr lang="en-GB" sz="4000" spc="-105" dirty="0" smtClean="0"/>
              <a:t/>
            </a:r>
            <a:br>
              <a:rPr lang="en-GB" sz="4000" spc="-105" dirty="0" smtClean="0"/>
            </a:br>
            <a:r>
              <a:rPr lang="en-GB" sz="3200" spc="-105" dirty="0"/>
              <a:t/>
            </a:r>
            <a:br>
              <a:rPr lang="en-GB" sz="3200" spc="-105" dirty="0"/>
            </a:br>
            <a:r>
              <a:rPr lang="en-GB" sz="2800" spc="-105" dirty="0" err="1" smtClean="0"/>
              <a:t>Beleid</a:t>
            </a:r>
            <a:r>
              <a:rPr lang="en-GB" sz="2800" spc="-105" dirty="0" smtClean="0"/>
              <a:t>, </a:t>
            </a:r>
            <a:r>
              <a:rPr lang="en-GB" sz="2800" spc="-105" dirty="0" err="1" smtClean="0"/>
              <a:t>visie</a:t>
            </a:r>
            <a:r>
              <a:rPr lang="en-GB" sz="2800" spc="-105" dirty="0" smtClean="0"/>
              <a:t> </a:t>
            </a:r>
            <a:r>
              <a:rPr lang="en-GB" sz="2800" spc="-105" dirty="0" err="1" smtClean="0"/>
              <a:t>en</a:t>
            </a:r>
            <a:r>
              <a:rPr lang="en-GB" sz="2800" spc="-105" dirty="0" smtClean="0"/>
              <a:t> </a:t>
            </a:r>
            <a:r>
              <a:rPr lang="en-GB" sz="2800" spc="-105" dirty="0" err="1" smtClean="0"/>
              <a:t>toepassing</a:t>
            </a:r>
            <a:r>
              <a:rPr lang="en-GB" sz="2800" spc="-105" dirty="0" smtClean="0"/>
              <a:t> op de </a:t>
            </a:r>
            <a:r>
              <a:rPr lang="en-GB" sz="2800" spc="-105" dirty="0" err="1" smtClean="0"/>
              <a:t>Technische</a:t>
            </a:r>
            <a:r>
              <a:rPr lang="en-GB" sz="2800" spc="-105" dirty="0" smtClean="0"/>
              <a:t> </a:t>
            </a:r>
            <a:r>
              <a:rPr lang="en-GB" sz="2800" spc="-105" dirty="0" err="1" smtClean="0"/>
              <a:t>Universiteit</a:t>
            </a:r>
            <a:r>
              <a:rPr lang="en-GB" sz="2800" spc="-105" dirty="0" smtClean="0"/>
              <a:t> Delft</a:t>
            </a:r>
            <a:endParaRPr sz="2800" dirty="0"/>
          </a:p>
        </p:txBody>
      </p:sp>
      <p:sp>
        <p:nvSpPr>
          <p:cNvPr id="8" name="object 8"/>
          <p:cNvSpPr txBox="1"/>
          <p:nvPr/>
        </p:nvSpPr>
        <p:spPr>
          <a:xfrm>
            <a:off x="1677289" y="3926495"/>
            <a:ext cx="7390511" cy="5482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GB" sz="1700" spc="-5" dirty="0">
                <a:latin typeface="Arial"/>
                <a:cs typeface="Arial"/>
              </a:rPr>
              <a:t>Michiel de </a:t>
            </a:r>
            <a:r>
              <a:rPr lang="en-GB" sz="1700" spc="-5" dirty="0" smtClean="0">
                <a:latin typeface="Arial"/>
                <a:cs typeface="Arial"/>
              </a:rPr>
              <a:t>Jong, Coordinator Open Education</a:t>
            </a:r>
          </a:p>
          <a:p>
            <a:pPr marL="12700" marR="5080">
              <a:spcBef>
                <a:spcPts val="95"/>
              </a:spcBef>
            </a:pPr>
            <a:r>
              <a:rPr lang="en-GB" sz="1700" spc="-5" dirty="0" smtClean="0">
                <a:latin typeface="Arial"/>
                <a:cs typeface="Arial"/>
              </a:rPr>
              <a:t>TU Delft Library, Department of Education Services</a:t>
            </a:r>
            <a:endParaRPr lang="en-GB" sz="1700" spc="-5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9613" y="3926495"/>
            <a:ext cx="2814320" cy="2737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n-GB" sz="1700" spc="-5" dirty="0" smtClean="0">
                <a:latin typeface="Arial"/>
                <a:cs typeface="Arial"/>
              </a:rPr>
              <a:t>19-4-2022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5750"/>
            <a:ext cx="7239000" cy="400110"/>
          </a:xfrm>
        </p:spPr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van </a:t>
            </a:r>
            <a:r>
              <a:rPr lang="en-US" dirty="0" err="1"/>
              <a:t>toepassing</a:t>
            </a:r>
            <a:r>
              <a:rPr lang="en-US" dirty="0"/>
              <a:t> open </a:t>
            </a:r>
            <a:r>
              <a:rPr lang="en-US" dirty="0" err="1"/>
              <a:t>onderwijs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45"/>
          <a:stretch/>
        </p:blipFill>
        <p:spPr>
          <a:xfrm>
            <a:off x="2057400" y="1276350"/>
            <a:ext cx="5870615" cy="3732620"/>
          </a:xfrm>
        </p:spPr>
      </p:pic>
      <p:sp>
        <p:nvSpPr>
          <p:cNvPr id="4" name="Rectangle 3"/>
          <p:cNvSpPr/>
          <p:nvPr/>
        </p:nvSpPr>
        <p:spPr>
          <a:xfrm>
            <a:off x="1447800" y="834964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3</a:t>
            </a:r>
            <a:r>
              <a:rPr lang="en-US" sz="2400" dirty="0" smtClean="0"/>
              <a:t>. </a:t>
            </a:r>
            <a:r>
              <a:rPr lang="en-US" sz="2400" dirty="0" err="1" smtClean="0"/>
              <a:t>Interactieve</a:t>
            </a:r>
            <a:r>
              <a:rPr lang="en-US" sz="2400" dirty="0" smtClean="0"/>
              <a:t> </a:t>
            </a:r>
            <a:r>
              <a:rPr lang="en-US" sz="2400" dirty="0" err="1" smtClean="0"/>
              <a:t>omgeving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25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5750"/>
            <a:ext cx="7239000" cy="400110"/>
          </a:xfrm>
        </p:spPr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van </a:t>
            </a:r>
            <a:r>
              <a:rPr lang="en-US" dirty="0" err="1"/>
              <a:t>toepassing</a:t>
            </a:r>
            <a:r>
              <a:rPr lang="en-US" dirty="0"/>
              <a:t> open </a:t>
            </a:r>
            <a:r>
              <a:rPr lang="en-US" dirty="0" err="1"/>
              <a:t>onderwijs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47800" y="919264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4. </a:t>
            </a:r>
            <a:r>
              <a:rPr lang="en-US" sz="2400" dirty="0" err="1" smtClean="0"/>
              <a:t>Actieve</a:t>
            </a:r>
            <a:r>
              <a:rPr lang="en-US" sz="2400" dirty="0" smtClean="0"/>
              <a:t> </a:t>
            </a:r>
            <a:r>
              <a:rPr lang="en-US" sz="2400" dirty="0" err="1" smtClean="0"/>
              <a:t>rol</a:t>
            </a:r>
            <a:r>
              <a:rPr lang="en-US" sz="2400" dirty="0" smtClean="0"/>
              <a:t> student</a:t>
            </a:r>
            <a:endParaRPr lang="en-US" sz="2400" dirty="0"/>
          </a:p>
        </p:txBody>
      </p:sp>
      <p:pic>
        <p:nvPicPr>
          <p:cNvPr id="1026" name="Picture 2" descr="https://d2k0ddhflgrk1i.cloudfront.net/user_upload/stackoverflow_article_site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57350"/>
            <a:ext cx="2786845" cy="28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2k0ddhflgrk1i.cloudfront.net/user_upload/stackoverflow_article_pl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42599"/>
            <a:ext cx="453336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4557259"/>
            <a:ext cx="7428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From: https://www.tudelft.nl/teachingacademy/events-trainings/opening-education-by-stimulating-students-to-share-knowledge</a:t>
            </a:r>
          </a:p>
        </p:txBody>
      </p:sp>
    </p:spTree>
    <p:extLst>
      <p:ext uri="{BB962C8B-B14F-4D97-AF65-F5344CB8AC3E}">
        <p14:creationId xmlns:p14="http://schemas.microsoft.com/office/powerpoint/2010/main" val="186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14782"/>
            <a:ext cx="6934072" cy="400110"/>
          </a:xfrm>
        </p:spPr>
        <p:txBody>
          <a:bodyPr/>
          <a:lstStyle/>
          <a:p>
            <a:r>
              <a:rPr lang="en-GB" dirty="0" err="1" smtClean="0"/>
              <a:t>Informatievaardigheid</a:t>
            </a:r>
            <a:r>
              <a:rPr lang="en-GB" dirty="0" smtClean="0"/>
              <a:t> met open </a:t>
            </a:r>
            <a:r>
              <a:rPr lang="en-GB" dirty="0" err="1" smtClean="0"/>
              <a:t>onderwijs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241805"/>
            <a:ext cx="6948042" cy="1031757"/>
          </a:xfrm>
        </p:spPr>
        <p:txBody>
          <a:bodyPr/>
          <a:lstStyle/>
          <a:p>
            <a:pPr marL="12700" marR="310515" algn="ctr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tabLst>
                <a:tab pos="374015" algn="l"/>
                <a:tab pos="374650" algn="l"/>
              </a:tabLst>
            </a:pPr>
            <a:r>
              <a:rPr lang="nl-NL" sz="2000" dirty="0"/>
              <a:t>Docenten en studenten in staat stellen aanvullende of vervangende leermaterialen te vinden, gebruiken, delen en </a:t>
            </a:r>
            <a:r>
              <a:rPr lang="nl-NL" sz="2000" dirty="0" smtClean="0"/>
              <a:t>publiceren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2495550"/>
            <a:ext cx="4572000" cy="898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310515" algn="ctr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tabLst>
                <a:tab pos="374015" algn="l"/>
                <a:tab pos="374650" algn="l"/>
              </a:tabLst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marL="12700" marR="310515" algn="ctr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tabLst>
                <a:tab pos="374015" algn="l"/>
                <a:tab pos="374650" algn="l"/>
              </a:tabLst>
            </a:pP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Informatievaardigheid</a:t>
            </a:r>
          </a:p>
        </p:txBody>
      </p:sp>
    </p:spTree>
    <p:extLst>
      <p:ext uri="{BB962C8B-B14F-4D97-AF65-F5344CB8AC3E}">
        <p14:creationId xmlns:p14="http://schemas.microsoft.com/office/powerpoint/2010/main" val="9283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14782"/>
            <a:ext cx="6934072" cy="400110"/>
          </a:xfrm>
        </p:spPr>
        <p:txBody>
          <a:bodyPr/>
          <a:lstStyle/>
          <a:p>
            <a:r>
              <a:rPr lang="en-GB" dirty="0" err="1" smtClean="0"/>
              <a:t>Informatievaardigheid</a:t>
            </a:r>
            <a:r>
              <a:rPr lang="en-GB" dirty="0" smtClean="0"/>
              <a:t> met open </a:t>
            </a:r>
            <a:r>
              <a:rPr lang="en-GB" dirty="0" err="1" smtClean="0"/>
              <a:t>onderwijs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241805"/>
            <a:ext cx="6948042" cy="1800493"/>
          </a:xfrm>
        </p:spPr>
        <p:txBody>
          <a:bodyPr/>
          <a:lstStyle/>
          <a:p>
            <a:pPr marL="12700" marR="310515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tabLst>
                <a:tab pos="374015" algn="l"/>
                <a:tab pos="374650" algn="l"/>
              </a:tabLst>
            </a:pPr>
            <a:r>
              <a:rPr lang="nl-NL" sz="2000" dirty="0" smtClean="0"/>
              <a:t>Hoe help je docenten op weg?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sz="2000" dirty="0" smtClean="0"/>
              <a:t>Jouw leermaterialen: open of niet?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sz="2000" dirty="0" smtClean="0"/>
              <a:t>Onderzoek wat er al open beschikbaar is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en-GB" sz="2000" dirty="0" err="1" smtClean="0"/>
              <a:t>Betrek</a:t>
            </a:r>
            <a:r>
              <a:rPr lang="en-GB" sz="2000" dirty="0" smtClean="0"/>
              <a:t> </a:t>
            </a:r>
            <a:r>
              <a:rPr lang="en-GB" sz="2000" dirty="0" err="1" smtClean="0"/>
              <a:t>studenten</a:t>
            </a:r>
            <a:r>
              <a:rPr lang="en-GB" sz="2000" dirty="0" smtClean="0"/>
              <a:t> in het </a:t>
            </a:r>
            <a:r>
              <a:rPr lang="en-GB" sz="2000" dirty="0" err="1" smtClean="0"/>
              <a:t>proces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9855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14782"/>
            <a:ext cx="6934072" cy="400110"/>
          </a:xfrm>
        </p:spPr>
        <p:txBody>
          <a:bodyPr/>
          <a:lstStyle/>
          <a:p>
            <a:r>
              <a:rPr lang="en-GB" dirty="0" err="1" smtClean="0"/>
              <a:t>Informatievaardigheid</a:t>
            </a:r>
            <a:r>
              <a:rPr lang="en-GB" dirty="0" smtClean="0"/>
              <a:t> met open </a:t>
            </a:r>
            <a:r>
              <a:rPr lang="en-GB" dirty="0" err="1" smtClean="0"/>
              <a:t>onderwijs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241805"/>
            <a:ext cx="7315200" cy="1800493"/>
          </a:xfrm>
        </p:spPr>
        <p:txBody>
          <a:bodyPr/>
          <a:lstStyle/>
          <a:p>
            <a:pPr marL="12700" marR="310515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tabLst>
                <a:tab pos="374015" algn="l"/>
                <a:tab pos="374650" algn="l"/>
              </a:tabLst>
            </a:pPr>
            <a:r>
              <a:rPr lang="nl-NL" sz="2000" dirty="0" smtClean="0"/>
              <a:t>Wat kan de informatiespecialist doen: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sz="2000" dirty="0"/>
              <a:t>Mogelijke collecties </a:t>
            </a:r>
            <a:r>
              <a:rPr lang="nl-NL" sz="2000" dirty="0" smtClean="0"/>
              <a:t>Inventariseren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en-GB" sz="2000" dirty="0" err="1" smtClean="0"/>
              <a:t>Adviseren</a:t>
            </a:r>
            <a:r>
              <a:rPr lang="en-GB" sz="2000" dirty="0" smtClean="0"/>
              <a:t> over </a:t>
            </a:r>
            <a:r>
              <a:rPr lang="en-GB" sz="2000" dirty="0" err="1" smtClean="0"/>
              <a:t>hergebruiken</a:t>
            </a:r>
            <a:r>
              <a:rPr lang="en-GB" sz="2000" dirty="0" smtClean="0"/>
              <a:t> van </a:t>
            </a:r>
            <a:r>
              <a:rPr lang="en-GB" sz="2000" dirty="0" err="1" smtClean="0"/>
              <a:t>bestaande</a:t>
            </a:r>
            <a:r>
              <a:rPr lang="en-GB" sz="2000" dirty="0" smtClean="0"/>
              <a:t> </a:t>
            </a:r>
            <a:r>
              <a:rPr lang="en-GB" sz="2000" dirty="0" err="1" smtClean="0"/>
              <a:t>materialen</a:t>
            </a:r>
            <a:endParaRPr lang="en-GB" sz="2000" dirty="0" smtClean="0"/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en-GB" sz="2000" dirty="0" err="1" smtClean="0"/>
              <a:t>Adviseren</a:t>
            </a:r>
            <a:r>
              <a:rPr lang="en-GB" sz="2000" dirty="0" smtClean="0"/>
              <a:t> hoe je op </a:t>
            </a:r>
            <a:r>
              <a:rPr lang="en-GB" sz="2000" dirty="0" err="1" smtClean="0"/>
              <a:t>een</a:t>
            </a:r>
            <a:r>
              <a:rPr lang="en-GB" sz="2000" dirty="0" smtClean="0"/>
              <a:t> </a:t>
            </a:r>
            <a:r>
              <a:rPr lang="en-GB" sz="2000" dirty="0" err="1" smtClean="0"/>
              <a:t>bruikbare</a:t>
            </a:r>
            <a:r>
              <a:rPr lang="en-GB" sz="2000" dirty="0" smtClean="0"/>
              <a:t> </a:t>
            </a:r>
            <a:r>
              <a:rPr lang="en-GB" sz="2000" dirty="0" err="1" smtClean="0"/>
              <a:t>manier</a:t>
            </a:r>
            <a:r>
              <a:rPr lang="en-GB" sz="2000" dirty="0" smtClean="0"/>
              <a:t> </a:t>
            </a:r>
            <a:r>
              <a:rPr lang="en-GB" sz="2000" dirty="0" err="1" smtClean="0"/>
              <a:t>zelf</a:t>
            </a:r>
            <a:r>
              <a:rPr lang="en-GB" sz="2000" dirty="0" smtClean="0"/>
              <a:t> </a:t>
            </a:r>
            <a:r>
              <a:rPr lang="en-GB" sz="2000" dirty="0" err="1" smtClean="0"/>
              <a:t>kunt</a:t>
            </a:r>
            <a:r>
              <a:rPr lang="en-GB" sz="2000" dirty="0" smtClean="0"/>
              <a:t> </a:t>
            </a:r>
            <a:r>
              <a:rPr lang="en-GB" sz="2000" dirty="0" err="1" smtClean="0"/>
              <a:t>delen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8766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14782"/>
            <a:ext cx="6934072" cy="400110"/>
          </a:xfrm>
        </p:spPr>
        <p:txBody>
          <a:bodyPr/>
          <a:lstStyle/>
          <a:p>
            <a:r>
              <a:rPr lang="en-GB" dirty="0" err="1" smtClean="0"/>
              <a:t>Informatievaardigheid</a:t>
            </a:r>
            <a:r>
              <a:rPr lang="en-GB" dirty="0" smtClean="0"/>
              <a:t> met open </a:t>
            </a:r>
            <a:r>
              <a:rPr lang="en-GB" dirty="0" err="1" smtClean="0"/>
              <a:t>onderwijs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241805"/>
            <a:ext cx="7315200" cy="1800493"/>
          </a:xfrm>
        </p:spPr>
        <p:txBody>
          <a:bodyPr/>
          <a:lstStyle/>
          <a:p>
            <a:pPr marL="12700" marR="310515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tabLst>
                <a:tab pos="374015" algn="l"/>
                <a:tab pos="374650" algn="l"/>
              </a:tabLst>
            </a:pPr>
            <a:r>
              <a:rPr lang="nl-NL" sz="2000" dirty="0" smtClean="0"/>
              <a:t>Wat hoeft de informatiespecialist </a:t>
            </a:r>
            <a:r>
              <a:rPr lang="nl-NL" sz="2000" u="sng" dirty="0" smtClean="0"/>
              <a:t>niet</a:t>
            </a:r>
            <a:r>
              <a:rPr lang="nl-NL" sz="2000" dirty="0" smtClean="0"/>
              <a:t> te doen: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sz="2000" dirty="0" smtClean="0"/>
              <a:t>Onderwijskundig advies geven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en-GB" sz="2000" dirty="0" err="1" smtClean="0"/>
              <a:t>Bestaand</a:t>
            </a:r>
            <a:r>
              <a:rPr lang="en-GB" sz="2000" dirty="0" smtClean="0"/>
              <a:t> </a:t>
            </a:r>
            <a:r>
              <a:rPr lang="en-GB" sz="2000" dirty="0" err="1" smtClean="0"/>
              <a:t>lesmateriaal</a:t>
            </a:r>
            <a:r>
              <a:rPr lang="en-GB" sz="2000" dirty="0" smtClean="0"/>
              <a:t> </a:t>
            </a:r>
            <a:r>
              <a:rPr lang="en-GB" sz="2000" dirty="0" err="1" smtClean="0"/>
              <a:t>inhoudelijk</a:t>
            </a:r>
            <a:r>
              <a:rPr lang="en-GB" sz="2000" dirty="0" smtClean="0"/>
              <a:t> </a:t>
            </a:r>
            <a:r>
              <a:rPr lang="en-GB" sz="2000" dirty="0" err="1" smtClean="0"/>
              <a:t>bestuderen</a:t>
            </a:r>
            <a:endParaRPr lang="en-GB" sz="2000" dirty="0" smtClean="0"/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en-GB" sz="2000" dirty="0" smtClean="0"/>
              <a:t>Het </a:t>
            </a:r>
            <a:r>
              <a:rPr lang="en-GB" sz="2000" dirty="0" err="1" smtClean="0"/>
              <a:t>publiceren</a:t>
            </a:r>
            <a:r>
              <a:rPr lang="en-GB" sz="2000" dirty="0" smtClean="0"/>
              <a:t> </a:t>
            </a:r>
            <a:r>
              <a:rPr lang="en-GB" sz="2000" dirty="0" err="1" smtClean="0"/>
              <a:t>en</a:t>
            </a:r>
            <a:r>
              <a:rPr lang="en-GB" sz="2000" dirty="0" smtClean="0"/>
              <a:t> </a:t>
            </a:r>
            <a:r>
              <a:rPr lang="en-GB" sz="2000" dirty="0" err="1" smtClean="0"/>
              <a:t>delen</a:t>
            </a:r>
            <a:r>
              <a:rPr lang="en-GB" sz="2000" dirty="0" smtClean="0"/>
              <a:t> </a:t>
            </a:r>
            <a:r>
              <a:rPr lang="en-GB" sz="2000" dirty="0" err="1" smtClean="0"/>
              <a:t>overnemen</a:t>
            </a:r>
            <a:r>
              <a:rPr lang="en-GB" sz="2000" dirty="0" smtClean="0"/>
              <a:t> van de docent</a:t>
            </a:r>
          </a:p>
        </p:txBody>
      </p:sp>
    </p:spTree>
    <p:extLst>
      <p:ext uri="{BB962C8B-B14F-4D97-AF65-F5344CB8AC3E}">
        <p14:creationId xmlns:p14="http://schemas.microsoft.com/office/powerpoint/2010/main" val="30266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14782"/>
            <a:ext cx="6934072" cy="400110"/>
          </a:xfrm>
        </p:spPr>
        <p:txBody>
          <a:bodyPr/>
          <a:lstStyle/>
          <a:p>
            <a:r>
              <a:rPr lang="en-GB" dirty="0" smtClean="0"/>
              <a:t>Wat kun je </a:t>
            </a:r>
            <a:r>
              <a:rPr lang="en-GB" dirty="0" err="1" smtClean="0"/>
              <a:t>hier</a:t>
            </a:r>
            <a:r>
              <a:rPr lang="en-GB" dirty="0" smtClean="0"/>
              <a:t> </a:t>
            </a:r>
            <a:r>
              <a:rPr lang="en-GB" dirty="0" err="1" smtClean="0"/>
              <a:t>uit</a:t>
            </a:r>
            <a:r>
              <a:rPr lang="en-GB" dirty="0" smtClean="0"/>
              <a:t> </a:t>
            </a:r>
            <a:r>
              <a:rPr lang="en-GB" dirty="0" err="1" smtClean="0"/>
              <a:t>meenemen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241805"/>
            <a:ext cx="7315200" cy="2636619"/>
          </a:xfrm>
        </p:spPr>
        <p:txBody>
          <a:bodyPr/>
          <a:lstStyle/>
          <a:p>
            <a:pPr marL="12700" marR="310515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tabLst>
                <a:tab pos="374015" algn="l"/>
                <a:tab pos="374650" algn="l"/>
              </a:tabLst>
            </a:pPr>
            <a:r>
              <a:rPr lang="nl-NL" sz="2000" dirty="0" smtClean="0"/>
              <a:t>De digitalisering van het onderwijs zet onvermijdelijk door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sz="2000" dirty="0" smtClean="0"/>
              <a:t>De rol van de bibliotheek groeit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en-GB" sz="2000" dirty="0" err="1" smtClean="0"/>
              <a:t>Wij</a:t>
            </a:r>
            <a:r>
              <a:rPr lang="en-GB" sz="2000" dirty="0" smtClean="0"/>
              <a:t> </a:t>
            </a:r>
            <a:r>
              <a:rPr lang="en-GB" sz="2000" dirty="0" err="1" smtClean="0"/>
              <a:t>moeten</a:t>
            </a:r>
            <a:r>
              <a:rPr lang="en-GB" sz="2000" dirty="0" smtClean="0"/>
              <a:t> het </a:t>
            </a:r>
            <a:r>
              <a:rPr lang="en-GB" sz="2000" dirty="0" err="1" smtClean="0"/>
              <a:t>proces</a:t>
            </a:r>
            <a:r>
              <a:rPr lang="en-GB" sz="2000" dirty="0" smtClean="0"/>
              <a:t> in </a:t>
            </a:r>
            <a:r>
              <a:rPr lang="en-GB" sz="2000" dirty="0" err="1" smtClean="0"/>
              <a:t>goede</a:t>
            </a:r>
            <a:r>
              <a:rPr lang="en-GB" sz="2000" dirty="0" smtClean="0"/>
              <a:t> </a:t>
            </a:r>
            <a:r>
              <a:rPr lang="en-GB" sz="2000" dirty="0" err="1" smtClean="0"/>
              <a:t>banen</a:t>
            </a:r>
            <a:r>
              <a:rPr lang="en-GB" sz="2000" dirty="0" smtClean="0"/>
              <a:t> </a:t>
            </a:r>
            <a:r>
              <a:rPr lang="en-GB" sz="2000" dirty="0" err="1" smtClean="0"/>
              <a:t>leiden</a:t>
            </a:r>
            <a:endParaRPr lang="en-GB" sz="2000" dirty="0" smtClean="0"/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en-GB" sz="2000" dirty="0" err="1" smtClean="0"/>
              <a:t>Benodigde</a:t>
            </a:r>
            <a:r>
              <a:rPr lang="en-GB" sz="2000" dirty="0" smtClean="0"/>
              <a:t> </a:t>
            </a:r>
            <a:r>
              <a:rPr lang="en-GB" sz="2000" dirty="0" err="1" smtClean="0"/>
              <a:t>vaardigheden</a:t>
            </a:r>
            <a:r>
              <a:rPr lang="en-GB" sz="2000" dirty="0" smtClean="0"/>
              <a:t> </a:t>
            </a:r>
            <a:r>
              <a:rPr lang="en-GB" sz="2000" dirty="0" err="1" smtClean="0"/>
              <a:t>zijn</a:t>
            </a:r>
            <a:r>
              <a:rPr lang="en-GB" sz="2000" dirty="0" smtClean="0"/>
              <a:t> </a:t>
            </a:r>
            <a:r>
              <a:rPr lang="en-GB" sz="2000" dirty="0" err="1" smtClean="0"/>
              <a:t>vergelijkbaar</a:t>
            </a:r>
            <a:r>
              <a:rPr lang="en-GB" sz="2000" dirty="0" smtClean="0"/>
              <a:t> met IV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en-GB" sz="2000" dirty="0" smtClean="0"/>
              <a:t>We </a:t>
            </a:r>
            <a:r>
              <a:rPr lang="en-GB" sz="2000" dirty="0" err="1" smtClean="0"/>
              <a:t>kunnen</a:t>
            </a:r>
            <a:r>
              <a:rPr lang="en-GB" sz="2000" dirty="0" smtClean="0"/>
              <a:t> de </a:t>
            </a:r>
            <a:r>
              <a:rPr lang="en-GB" sz="2000" dirty="0" err="1" smtClean="0"/>
              <a:t>aanjagers</a:t>
            </a:r>
            <a:r>
              <a:rPr lang="en-GB" sz="2000" dirty="0" smtClean="0"/>
              <a:t> </a:t>
            </a:r>
            <a:r>
              <a:rPr lang="en-GB" sz="2000" dirty="0" err="1" smtClean="0"/>
              <a:t>zijn</a:t>
            </a:r>
            <a:r>
              <a:rPr lang="en-GB" sz="2000" dirty="0" smtClean="0"/>
              <a:t>, maar we </a:t>
            </a:r>
            <a:r>
              <a:rPr lang="en-GB" sz="2000" dirty="0" err="1" smtClean="0"/>
              <a:t>zijn</a:t>
            </a:r>
            <a:r>
              <a:rPr lang="en-GB" sz="2000" dirty="0" smtClean="0"/>
              <a:t> </a:t>
            </a:r>
            <a:r>
              <a:rPr lang="en-GB" sz="2000" dirty="0" err="1" smtClean="0"/>
              <a:t>niet</a:t>
            </a:r>
            <a:r>
              <a:rPr lang="en-GB" sz="2000" dirty="0" smtClean="0"/>
              <a:t> de </a:t>
            </a:r>
            <a:r>
              <a:rPr lang="en-GB" sz="2000" dirty="0" err="1" smtClean="0"/>
              <a:t>enige</a:t>
            </a:r>
            <a:r>
              <a:rPr lang="en-GB" sz="2000" dirty="0" smtClean="0"/>
              <a:t> </a:t>
            </a:r>
            <a:r>
              <a:rPr lang="en-GB" sz="2000" dirty="0" err="1" smtClean="0"/>
              <a:t>verantwoordelijken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0748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14782"/>
            <a:ext cx="6934072" cy="400110"/>
          </a:xfrm>
        </p:spPr>
        <p:txBody>
          <a:bodyPr/>
          <a:lstStyle/>
          <a:p>
            <a:r>
              <a:rPr lang="en-GB" dirty="0" smtClean="0"/>
              <a:t>Meer </a:t>
            </a:r>
            <a:r>
              <a:rPr lang="en-GB" dirty="0" err="1" smtClean="0"/>
              <a:t>weten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047750"/>
            <a:ext cx="6948042" cy="3877985"/>
          </a:xfrm>
        </p:spPr>
        <p:txBody>
          <a:bodyPr/>
          <a:lstStyle/>
          <a:p>
            <a:r>
              <a:rPr lang="nl-NL" dirty="0" smtClean="0"/>
              <a:t>Overzicht </a:t>
            </a:r>
            <a:r>
              <a:rPr lang="nl-NL" dirty="0"/>
              <a:t>activiteiten op de </a:t>
            </a:r>
            <a:r>
              <a:rPr lang="nl-NL" dirty="0" smtClean="0"/>
              <a:t>TU Delft: </a:t>
            </a: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www.tudelft.nl/teachingacademy/events-trainings/open-education-week-march-2022</a:t>
            </a:r>
            <a:endParaRPr lang="nl-NL" dirty="0" smtClean="0"/>
          </a:p>
          <a:p>
            <a:endParaRPr lang="nl-NL" dirty="0"/>
          </a:p>
          <a:p>
            <a:r>
              <a:rPr lang="nl-NL" dirty="0"/>
              <a:t>Ons portfolio open studieboeken:</a:t>
            </a:r>
          </a:p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textbooks.open.tudelft.nl/textbooks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Blog </a:t>
            </a:r>
            <a:r>
              <a:rPr lang="nl-NL" dirty="0"/>
              <a:t>over het concept open </a:t>
            </a:r>
            <a:r>
              <a:rPr lang="nl-NL" dirty="0" err="1" smtClean="0"/>
              <a:t>pedagogy</a:t>
            </a:r>
            <a:r>
              <a:rPr lang="nl-NL" dirty="0" smtClean="0"/>
              <a:t> en studentbetrokkenheid:</a:t>
            </a:r>
            <a:endParaRPr lang="nl-NL" dirty="0"/>
          </a:p>
          <a:p>
            <a:r>
              <a:rPr lang="nl-NL" dirty="0">
                <a:hlinkClick r:id="rId4"/>
              </a:rPr>
              <a:t>https://blog3.han.nl/hanicto/model-open-pedagogy-en-studentbetrokkenheid</a:t>
            </a:r>
            <a:r>
              <a:rPr lang="nl-NL" dirty="0" smtClean="0">
                <a:hlinkClick r:id="rId4"/>
              </a:rPr>
              <a:t>/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Het </a:t>
            </a:r>
            <a:r>
              <a:rPr lang="nl-NL" dirty="0"/>
              <a:t>TU Delft Open </a:t>
            </a:r>
            <a:r>
              <a:rPr lang="nl-NL" dirty="0" err="1"/>
              <a:t>educational</a:t>
            </a:r>
            <a:r>
              <a:rPr lang="nl-NL" dirty="0"/>
              <a:t> Resources beleid:</a:t>
            </a:r>
          </a:p>
          <a:p>
            <a:r>
              <a:rPr lang="nl-NL" dirty="0">
                <a:hlinkClick r:id="rId5"/>
              </a:rPr>
              <a:t>https://</a:t>
            </a:r>
            <a:r>
              <a:rPr lang="nl-NL" dirty="0" smtClean="0">
                <a:hlinkClick r:id="rId5"/>
              </a:rPr>
              <a:t>research.tudelft.nl/en/publications/tu-delft-open-educational-resources-oer-policy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4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007" y="334771"/>
            <a:ext cx="707237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600" spc="-5" dirty="0" smtClean="0"/>
              <a:t>Inhoud</a:t>
            </a:r>
            <a:endParaRPr lang="nl-NL"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99183" y="1276350"/>
            <a:ext cx="7544817" cy="1813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sz="2000" dirty="0" smtClean="0"/>
              <a:t>Doelen van open onderwijs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sz="2000" dirty="0" smtClean="0"/>
              <a:t>Visie en strategie TU Delft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sz="2000" dirty="0" smtClean="0"/>
              <a:t>Voorbeelden open onderwijs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sz="2000" dirty="0" smtClean="0"/>
              <a:t>Informatievaardigheid met open onderwijs</a:t>
            </a:r>
          </a:p>
        </p:txBody>
      </p:sp>
    </p:spTree>
    <p:extLst>
      <p:ext uri="{BB962C8B-B14F-4D97-AF65-F5344CB8AC3E}">
        <p14:creationId xmlns:p14="http://schemas.microsoft.com/office/powerpoint/2010/main" val="2433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007" y="334771"/>
            <a:ext cx="707237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600" spc="-5" dirty="0" smtClean="0"/>
              <a:t>De doelen van open onderwijs</a:t>
            </a:r>
            <a:endParaRPr lang="nl-NL"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99183" y="1276350"/>
            <a:ext cx="7544817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0515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tabLst>
                <a:tab pos="374015" algn="l"/>
                <a:tab pos="374650" algn="l"/>
              </a:tabLst>
            </a:pPr>
            <a:r>
              <a:rPr lang="nl-NL" sz="2000" dirty="0" smtClean="0"/>
              <a:t>Focus op campus onderwijs: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sz="2000" dirty="0" smtClean="0"/>
              <a:t>Toegankelijkheid van lesmateriaal en onderwijs vergroten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sz="2000" dirty="0" smtClean="0"/>
              <a:t>Docenten in staat stellen lesmateriaal te maken, delen en publiceren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sz="2000" dirty="0" smtClean="0"/>
              <a:t>Studenten actieve rol geven</a:t>
            </a:r>
          </a:p>
        </p:txBody>
      </p:sp>
    </p:spTree>
    <p:extLst>
      <p:ext uri="{BB962C8B-B14F-4D97-AF65-F5344CB8AC3E}">
        <p14:creationId xmlns:p14="http://schemas.microsoft.com/office/powerpoint/2010/main" val="27438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007" y="334771"/>
            <a:ext cx="707237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600" spc="-5" dirty="0" smtClean="0"/>
              <a:t>De visie op open onderwijs</a:t>
            </a:r>
            <a:endParaRPr lang="nl-NL"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99183" y="1276350"/>
            <a:ext cx="7544817" cy="36671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+mj-lt"/>
              <a:buAutoNum type="arabicPeriod"/>
              <a:tabLst>
                <a:tab pos="374015" algn="l"/>
                <a:tab pos="374650" algn="l"/>
              </a:tabLst>
            </a:pPr>
            <a:r>
              <a:rPr lang="nl-NL" sz="2000" dirty="0" smtClean="0"/>
              <a:t>Docenten en studenten in staat stellen aanvullende of vervangende leermaterialen te vinden, gebruiken, delen en publiceren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+mj-lt"/>
              <a:buAutoNum type="arabicPeriod"/>
              <a:tabLst>
                <a:tab pos="374015" algn="l"/>
                <a:tab pos="374650" algn="l"/>
              </a:tabLst>
            </a:pPr>
            <a:r>
              <a:rPr lang="nl-NL" sz="2000" dirty="0" smtClean="0"/>
              <a:t>Innovatieve leeractiviteiten ontwikkelen rondom het gebruik van open leermaterialen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+mj-lt"/>
              <a:buAutoNum type="arabicPeriod"/>
              <a:tabLst>
                <a:tab pos="374015" algn="l"/>
                <a:tab pos="374650" algn="l"/>
              </a:tabLst>
            </a:pPr>
            <a:r>
              <a:rPr lang="nl-NL" sz="2000" dirty="0" smtClean="0"/>
              <a:t>Een Open </a:t>
            </a:r>
            <a:r>
              <a:rPr lang="nl-NL" sz="2000" dirty="0" err="1" smtClean="0"/>
              <a:t>Pedagogy</a:t>
            </a:r>
            <a:r>
              <a:rPr lang="nl-NL" sz="2000" dirty="0" smtClean="0"/>
              <a:t>: studenten activeren door </a:t>
            </a:r>
          </a:p>
          <a:p>
            <a:pPr marL="812800" marR="310515" lvl="1" indent="-342900">
              <a:lnSpc>
                <a:spcPct val="114999"/>
              </a:lnSpc>
              <a:buClr>
                <a:srgbClr val="00A6D5"/>
              </a:buClr>
              <a:buFont typeface="Wingdings" panose="05000000000000000000" pitchFamily="2" charset="2"/>
              <a:buChar char="Ø"/>
              <a:tabLst>
                <a:tab pos="374015" algn="l"/>
                <a:tab pos="374650" algn="l"/>
              </a:tabLst>
            </a:pPr>
            <a:r>
              <a:rPr lang="nl-NL" dirty="0" smtClean="0"/>
              <a:t>hen te verbinden met het werk/onderzoeksveld</a:t>
            </a:r>
          </a:p>
          <a:p>
            <a:pPr marL="812800" marR="310515" lvl="1" indent="-342900">
              <a:lnSpc>
                <a:spcPct val="114999"/>
              </a:lnSpc>
              <a:buClr>
                <a:srgbClr val="00A6D5"/>
              </a:buClr>
              <a:buFont typeface="Wingdings" panose="05000000000000000000" pitchFamily="2" charset="2"/>
              <a:buChar char="Ø"/>
              <a:tabLst>
                <a:tab pos="374015" algn="l"/>
                <a:tab pos="374650" algn="l"/>
              </a:tabLst>
            </a:pPr>
            <a:r>
              <a:rPr lang="nl-NL" dirty="0" smtClean="0"/>
              <a:t>hen laten bijdragen aan hun kennisdomein</a:t>
            </a:r>
          </a:p>
          <a:p>
            <a:pPr marL="812800" marR="310515" lvl="1" indent="-342900">
              <a:lnSpc>
                <a:spcPct val="114999"/>
              </a:lnSpc>
              <a:buClr>
                <a:srgbClr val="00A6D5"/>
              </a:buClr>
              <a:buFont typeface="Wingdings" panose="05000000000000000000" pitchFamily="2" charset="2"/>
              <a:buChar char="Ø"/>
              <a:tabLst>
                <a:tab pos="374015" algn="l"/>
                <a:tab pos="374650" algn="l"/>
              </a:tabLst>
            </a:pPr>
            <a:r>
              <a:rPr lang="nl-NL" dirty="0"/>
              <a:t>h</a:t>
            </a:r>
            <a:r>
              <a:rPr lang="nl-NL" dirty="0" smtClean="0"/>
              <a:t>en meer actief laten werken met leermaterialen</a:t>
            </a:r>
          </a:p>
          <a:p>
            <a:pPr marL="812800" marR="310515" lvl="1" indent="-342900">
              <a:lnSpc>
                <a:spcPct val="114999"/>
              </a:lnSpc>
              <a:buClr>
                <a:srgbClr val="00A6D5"/>
              </a:buClr>
              <a:buFont typeface="Wingdings" panose="05000000000000000000" pitchFamily="2" charset="2"/>
              <a:buChar char="Ø"/>
              <a:tabLst>
                <a:tab pos="374015" algn="l"/>
                <a:tab pos="374650" algn="l"/>
              </a:tabLst>
            </a:pPr>
            <a:r>
              <a:rPr lang="nl-NL" dirty="0"/>
              <a:t>l</a:t>
            </a:r>
            <a:r>
              <a:rPr lang="nl-NL" dirty="0" smtClean="0"/>
              <a:t>eermaterialen meer te personaliseren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30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007" y="334771"/>
            <a:ext cx="707237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600" spc="-5" dirty="0" smtClean="0"/>
              <a:t>Strategische aanpak</a:t>
            </a:r>
            <a:endParaRPr lang="nl-NL"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52601" y="1428750"/>
            <a:ext cx="6943342" cy="167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dirty="0" smtClean="0"/>
              <a:t>Beleidsstuk voor publicatie van open leermaterialen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dirty="0" smtClean="0"/>
              <a:t>Online cursussen ontsluiten via Open Courseware platform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dirty="0" smtClean="0"/>
              <a:t>Infrastructuur en ondersteuning voor docent &amp; student</a:t>
            </a:r>
          </a:p>
          <a:p>
            <a:pPr marL="469900" marR="310515" indent="-4572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Font typeface="Arial" panose="020B0604020202020204" pitchFamily="34" charset="0"/>
              <a:buChar char="•"/>
              <a:tabLst>
                <a:tab pos="374015" algn="l"/>
                <a:tab pos="374650" algn="l"/>
              </a:tabLst>
            </a:pPr>
            <a:r>
              <a:rPr lang="nl-NL" dirty="0" smtClean="0"/>
              <a:t>Projectmatig portfolio van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practices</a:t>
            </a:r>
            <a:r>
              <a:rPr lang="nl-NL" dirty="0" smtClean="0"/>
              <a:t> opbouwen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04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007" y="334771"/>
            <a:ext cx="707237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nl-NL" sz="3600" spc="-5" dirty="0" smtClean="0"/>
              <a:t>Toepassing open onderwijs</a:t>
            </a:r>
            <a:endParaRPr lang="nl-NL" sz="36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52600" y="1428750"/>
            <a:ext cx="7315199" cy="167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0515" indent="-3429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Char char="•"/>
              <a:tabLst>
                <a:tab pos="374015" algn="l"/>
                <a:tab pos="374650" algn="l"/>
              </a:tabLst>
            </a:pPr>
            <a:r>
              <a:rPr lang="nl-NL" dirty="0" smtClean="0"/>
              <a:t>praktische </a:t>
            </a:r>
            <a:r>
              <a:rPr lang="nl-NL" dirty="0"/>
              <a:t>voorbeelden </a:t>
            </a:r>
            <a:r>
              <a:rPr lang="nl-NL" dirty="0" smtClean="0"/>
              <a:t>alom</a:t>
            </a:r>
            <a:endParaRPr lang="nl-NL" dirty="0"/>
          </a:p>
          <a:p>
            <a:pPr marL="355600" marR="310515" indent="-3429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Char char="•"/>
              <a:tabLst>
                <a:tab pos="374015" algn="l"/>
                <a:tab pos="374650" algn="l"/>
              </a:tabLst>
            </a:pPr>
            <a:r>
              <a:rPr lang="nl-NL" dirty="0"/>
              <a:t>Initiatief komt bottom-up of vanuit facultair bestuur</a:t>
            </a:r>
          </a:p>
          <a:p>
            <a:pPr marL="355600" marR="310515" indent="-3429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Char char="•"/>
              <a:tabLst>
                <a:tab pos="374015" algn="l"/>
                <a:tab pos="374650" algn="l"/>
              </a:tabLst>
            </a:pPr>
            <a:r>
              <a:rPr lang="nl-NL" dirty="0"/>
              <a:t>Praktische ondersteuning vanuit de Library</a:t>
            </a:r>
          </a:p>
          <a:p>
            <a:pPr marL="355600" marR="310515" indent="-342900">
              <a:lnSpc>
                <a:spcPct val="114999"/>
              </a:lnSpc>
              <a:spcBef>
                <a:spcPts val="1005"/>
              </a:spcBef>
              <a:buClr>
                <a:srgbClr val="00A6D5"/>
              </a:buClr>
              <a:buChar char="•"/>
              <a:tabLst>
                <a:tab pos="374015" algn="l"/>
                <a:tab pos="374650" algn="l"/>
              </a:tabLst>
            </a:pPr>
            <a:r>
              <a:rPr lang="nl-NL" dirty="0"/>
              <a:t>Financiële steun vanuit OC&amp;W, </a:t>
            </a:r>
            <a:r>
              <a:rPr lang="nl-NL" dirty="0" smtClean="0"/>
              <a:t>faculteit </a:t>
            </a:r>
            <a:r>
              <a:rPr lang="nl-NL" dirty="0"/>
              <a:t>en Open </a:t>
            </a:r>
            <a:r>
              <a:rPr lang="nl-NL" dirty="0" err="1"/>
              <a:t>Science</a:t>
            </a:r>
            <a:r>
              <a:rPr lang="nl-NL" dirty="0"/>
              <a:t> programma</a:t>
            </a:r>
          </a:p>
        </p:txBody>
      </p:sp>
    </p:spTree>
    <p:extLst>
      <p:ext uri="{BB962C8B-B14F-4D97-AF65-F5344CB8AC3E}">
        <p14:creationId xmlns:p14="http://schemas.microsoft.com/office/powerpoint/2010/main" val="34298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600200" y="1352520"/>
            <a:ext cx="2415600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B0F0"/>
              </a:buClr>
              <a:buFont typeface="Arial"/>
              <a:buChar char="•"/>
            </a:pPr>
            <a:r>
              <a:rPr lang="en-US" sz="2400" b="0" strike="noStrike" spc="-1" dirty="0" err="1" smtClean="0">
                <a:solidFill>
                  <a:srgbClr val="00B0F0"/>
                </a:solidFill>
                <a:latin typeface="Arial"/>
                <a:ea typeface="DejaVu Sans"/>
              </a:rPr>
              <a:t>Onderzoekers</a:t>
            </a:r>
            <a:endParaRPr lang="en-US" sz="24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Calibri"/>
            </a:endParaRPr>
          </a:p>
          <a:p>
            <a:pPr marL="285840" indent="-284760">
              <a:lnSpc>
                <a:spcPct val="100000"/>
              </a:lnSpc>
              <a:buClr>
                <a:srgbClr val="00B0F0"/>
              </a:buClr>
              <a:buFont typeface="Arial"/>
              <a:buChar char="•"/>
            </a:pPr>
            <a:r>
              <a:rPr lang="en-US" sz="2400" b="0" strike="noStrike" spc="-1" dirty="0" err="1" smtClean="0">
                <a:solidFill>
                  <a:srgbClr val="00B0F0"/>
                </a:solidFill>
                <a:latin typeface="Arial"/>
                <a:ea typeface="DejaVu Sans"/>
              </a:rPr>
              <a:t>Docenten</a:t>
            </a:r>
            <a:endParaRPr lang="en-US" sz="24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Calibri"/>
            </a:endParaRPr>
          </a:p>
          <a:p>
            <a:pPr marL="285840" indent="-284760">
              <a:lnSpc>
                <a:spcPct val="100000"/>
              </a:lnSpc>
              <a:buClr>
                <a:srgbClr val="00B0F0"/>
              </a:buClr>
              <a:buFont typeface="Arial"/>
              <a:buChar char="•"/>
            </a:pPr>
            <a:r>
              <a:rPr lang="en-US" sz="2400" b="0" strike="noStrike" spc="-1" dirty="0" err="1" smtClean="0">
                <a:solidFill>
                  <a:srgbClr val="00B0F0"/>
                </a:solidFill>
                <a:latin typeface="Arial"/>
                <a:ea typeface="DejaVu Sans"/>
              </a:rPr>
              <a:t>Studenten</a:t>
            </a:r>
            <a:endParaRPr lang="en-US" sz="2400" b="0" strike="noStrike" spc="-1" dirty="0"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Calibri"/>
            </a:endParaRPr>
          </a:p>
          <a:p>
            <a:pPr marL="285840" indent="-284760">
              <a:lnSpc>
                <a:spcPct val="100000"/>
              </a:lnSpc>
              <a:buClr>
                <a:srgbClr val="00B0F0"/>
              </a:buClr>
              <a:buFont typeface="Arial"/>
              <a:buChar char="•"/>
            </a:pPr>
            <a:r>
              <a:rPr lang="en-US" sz="2400" b="0" strike="noStrike" spc="-1" dirty="0" err="1" smtClean="0">
                <a:solidFill>
                  <a:srgbClr val="00B0F0"/>
                </a:solidFill>
                <a:latin typeface="Arial"/>
                <a:ea typeface="DejaVu Sans"/>
              </a:rPr>
              <a:t>Staf</a:t>
            </a:r>
            <a:endParaRPr lang="en-US" sz="2400" b="0" strike="noStrike" spc="-1" dirty="0">
              <a:latin typeface="Calibri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4988880" y="1088280"/>
            <a:ext cx="3881160" cy="3784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 err="1" smtClean="0">
                <a:solidFill>
                  <a:srgbClr val="000000"/>
                </a:solidFill>
                <a:ea typeface="DejaVu Sans"/>
              </a:rPr>
              <a:t>Artikelen</a:t>
            </a:r>
            <a:r>
              <a:rPr lang="en-US" sz="2400" b="0" strike="noStrike" spc="-1" dirty="0" smtClean="0">
                <a:solidFill>
                  <a:srgbClr val="000000"/>
                </a:solidFill>
                <a:ea typeface="DejaVu Sans"/>
              </a:rPr>
              <a:t>, </a:t>
            </a:r>
            <a:r>
              <a:rPr lang="en-US" sz="2400" b="0" strike="noStrike" spc="-1" dirty="0" err="1" smtClean="0">
                <a:solidFill>
                  <a:srgbClr val="000000"/>
                </a:solidFill>
                <a:ea typeface="DejaVu Sans"/>
              </a:rPr>
              <a:t>boeken</a:t>
            </a:r>
            <a:r>
              <a:rPr lang="en-US" sz="2400" b="0" strike="noStrike" spc="-1" dirty="0" smtClean="0">
                <a:solidFill>
                  <a:srgbClr val="000000"/>
                </a:solidFill>
                <a:ea typeface="DejaVu Sans"/>
              </a:rPr>
              <a:t>, 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Conference Proceedings, </a:t>
            </a:r>
            <a:r>
              <a:rPr lang="en-US" sz="2400" b="0" strike="noStrike" spc="-1" dirty="0" smtClean="0">
                <a:solidFill>
                  <a:srgbClr val="000000"/>
                </a:solidFill>
                <a:ea typeface="DejaVu Sans"/>
              </a:rPr>
              <a:t>Readers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, Theses, </a:t>
            </a:r>
            <a:r>
              <a:rPr lang="en-US" sz="2400" b="0" strike="noStrike" spc="-1" dirty="0" err="1" smtClean="0">
                <a:solidFill>
                  <a:srgbClr val="000000"/>
                </a:solidFill>
                <a:ea typeface="DejaVu Sans"/>
              </a:rPr>
              <a:t>verslagen</a:t>
            </a:r>
            <a:r>
              <a:rPr lang="en-US" sz="2400" b="0" strike="noStrike" spc="-1" dirty="0" smtClean="0">
                <a:solidFill>
                  <a:srgbClr val="000000"/>
                </a:solidFill>
                <a:ea typeface="DejaVu Sans"/>
              </a:rPr>
              <a:t>;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/>
          </a:p>
          <a:p>
            <a:pPr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0000"/>
                </a:solidFill>
                <a:ea typeface="DejaVu Sans"/>
              </a:rPr>
              <a:t>Audio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, Video’s, </a:t>
            </a:r>
            <a:r>
              <a:rPr lang="en-US" sz="2400" spc="-1" dirty="0" err="1">
                <a:solidFill>
                  <a:srgbClr val="000000"/>
                </a:solidFill>
                <a:ea typeface="DejaVu Sans"/>
              </a:rPr>
              <a:t>f</a:t>
            </a:r>
            <a:r>
              <a:rPr lang="en-US" sz="2400" b="0" strike="noStrike" spc="-1" dirty="0" err="1" smtClean="0">
                <a:solidFill>
                  <a:srgbClr val="000000"/>
                </a:solidFill>
                <a:ea typeface="DejaVu Sans"/>
              </a:rPr>
              <a:t>oto’s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en-US" sz="2400" b="0" strike="noStrike" spc="-1" dirty="0" err="1" smtClean="0">
                <a:solidFill>
                  <a:srgbClr val="000000"/>
                </a:solidFill>
                <a:ea typeface="DejaVu Sans"/>
              </a:rPr>
              <a:t>tekeningen</a:t>
            </a:r>
            <a:r>
              <a:rPr lang="en-US" sz="2400" b="0" strike="noStrike" spc="-1" dirty="0" smtClean="0">
                <a:solidFill>
                  <a:srgbClr val="000000"/>
                </a:solidFill>
                <a:ea typeface="DejaVu Sans"/>
              </a:rPr>
              <a:t>, posters</a:t>
            </a:r>
            <a:r>
              <a:rPr lang="en-US" sz="2400" b="0" strike="noStrike" spc="-1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en-US" sz="2400" b="0" strike="noStrike" spc="-1" dirty="0" err="1" smtClean="0">
                <a:solidFill>
                  <a:srgbClr val="000000"/>
                </a:solidFill>
                <a:ea typeface="DejaVu Sans"/>
              </a:rPr>
              <a:t>p</a:t>
            </a:r>
            <a:r>
              <a:rPr lang="en-US" sz="2400" spc="-1" dirty="0" err="1" smtClean="0">
                <a:solidFill>
                  <a:srgbClr val="000000"/>
                </a:solidFill>
              </a:rPr>
              <a:t>resentaties</a:t>
            </a:r>
            <a:r>
              <a:rPr lang="en-US" sz="2400" spc="-1" dirty="0" smtClean="0">
                <a:solidFill>
                  <a:srgbClr val="000000"/>
                </a:solidFill>
              </a:rPr>
              <a:t>;</a:t>
            </a:r>
          </a:p>
          <a:p>
            <a:pPr>
              <a:lnSpc>
                <a:spcPct val="100000"/>
              </a:lnSpc>
            </a:pPr>
            <a:endParaRPr lang="en-US" sz="2400" b="0" strike="noStrike" spc="-1" dirty="0">
              <a:solidFill>
                <a:srgbClr val="000000"/>
              </a:solidFill>
            </a:endParaRPr>
          </a:p>
          <a:p>
            <a:r>
              <a:rPr lang="en-US" sz="2400" spc="-1" dirty="0">
                <a:solidFill>
                  <a:srgbClr val="000000"/>
                </a:solidFill>
              </a:rPr>
              <a:t>Data, Software, </a:t>
            </a:r>
            <a:r>
              <a:rPr lang="en-US" sz="2400" spc="-1" dirty="0" err="1" smtClean="0">
                <a:solidFill>
                  <a:srgbClr val="000000"/>
                </a:solidFill>
              </a:rPr>
              <a:t>Simulaties</a:t>
            </a:r>
            <a:r>
              <a:rPr lang="en-US" sz="2400" spc="-1" dirty="0">
                <a:solidFill>
                  <a:srgbClr val="000000"/>
                </a:solidFill>
              </a:rPr>
              <a:t>, </a:t>
            </a:r>
            <a:r>
              <a:rPr lang="en-US" sz="2400" spc="-1" dirty="0" smtClean="0">
                <a:solidFill>
                  <a:srgbClr val="000000"/>
                </a:solidFill>
              </a:rPr>
              <a:t>Games</a:t>
            </a:r>
            <a:endParaRPr lang="en-US" sz="2400" spc="-1" dirty="0"/>
          </a:p>
        </p:txBody>
      </p:sp>
      <p:sp>
        <p:nvSpPr>
          <p:cNvPr id="103" name="CustomShape 3"/>
          <p:cNvSpPr/>
          <p:nvPr/>
        </p:nvSpPr>
        <p:spPr>
          <a:xfrm>
            <a:off x="4172760" y="1506960"/>
            <a:ext cx="659160" cy="2452680"/>
          </a:xfrm>
          <a:prstGeom prst="rightBrace">
            <a:avLst>
              <a:gd name="adj1" fmla="val 38565"/>
              <a:gd name="adj2" fmla="val 50322"/>
            </a:avLst>
          </a:prstGeom>
          <a:noFill/>
          <a:ln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4" name="CustomShape 4"/>
          <p:cNvSpPr/>
          <p:nvPr/>
        </p:nvSpPr>
        <p:spPr>
          <a:xfrm>
            <a:off x="1772280" y="205920"/>
            <a:ext cx="7210440" cy="765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A6D6"/>
                </a:solidFill>
                <a:latin typeface="Arial"/>
                <a:ea typeface="DejaVu Sans"/>
              </a:rPr>
              <a:t>Wat </a:t>
            </a:r>
            <a:r>
              <a:rPr lang="en-US" sz="3200" b="0" strike="noStrike" spc="-1" dirty="0" err="1" smtClean="0">
                <a:solidFill>
                  <a:srgbClr val="00A6D6"/>
                </a:solidFill>
                <a:latin typeface="Arial"/>
                <a:ea typeface="DejaVu Sans"/>
              </a:rPr>
              <a:t>zijn</a:t>
            </a:r>
            <a:r>
              <a:rPr lang="en-US" sz="3200" b="0" strike="noStrike" spc="-1" dirty="0" smtClean="0">
                <a:solidFill>
                  <a:srgbClr val="00A6D6"/>
                </a:solidFill>
                <a:latin typeface="Arial"/>
                <a:ea typeface="DejaVu Sans"/>
              </a:rPr>
              <a:t> open </a:t>
            </a:r>
            <a:r>
              <a:rPr lang="en-US" sz="3200" b="0" strike="noStrike" spc="-1" dirty="0" err="1" smtClean="0">
                <a:solidFill>
                  <a:srgbClr val="00A6D6"/>
                </a:solidFill>
                <a:latin typeface="Arial"/>
                <a:ea typeface="DejaVu Sans"/>
              </a:rPr>
              <a:t>leermaterialen</a:t>
            </a:r>
            <a:r>
              <a:rPr lang="en-US" sz="3200" b="0" strike="noStrike" spc="-1" dirty="0" smtClean="0">
                <a:solidFill>
                  <a:srgbClr val="00A6D6"/>
                </a:solidFill>
                <a:latin typeface="Arial"/>
                <a:ea typeface="DejaVu Sans"/>
              </a:rPr>
              <a:t>?</a:t>
            </a:r>
            <a:endParaRPr lang="en-US" sz="3200" b="0" strike="noStrike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7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088E-F238-44DA-A8E5-B473C974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14782"/>
            <a:ext cx="6857872" cy="421640"/>
          </a:xfrm>
        </p:spPr>
        <p:txBody>
          <a:bodyPr>
            <a:normAutofit/>
          </a:bodyPr>
          <a:lstStyle/>
          <a:p>
            <a:r>
              <a:rPr lang="en-US" dirty="0" err="1" smtClean="0"/>
              <a:t>Voorbeelden</a:t>
            </a:r>
            <a:r>
              <a:rPr lang="en-US" dirty="0" smtClean="0"/>
              <a:t> van </a:t>
            </a:r>
            <a:r>
              <a:rPr lang="en-US" dirty="0" err="1" smtClean="0"/>
              <a:t>toepassing</a:t>
            </a:r>
            <a:r>
              <a:rPr lang="en-US" dirty="0" smtClean="0"/>
              <a:t> open </a:t>
            </a:r>
            <a:r>
              <a:rPr lang="en-US" dirty="0" err="1" smtClean="0"/>
              <a:t>onderwijs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9E20-90CB-4ADE-B453-5F9DDE3DA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604" y="904875"/>
            <a:ext cx="7106464" cy="28960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Hergebruik</a:t>
            </a:r>
            <a:r>
              <a:rPr lang="en-US" sz="2400" dirty="0" smtClean="0"/>
              <a:t> van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/>
              <a:t>open </a:t>
            </a:r>
            <a:r>
              <a:rPr lang="en-US" sz="2400" dirty="0" smtClean="0"/>
              <a:t>textbook</a:t>
            </a:r>
            <a:endParaRPr lang="en-US" sz="2400" dirty="0"/>
          </a:p>
        </p:txBody>
      </p:sp>
      <p:pic>
        <p:nvPicPr>
          <p:cNvPr id="2050" name="Picture 2" descr="http://math.hws.edu/FoundationsOfComputation/FoundationsOfComputation_small_c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93" y="1685924"/>
            <a:ext cx="1383380" cy="21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88037" y="2360925"/>
            <a:ext cx="1953491" cy="779318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https://textbooks.open.tudelft.nl/public/presses/4/submission_13_13_coverImage_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93" y="1685924"/>
            <a:ext cx="1716138" cy="21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0EE214-6C63-46B9-A813-97550E623B99}"/>
              </a:ext>
            </a:extLst>
          </p:cNvPr>
          <p:cNvSpPr txBox="1"/>
          <p:nvPr/>
        </p:nvSpPr>
        <p:spPr>
          <a:xfrm>
            <a:off x="1507752" y="4357996"/>
            <a:ext cx="614754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>
                <a:ea typeface="+mn-lt"/>
                <a:cs typeface="+mn-lt"/>
                <a:hlinkClick r:id="rId5"/>
              </a:rPr>
              <a:t>"Foundations of Computation"</a:t>
            </a:r>
            <a:r>
              <a:rPr lang="en-GB" sz="1000" dirty="0">
                <a:ea typeface="+mn-lt"/>
                <a:cs typeface="+mn-lt"/>
              </a:rPr>
              <a:t> by </a:t>
            </a:r>
            <a:r>
              <a:rPr lang="en-GB" sz="1000" dirty="0">
                <a:ea typeface="+mn-lt"/>
                <a:cs typeface="+mn-lt"/>
                <a:hlinkClick r:id="rId6"/>
              </a:rPr>
              <a:t>Carol Critchlow and David Eck</a:t>
            </a:r>
            <a:r>
              <a:rPr lang="en-GB" sz="1000" dirty="0">
                <a:ea typeface="+mn-lt"/>
                <a:cs typeface="+mn-lt"/>
              </a:rPr>
              <a:t> is licensed under </a:t>
            </a:r>
            <a:r>
              <a:rPr lang="en-GB" sz="1000" dirty="0">
                <a:ea typeface="+mn-lt"/>
                <a:cs typeface="+mn-lt"/>
                <a:hlinkClick r:id="rId7"/>
              </a:rPr>
              <a:t>CC BY-NC-SA 4.0</a:t>
            </a:r>
            <a:endParaRPr lang="en-US" dirty="0">
              <a:ea typeface="+mn-lt"/>
              <a:cs typeface="+mn-lt"/>
              <a:hlinkClick r:id="rId7"/>
            </a:endParaRPr>
          </a:p>
          <a:p>
            <a:r>
              <a:rPr lang="en-GB" sz="1000" dirty="0">
                <a:ea typeface="+mn-lt"/>
                <a:cs typeface="+mn-lt"/>
                <a:hlinkClick r:id="rId8"/>
              </a:rPr>
              <a:t>"</a:t>
            </a:r>
            <a:r>
              <a:rPr lang="en-GB" sz="1000" dirty="0" err="1">
                <a:ea typeface="+mn-lt"/>
                <a:cs typeface="+mn-lt"/>
                <a:hlinkClick r:id="rId8"/>
              </a:rPr>
              <a:t>Delftse</a:t>
            </a:r>
            <a:r>
              <a:rPr lang="en-GB" sz="1000" dirty="0">
                <a:ea typeface="+mn-lt"/>
                <a:cs typeface="+mn-lt"/>
                <a:hlinkClick r:id="rId8"/>
              </a:rPr>
              <a:t> Foundations of Computation"</a:t>
            </a:r>
            <a:r>
              <a:rPr lang="en-GB" sz="1000" dirty="0">
                <a:ea typeface="+mn-lt"/>
                <a:cs typeface="+mn-lt"/>
              </a:rPr>
              <a:t> by Stefan </a:t>
            </a:r>
            <a:r>
              <a:rPr lang="en-GB" sz="1000" dirty="0" err="1">
                <a:ea typeface="+mn-lt"/>
                <a:cs typeface="+mn-lt"/>
              </a:rPr>
              <a:t>Hugtenburg</a:t>
            </a:r>
            <a:r>
              <a:rPr lang="en-GB" sz="1000" dirty="0">
                <a:ea typeface="+mn-lt"/>
                <a:cs typeface="+mn-lt"/>
              </a:rPr>
              <a:t> and Neil </a:t>
            </a:r>
            <a:r>
              <a:rPr lang="en-GB" sz="1000" dirty="0" err="1">
                <a:ea typeface="+mn-lt"/>
                <a:cs typeface="+mn-lt"/>
              </a:rPr>
              <a:t>Yorke</a:t>
            </a:r>
            <a:r>
              <a:rPr lang="en-GB" sz="1000" dirty="0">
                <a:ea typeface="+mn-lt"/>
                <a:cs typeface="+mn-lt"/>
              </a:rPr>
              <a:t>-Smith is licensed under </a:t>
            </a:r>
            <a:r>
              <a:rPr lang="en-GB" sz="1000" dirty="0">
                <a:ea typeface="+mn-lt"/>
                <a:cs typeface="+mn-lt"/>
                <a:hlinkClick r:id="rId7"/>
              </a:rPr>
              <a:t>CC BY-NC-SA 4.0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6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14782"/>
            <a:ext cx="7010272" cy="400110"/>
          </a:xfrm>
        </p:spPr>
        <p:txBody>
          <a:bodyPr/>
          <a:lstStyle/>
          <a:p>
            <a:r>
              <a:rPr lang="en-GB" dirty="0" err="1" smtClean="0"/>
              <a:t>Voorbeelden</a:t>
            </a:r>
            <a:r>
              <a:rPr lang="en-GB" dirty="0" smtClean="0"/>
              <a:t> van </a:t>
            </a:r>
            <a:r>
              <a:rPr lang="en-GB" dirty="0" err="1" smtClean="0"/>
              <a:t>toepassing</a:t>
            </a:r>
            <a:r>
              <a:rPr lang="en-GB" dirty="0" smtClean="0"/>
              <a:t> open </a:t>
            </a:r>
            <a:r>
              <a:rPr lang="en-GB" dirty="0" err="1" smtClean="0"/>
              <a:t>onderwijs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241805"/>
            <a:ext cx="7024242" cy="276999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Ontwerpen</a:t>
            </a:r>
            <a:r>
              <a:rPr lang="en-US" dirty="0" smtClean="0"/>
              <a:t> van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leermaterialen</a:t>
            </a:r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18804"/>
            <a:ext cx="5257800" cy="354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45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</TotalTime>
  <Words>561</Words>
  <Application>Microsoft Office PowerPoint</Application>
  <PresentationFormat>On-screen Show (16:9)</PresentationFormat>
  <Paragraphs>110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DejaVu Sans</vt:lpstr>
      <vt:lpstr>Wingdings</vt:lpstr>
      <vt:lpstr>Office Theme</vt:lpstr>
      <vt:lpstr>Open onderwijs   Beleid, visie en toepassing op de Technische Universiteit Delft</vt:lpstr>
      <vt:lpstr>Inhoud</vt:lpstr>
      <vt:lpstr>De doelen van open onderwijs</vt:lpstr>
      <vt:lpstr>De visie op open onderwijs</vt:lpstr>
      <vt:lpstr>Strategische aanpak</vt:lpstr>
      <vt:lpstr>Toepassing open onderwijs</vt:lpstr>
      <vt:lpstr>PowerPoint Presentation</vt:lpstr>
      <vt:lpstr>Voorbeelden van toepassing open onderwijs</vt:lpstr>
      <vt:lpstr>Voorbeelden van toepassing open onderwijs</vt:lpstr>
      <vt:lpstr>Voorbeelden van toepassing open onderwijs</vt:lpstr>
      <vt:lpstr>Voorbeelden van toepassing open onderwijs</vt:lpstr>
      <vt:lpstr>Informatievaardigheid met open onderwijs</vt:lpstr>
      <vt:lpstr>Informatievaardigheid met open onderwijs</vt:lpstr>
      <vt:lpstr>Informatievaardigheid met open onderwijs</vt:lpstr>
      <vt:lpstr>Informatievaardigheid met open onderwijs</vt:lpstr>
      <vt:lpstr>Wat kun je hier uit meenemen?</vt:lpstr>
      <vt:lpstr>Meer weten?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Delft Software Policy</dc:title>
  <dc:creator>Paula Martinez Lavanchy</dc:creator>
  <cp:lastModifiedBy>Monique de Bont</cp:lastModifiedBy>
  <cp:revision>97</cp:revision>
  <dcterms:created xsi:type="dcterms:W3CDTF">2021-05-30T15:07:29Z</dcterms:created>
  <dcterms:modified xsi:type="dcterms:W3CDTF">2022-04-21T14:32:45Z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2021-05-30T00:00:00Z</vt:filetime>
  </property>
</Properties>
</file>