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60" r:id="rId5"/>
    <p:sldMasterId id="2147483648" r:id="rId6"/>
  </p:sldMasterIdLst>
  <p:notesMasterIdLst>
    <p:notesMasterId r:id="rId14"/>
  </p:notesMasterIdLst>
  <p:sldIdLst>
    <p:sldId id="286" r:id="rId7"/>
    <p:sldId id="262" r:id="rId8"/>
    <p:sldId id="280" r:id="rId9"/>
    <p:sldId id="305" r:id="rId10"/>
    <p:sldId id="306" r:id="rId11"/>
    <p:sldId id="259" r:id="rId12"/>
    <p:sldId id="30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tte Vissers - Michielsen" initials="MV-M" lastIdx="11" clrIdx="0">
    <p:extLst>
      <p:ext uri="{19B8F6BF-5375-455C-9EA6-DF929625EA0E}">
        <p15:presenceInfo xmlns:p15="http://schemas.microsoft.com/office/powerpoint/2012/main" userId="S::mafj.vissers-michielsen@avans.nl::f4086af7-e0ea-4b95-b5e7-f45d2aa641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921ED0-2806-4645-BF81-BA7CA3DC7D9D}" v="10" dt="2022-04-21T07:11:26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2" autoAdjust="0"/>
    <p:restoredTop sz="92578" autoAdjust="0"/>
  </p:normalViewPr>
  <p:slideViewPr>
    <p:cSldViewPr snapToGrid="0">
      <p:cViewPr varScale="1">
        <p:scale>
          <a:sx n="64" d="100"/>
          <a:sy n="64" d="100"/>
        </p:scale>
        <p:origin x="5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06429-40D2-4F80-A2ED-ED7C312677BD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45205-3D39-4AD1-8E67-9B9088C70B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562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rmation-literacy.remindotoetsmanager.nl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45205-3D39-4AD1-8E67-9B9088C70B9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0203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/>
              <a:t>Bron: </a:t>
            </a:r>
            <a:r>
              <a:rPr lang="nl-NL" sz="1200" dirty="0">
                <a:ea typeface="+mn-lt"/>
                <a:cs typeface="+mn-lt"/>
                <a:hlinkClick r:id="rId3"/>
              </a:rPr>
              <a:t>https://information-literacy.remindotoetsmanager.nl/</a:t>
            </a:r>
            <a:r>
              <a:rPr lang="nl-NL" sz="1200" dirty="0">
                <a:ea typeface="+mn-lt"/>
                <a:cs typeface="+mn-lt"/>
              </a:rPr>
              <a:t> </a:t>
            </a:r>
            <a:endParaRPr lang="nl-NL" dirty="0"/>
          </a:p>
          <a:p>
            <a:endParaRPr lang="en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ECA8D4-FD47-47F5-A054-D526F53B504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328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45205-3D39-4AD1-8E67-9B9088C70B9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651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de pauze heeft Monique jullie allemaal een nummer gegeven. Deze corresponderen met flipovers.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Jullie gaan in groepjes aan de slag met verschillende deelaspecten van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toetsvragen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namelijk vragen beoordelen, vragen aanpassen en nieuwe meerkeuzevragen bedenken.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Bij iedere flipover is een begeleider (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projectlid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die extra uitleg geeft. Waar nodig zijn het kwaliteitsmodel en checklist beschikbaar.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45205-3D39-4AD1-8E67-9B9088C70B9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380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45205-3D39-4AD1-8E67-9B9088C70B9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359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69B6E-C2AF-493B-9D30-9E2D228C0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EA2139D-F29A-42D0-8D03-10E451173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25D85A-F5B7-4F38-BD28-B640FA75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4A847B-7131-4618-898A-273D7AB3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71ACE9-561A-4D01-9959-5E7EA2A14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62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D93A7C-7D6A-4DDA-86AE-9D98D05E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F59B5DB-C102-47A2-8D88-783BD9284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79233D-85C1-4802-911F-5F1A9DDBF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22D206-FD52-4C86-8A9C-C453E2A25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E381AF-4539-49C4-B49B-B8AF707B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558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7A45CD7-368F-46BB-BE17-7BB69F4DF2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CBCFADF-DA4D-475C-9785-6ABB0E550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BB55F3-4EE7-4EF2-B4C5-DA261400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FF5082-D8ED-46F0-9A4B-70F1AF27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C908A4-99DD-4BFA-9B55-C63056C68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650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4BBC-0F61-4607-8057-05B9600F4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5E7ADA-2A46-4EFC-A251-FE5E1D586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8C414-A68F-4025-B27F-43D2D993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5443-A8CC-40DF-8C1B-A6108FA75168}" type="datetime1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07173-DEE0-4523-9E26-4D4ED2F99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5BF38-715C-4B73-AE22-AC4CEA83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21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E0326-A036-4324-BC85-4562AC41C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0DE69-AEC7-4136-9DBA-63CC0333B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B8BCC-390E-4443-8416-5717E3FE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B79C-3BEA-4CFB-AA9E-62806EE2A162}" type="datetime1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74AC8-E0BC-439A-BCB4-FB2B23AA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ECFB7-E210-452C-B32D-B5C60992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664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EC28E-CA54-48BF-88D8-B83623E9A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1EF16-08F6-466D-B2A8-0C0E12805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7966-44DA-46D2-B8D2-2FD5783E7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AAEF-15F1-41FA-A35D-581EBC3B4876}" type="datetime1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29656-C1E1-4B7D-87FF-6AE3AEA4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C2A75-22AE-471D-8BC9-A4080A27C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234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12452-B916-42D6-A7D6-7F8900B3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CFC0-BF58-4FD3-BF66-F196F91D4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36FA1-9CCA-4C84-837B-AA217134C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3CE13-6696-47C8-B2CB-113DD9AC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B2C5-8988-4ABC-B1FE-5E82D9C70914}" type="datetime1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7D062-5028-4E45-BDCB-179D0DDB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4011C-993A-4EF2-8D83-7D62AE004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33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F5015-53DC-4207-A612-03752766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CA2C2-4123-4BFE-8C8F-796A5A214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D9ACA-72A0-41FF-BD57-48F27029E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77819B-4DCC-4E39-8352-8813E8946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D9848-8992-4BC6-A829-C02F29DB2A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CEBB17-EA2C-48D0-9D2F-E196DB0B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AC6F-5B62-4B68-9A30-11644A03CE49}" type="datetime1">
              <a:rPr lang="en-GB" smtClean="0"/>
              <a:t>21/04/2022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38A3B9-3DDD-435A-B11D-C8EA26DB2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412B53-FFC6-449F-82E7-019ECA69F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88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EA74E-3DAB-4FB6-A83E-4674547A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AAFC3E-0D84-4C1F-9D64-4097F4D46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0C21-E34B-417C-8177-AF5C4CC056F9}" type="datetime1">
              <a:rPr lang="en-GB" smtClean="0"/>
              <a:t>21/04/2022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7BF2C8-C858-40D8-A5EB-C98CB70D5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F3C750-9477-4EE4-9F46-E34E319AE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911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104EF0-A179-46D3-86E4-910023FB7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5F9-8CCE-42E3-B6A8-56AAF316CD1E}" type="datetime1">
              <a:rPr lang="en-GB" smtClean="0"/>
              <a:t>21/04/2022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F18F0D-C144-4CBB-8131-2E74EFF2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82B76-89D6-4095-BDD4-A038193F7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920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48AB4-D2FF-4E44-927A-7CDB39634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754D5-CB7C-4FB6-9F0D-963092E3E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E0E98-FBD7-4850-8CA3-16ADCCB5A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BFF89-E60D-4B4E-B878-C37541BEF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6D6C-2300-4BED-997D-89CCD473882E}" type="datetime1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C9D3C-7AE5-4D9E-8619-72B877EA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7D282-B2FC-4B5C-9ED6-79089BC5C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1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62384-13A3-4E14-B3DE-8F50C69C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56D3F2-8774-4958-9E3D-C835F77F5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C3B82E-4792-4803-AA5D-F5D8E7CE5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FF83A8-4D79-450A-990B-A0390162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A7F4DD-61B6-4FF9-992C-8EA46E9A0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882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68C3F-A612-44CB-A6AB-1DC066ED6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274178-9339-427C-B923-8A9931429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25A18-5C2D-4CF5-B66E-DE3FB7468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A88FD-790B-47F6-AB05-C47ECA830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D2A8D-01FF-40ED-9C1F-312767A406C1}" type="datetime1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4BB10-005F-4B36-9AF8-16B07130E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6E229-74B5-4253-B1CD-996D1D34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707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497BB-4980-4261-9A3E-A9954C98F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69EA67-4931-448E-A4FD-5D566D533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8BD9A-2EE5-45C5-8DA1-D7BCE97BC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15FD-C92B-4CBD-9FDD-A705BA44219C}" type="datetime1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27CE9-8D2B-4507-B8B8-9AB23153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229A8-7460-4ACD-B2C8-52433058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793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CE95E-FE5E-4B3E-AAF2-826893B2CF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3FF05-CAF9-4982-89F7-DD7CD41D8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00771-C2F9-463F-94DC-BE301F71E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C8A2-E452-4552-9FA1-2CAE4136A3DD}" type="datetime1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E640A-E18F-45AF-BF8E-B2B8FABE6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995AB-0C01-4FC5-9C4C-A0794721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299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D99DBAE-3397-4D0F-B810-4269C341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C9-AF70-40CC-B793-6EC611327A0C}" type="datetimeFigureOut">
              <a:rPr lang="en-NL" smtClean="0"/>
              <a:t>04/21/2022</a:t>
            </a:fld>
            <a:endParaRPr lang="en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DBA5CD8-6C29-40AC-A8F7-D53282D3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8589CD-2DDC-4616-BD38-FF8E1C5CB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8860-6C77-4B51-9E41-536BF5EC743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4502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956CD-041E-412C-862A-A9462F345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1E8759-8368-4856-96FD-F6288D587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57F36C-7668-4531-8579-BFC14AF1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B6A522-5079-4858-B995-8F127DBF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322A47-BA64-4918-BF1A-AA8AD200F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51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72A2F-ABD1-4C75-B1F8-27D40AB22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FEFEEF-B84A-4178-B967-A8D660BB2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4C32F9-EE0C-4BDF-8D20-29A7F9C44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F022C05-DBA4-496C-A160-28373061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9EA942B-FB38-4BFA-A3FE-7629DD37D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FA841B-407F-496F-AC21-A8D727E46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02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5D40A-9CEB-4330-BBE6-384E1190D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1E1DA5-6241-4609-B971-F5EDA76EC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1B1F8E4-E334-4069-925B-EDD66D104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525303-58B8-4D58-BFE3-C78858FB1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C6AC332-DB3D-40F0-8DE2-E2D5BB13C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868BF28-F7EB-4831-B47A-17BA737B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BB82007-032D-456A-9EDA-9E232AD1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E377881-C2EB-4153-923A-28487E7A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15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07AD12-856B-47CF-8A24-7CC3F665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F53C51A-E0EF-4EA4-9408-3136FBFD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1882DC1-C64C-4CEB-9164-B122363B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064A171-C7B0-4CEC-9DBF-C7EE0DAF9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85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8F0D58A-02A3-4F91-8DA5-DCDF0049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2767D29-925B-4F9C-8AC5-1D565D9BE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CF271E2-0680-45C8-9070-FBD19850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35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5AA4A9-E80A-4E66-B77D-8DEA82AD8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C1154B-E5D1-447E-82F3-76B66E8AA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4DC868B-0849-49AD-A781-2B164A418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D7BC05D-6D3B-49CA-85F3-1923FA9E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767C25-2157-4776-8757-2B91F6969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FEF058-1032-4076-A36F-32BD4CDBE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362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EC92CD-F710-4A03-A243-D8AF2DE8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98EF0ED-2D5B-4805-BD11-D698A77BF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ECBEAE-D4EA-40F9-9452-2E24C5120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2837D2-75DE-4550-9794-FA236A062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60AF8F0-EA9A-45CD-BF04-6678F91FE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E61163-271C-408B-9FE7-86EC0A3B1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82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FFC6A0A-7C85-4CE8-A877-CBB41FB17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C33C95E-F22A-4E43-AC0B-8CEFF90B0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37E4DB-7D3B-4C6A-97F4-49115DC62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1078-EBFC-462C-94B2-1E45CD63EFF8}" type="datetimeFigureOut">
              <a:rPr lang="nl-NL" smtClean="0"/>
              <a:t>21-4-2022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3A906F-2812-451E-B065-679F0FBBB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572E3B-660E-4236-AB4E-47E2EDCB50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EBC84-3591-4F84-8F1A-C45EAA150E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43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7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4846E7-C36A-4B8F-9423-1589B952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BE70A-E7B4-41EF-93DD-20D5C83AB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368C1-167E-4227-9DF8-AE74E0F72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36366-32E7-49B3-B52A-7046AECE0B77}" type="datetime1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4933D-4694-4AC7-9A96-88790E5DF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31122-BB61-4784-9663-8EC9E3EDEE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C30B3-4AA0-486F-A2E0-0D48ABB2D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94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B043A8A-F7FB-4A8F-AD80-C1B549FF2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E24BD7-52D1-4B55-A072-AD25C233D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C4C9C3-70F6-4B7E-9E25-1CF3266A2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7BAC9-AF70-40CC-B793-6EC611327A0C}" type="datetimeFigureOut">
              <a:rPr lang="en-NL" smtClean="0"/>
              <a:t>04/21/2022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8DF6B1-C2F0-41CB-B1FD-DB05D5B48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BDEDE3-FDAB-402B-AAF3-6774FB8FC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F8860-6C77-4B51-9E41-536BF5EC743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852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png"/><Relationship Id="rId4" Type="http://schemas.openxmlformats.org/officeDocument/2006/relationships/hyperlink" Target="https://information-literacy.remindotoetsmanager.nl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ugroepen.nl/sites/IL/Documenten%20Project%20Toetsvragen/Forms/AllItems.aspx?RootFolder=%2Fsites%2FIL%2FDocumenten%20Project%20Toetsvragen%2Fb%2E%20Gegenereerde%20toetsvragen&amp;FolderCTID=0x012000B4B778CE541D5E43892AE56C1F8A4087&amp;View=%7B2D0E9E7C%2D3092%2D4A9E%2D8C6C%2D16C36EC2FA20%7D" TargetMode="External"/><Relationship Id="rId3" Type="http://schemas.openxmlformats.org/officeDocument/2006/relationships/image" Target="../media/image10.png"/><Relationship Id="rId7" Type="http://schemas.openxmlformats.org/officeDocument/2006/relationships/hyperlink" Target="https://www.edugroepen.nl/sites/IL/Documenten%20Project%20Toetsvragen/f.%20Werkdocumenten%20toetsvragendatabank/Handleiding%20downloaden%20toetsvrage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www.edugroepen.nl/sites/IL/Documenten%20Project%20Toetsvragen/g.%20Werkdocumenten%20kwaliteitsmodel%20toetsvragen/Checklist%20kwaliteit%20gesloten%20meerkeuzevragen%20v1.0.pdf" TargetMode="External"/><Relationship Id="rId5" Type="http://schemas.openxmlformats.org/officeDocument/2006/relationships/hyperlink" Target="https://www.edugroepen.nl/sites/IL/Documenten%20Project%20Toetsvragen/g.%20Werkdocumenten%20kwaliteitsmodel%20toetsvragen/Kwaliteitsmodel%20toetsvragen%20v1.0.pdf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0.png"/><Relationship Id="rId7" Type="http://schemas.openxmlformats.org/officeDocument/2006/relationships/hyperlink" Target="https://www.edugroepen.nl/sites/IL/Documenten%20Project%20Toetsvragen/h.%20Werkdocumenten%20toetsvragen/Gewenste%20input%20toetsvragen%20information%20literacy.docx?d=w1ec2b883249a4777aacf623e452ddbeb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www.edugroepen.nl/sites/IL/Documenten%20Project%20Toetsvragen/h.%20Werkdocumenten%20toetsvragen/Voorbeelden%20vragen%20aanpassen%20Remindo.docx?d=wbdcc6929fb1a499eaa858f3d76aef4d5" TargetMode="External"/><Relationship Id="rId5" Type="http://schemas.openxmlformats.org/officeDocument/2006/relationships/hyperlink" Target="https://www.edugroepen.nl/sites/IL/Documenten%20Project%20Toetsvragen/h.%20Werkdocumenten%20toetsvragen/Vragen%20beoordelen%20en%20indelen%20tijdens%20LOOWI.docx?d=w910d3cd1f78745918b65f9f880830277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b.y.lems@hr.n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34B8B2-7CAC-4EFF-861A-2A55E30F4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05278"/>
            <a:ext cx="2743200" cy="365125"/>
          </a:xfrm>
        </p:spPr>
        <p:txBody>
          <a:bodyPr/>
          <a:lstStyle/>
          <a:p>
            <a:fld id="{C59C30B3-4AA0-486F-A2E0-0D48ABB2D385}" type="slidenum">
              <a:rPr lang="en-GB" smtClean="0"/>
              <a:t>1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27D721-6AE7-4A8B-853A-B8F6CD1101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50F3041-CC3D-49C9-B98C-F394129CE389}"/>
              </a:ext>
            </a:extLst>
          </p:cNvPr>
          <p:cNvGrpSpPr/>
          <p:nvPr/>
        </p:nvGrpSpPr>
        <p:grpSpPr>
          <a:xfrm>
            <a:off x="0" y="0"/>
            <a:ext cx="12223262" cy="6855301"/>
            <a:chOff x="0" y="0"/>
            <a:chExt cx="12223262" cy="6855301"/>
          </a:xfrm>
        </p:grpSpPr>
        <p:sp>
          <p:nvSpPr>
            <p:cNvPr id="7" name="TextBox 5">
              <a:extLst>
                <a:ext uri="{FF2B5EF4-FFF2-40B4-BE49-F238E27FC236}">
                  <a16:creationId xmlns:a16="http://schemas.microsoft.com/office/drawing/2014/main" id="{48467259-B2FE-4FCA-81A4-49DA09A11A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642201"/>
              <a:ext cx="12223262" cy="32131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5" name="TextBox 3">
              <a:extLst>
                <a:ext uri="{FF2B5EF4-FFF2-40B4-BE49-F238E27FC236}">
                  <a16:creationId xmlns:a16="http://schemas.microsoft.com/office/drawing/2014/main" id="{99EC22B0-0110-4F53-ADC4-339E8C60D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12192000" cy="35734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pic>
          <p:nvPicPr>
            <p:cNvPr id="6" name="Picture 5" descr="Logo, company name&#10;&#10;Description automatically generated">
              <a:extLst>
                <a:ext uri="{FF2B5EF4-FFF2-40B4-BE49-F238E27FC236}">
                  <a16:creationId xmlns:a16="http://schemas.microsoft.com/office/drawing/2014/main" id="{E8B1FEB5-A5F2-430B-B29A-BB503F3015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699"/>
              <a:ext cx="2974975" cy="1441915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FE6B869-7FA0-4DE2-9908-4752938B407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642201"/>
              <a:ext cx="12192000" cy="2699"/>
            </a:xfrm>
            <a:prstGeom prst="line">
              <a:avLst/>
            </a:prstGeom>
            <a:ln w="28575">
              <a:solidFill>
                <a:srgbClr val="B02A5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FCC04DB7-24C8-4B14-AF61-DEB02CF539D8}"/>
                </a:ext>
              </a:extLst>
            </p:cNvPr>
            <p:cNvSpPr/>
            <p:nvPr/>
          </p:nvSpPr>
          <p:spPr bwMode="auto">
            <a:xfrm>
              <a:off x="1703388" y="2286000"/>
              <a:ext cx="9432925" cy="2197100"/>
            </a:xfrm>
            <a:prstGeom prst="roundRect">
              <a:avLst/>
            </a:prstGeom>
            <a:solidFill>
              <a:schemeClr val="bg1"/>
            </a:solidFill>
            <a:ln w="222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r>
                <a:rPr lang="nl-NL" sz="3200" b="1" spc="-10" dirty="0">
                  <a:solidFill>
                    <a:prstClr val="black"/>
                  </a:solidFill>
                  <a:latin typeface="Calibri"/>
                  <a:cs typeface="Calibri"/>
                </a:rPr>
                <a:t>Project delen </a:t>
              </a:r>
              <a:r>
                <a:rPr lang="nl-NL" sz="3200" b="1" spc="-10" dirty="0" err="1">
                  <a:solidFill>
                    <a:prstClr val="black"/>
                  </a:solidFill>
                  <a:latin typeface="Calibri"/>
                  <a:cs typeface="Calibri"/>
                </a:rPr>
                <a:t>toetsvragen</a:t>
              </a:r>
              <a:r>
                <a:rPr lang="nl-NL" sz="3200" b="1" spc="-10" dirty="0">
                  <a:solidFill>
                    <a:prstClr val="black"/>
                  </a:solidFill>
                  <a:latin typeface="Calibri"/>
                  <a:cs typeface="Calibri"/>
                </a:rPr>
                <a:t> Information </a:t>
              </a:r>
              <a:r>
                <a:rPr lang="nl-NL" sz="3200" b="1" spc="-10" dirty="0" err="1">
                  <a:solidFill>
                    <a:prstClr val="black"/>
                  </a:solidFill>
                  <a:latin typeface="Calibri"/>
                  <a:cs typeface="Calibri"/>
                </a:rPr>
                <a:t>Literacy</a:t>
              </a:r>
              <a:endParaRPr lang="nl-NL" sz="3200" b="1" spc="-10" dirty="0">
                <a:solidFill>
                  <a:prstClr val="black"/>
                </a:solidFill>
                <a:latin typeface="Calibri"/>
                <a:cs typeface="Calibri"/>
              </a:endParaRPr>
            </a:p>
            <a:p>
              <a:pPr>
                <a:defRPr/>
              </a:pPr>
              <a:r>
                <a:rPr lang="nl-NL" sz="2000" b="1" spc="-10" dirty="0">
                  <a:solidFill>
                    <a:prstClr val="black"/>
                  </a:solidFill>
                  <a:latin typeface="Calibri"/>
                  <a:cs typeface="Calibri"/>
                </a:rPr>
                <a:t>LOOWI-bijeenkomst</a:t>
              </a:r>
              <a:endParaRPr lang="nl-NL" sz="2000" spc="-10" dirty="0">
                <a:solidFill>
                  <a:prstClr val="black"/>
                </a:solidFill>
                <a:latin typeface="Calibri"/>
                <a:cs typeface="Calibri"/>
              </a:endParaRPr>
            </a:p>
            <a:p>
              <a:pPr>
                <a:defRPr/>
              </a:pPr>
              <a:endParaRPr lang="nl-NL" sz="2000" spc="-10" dirty="0">
                <a:solidFill>
                  <a:prstClr val="black"/>
                </a:solidFill>
                <a:latin typeface="Calibri"/>
                <a:ea typeface="ＭＳ Ｐゴシック" charset="0"/>
                <a:cs typeface="Calibri"/>
              </a:endParaRPr>
            </a:p>
            <a:p>
              <a:pPr>
                <a:defRPr/>
              </a:pPr>
              <a:r>
                <a:rPr lang="nl-NL" sz="2000" spc="-10" dirty="0">
                  <a:solidFill>
                    <a:prstClr val="black"/>
                  </a:solidFill>
                  <a:latin typeface="Calibri"/>
                  <a:ea typeface="ＭＳ Ｐゴシック" charset="0"/>
                  <a:cs typeface="Calibri"/>
                </a:rPr>
                <a:t>SHB/UKB Werkgroep Information </a:t>
              </a:r>
              <a:r>
                <a:rPr lang="nl-NL" sz="2000" spc="-10" dirty="0" err="1">
                  <a:solidFill>
                    <a:prstClr val="black"/>
                  </a:solidFill>
                  <a:latin typeface="Calibri"/>
                  <a:ea typeface="ＭＳ Ｐゴシック" charset="0"/>
                  <a:cs typeface="Calibri"/>
                </a:rPr>
                <a:t>Literacy</a:t>
              </a:r>
              <a:endParaRPr lang="nl-NL" sz="2000" spc="-10" dirty="0">
                <a:solidFill>
                  <a:prstClr val="black"/>
                </a:solidFill>
                <a:latin typeface="Calibri"/>
                <a:ea typeface="ＭＳ Ｐゴシック" charset="0"/>
                <a:cs typeface="Calibri"/>
              </a:endParaRPr>
            </a:p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  <a:ea typeface="ＭＳ Ｐゴシック" charset="0"/>
                </a:rPr>
                <a:t>22 </a:t>
              </a:r>
              <a:r>
                <a:rPr lang="en-US" dirty="0" err="1">
                  <a:solidFill>
                    <a:srgbClr val="000000"/>
                  </a:solidFill>
                  <a:ea typeface="ＭＳ Ｐゴシック" charset="0"/>
                </a:rPr>
                <a:t>april</a:t>
              </a:r>
              <a:r>
                <a:rPr lang="en-US" dirty="0">
                  <a:solidFill>
                    <a:srgbClr val="000000"/>
                  </a:solidFill>
                  <a:ea typeface="ＭＳ Ｐゴシック" charset="0"/>
                </a:rPr>
                <a:t> 2022</a:t>
              </a:r>
            </a:p>
          </p:txBody>
        </p:sp>
      </p:grpSp>
      <p:sp>
        <p:nvSpPr>
          <p:cNvPr id="10" name="object 7">
            <a:extLst>
              <a:ext uri="{FF2B5EF4-FFF2-40B4-BE49-F238E27FC236}">
                <a16:creationId xmlns:a16="http://schemas.microsoft.com/office/drawing/2014/main" id="{3A293D1C-E11E-459C-AD66-E1CF90CF3C5E}"/>
              </a:ext>
            </a:extLst>
          </p:cNvPr>
          <p:cNvSpPr txBox="1"/>
          <p:nvPr/>
        </p:nvSpPr>
        <p:spPr>
          <a:xfrm>
            <a:off x="3514725" y="6510338"/>
            <a:ext cx="8594725" cy="255455"/>
          </a:xfrm>
          <a:prstGeom prst="rect">
            <a:avLst/>
          </a:prstGeom>
        </p:spPr>
        <p:txBody>
          <a:bodyPr wrap="square" lIns="0" tIns="12700" rIns="0" bIns="0">
            <a:spAutoFit/>
          </a:bodyPr>
          <a:lstStyle/>
          <a:p>
            <a:pPr marL="12700" algn="r" eaLnBrk="1" fontAlgn="auto" hangingPunct="1">
              <a:lnSpc>
                <a:spcPts val="2125"/>
              </a:lnSpc>
              <a:spcBef>
                <a:spcPts val="100"/>
              </a:spcBef>
              <a:spcAft>
                <a:spcPts val="0"/>
              </a:spcAft>
              <a:defRPr/>
            </a:pPr>
            <a:r>
              <a:rPr lang="en-US" sz="1200" spc="-15" dirty="0">
                <a:solidFill>
                  <a:prstClr val="black"/>
                </a:solidFill>
                <a:latin typeface="Calibri"/>
                <a:ea typeface="+mn-ea"/>
                <a:cs typeface="Calibri"/>
              </a:rPr>
              <a:t>This presentation is available under a  </a:t>
            </a:r>
            <a:r>
              <a:rPr sz="1200" u="sng" spc="-10" dirty="0">
                <a:solidFill>
                  <a:srgbClr val="0070C0"/>
                </a:solidFill>
                <a:uFill>
                  <a:solidFill>
                    <a:srgbClr val="0077C8"/>
                  </a:solidFill>
                </a:uFill>
                <a:latin typeface="Calibri"/>
                <a:ea typeface="+mn-ea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Creative </a:t>
            </a:r>
            <a:r>
              <a:rPr sz="1200" u="sng" spc="-5" dirty="0">
                <a:solidFill>
                  <a:srgbClr val="0070C0"/>
                </a:solidFill>
                <a:uFill>
                  <a:solidFill>
                    <a:srgbClr val="0077C8"/>
                  </a:solidFill>
                </a:uFill>
                <a:latin typeface="Calibri"/>
                <a:ea typeface="+mn-ea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Commons </a:t>
            </a:r>
            <a:r>
              <a:rPr sz="1200" u="sng" spc="-10" dirty="0">
                <a:solidFill>
                  <a:srgbClr val="0070C0"/>
                </a:solidFill>
                <a:uFill>
                  <a:solidFill>
                    <a:srgbClr val="0077C8"/>
                  </a:solidFill>
                </a:uFill>
                <a:latin typeface="Calibri"/>
                <a:ea typeface="+mn-ea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Attribution </a:t>
            </a:r>
            <a:r>
              <a:rPr sz="1200" u="sng" spc="-5" dirty="0">
                <a:solidFill>
                  <a:srgbClr val="0070C0"/>
                </a:solidFill>
                <a:uFill>
                  <a:solidFill>
                    <a:srgbClr val="0077C8"/>
                  </a:solidFill>
                </a:uFill>
                <a:latin typeface="Calibri"/>
                <a:ea typeface="+mn-ea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4.0</a:t>
            </a:r>
            <a:r>
              <a:rPr sz="1200" u="sng" spc="65" dirty="0">
                <a:solidFill>
                  <a:srgbClr val="0070C0"/>
                </a:solidFill>
                <a:uFill>
                  <a:solidFill>
                    <a:srgbClr val="0077C8"/>
                  </a:solidFill>
                </a:uFill>
                <a:latin typeface="Calibri"/>
                <a:ea typeface="+mn-ea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sz="1200" u="sng" spc="-10" dirty="0">
                <a:solidFill>
                  <a:srgbClr val="0070C0"/>
                </a:solidFill>
                <a:uFill>
                  <a:solidFill>
                    <a:srgbClr val="0077C8"/>
                  </a:solidFill>
                </a:uFill>
                <a:latin typeface="Calibri"/>
                <a:ea typeface="+mn-ea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International-</a:t>
            </a:r>
            <a:r>
              <a:rPr sz="1200" u="sng" spc="-10" dirty="0" err="1">
                <a:solidFill>
                  <a:srgbClr val="0070C0"/>
                </a:solidFill>
                <a:uFill>
                  <a:solidFill>
                    <a:srgbClr val="0077C8"/>
                  </a:solidFill>
                </a:uFill>
                <a:latin typeface="Calibri"/>
                <a:ea typeface="+mn-ea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licen</a:t>
            </a:r>
            <a:r>
              <a:rPr lang="en-US" sz="1200" u="sng" spc="-10" dirty="0" err="1">
                <a:solidFill>
                  <a:srgbClr val="0070C0"/>
                </a:solidFill>
                <a:uFill>
                  <a:solidFill>
                    <a:srgbClr val="0077C8"/>
                  </a:solidFill>
                </a:uFill>
                <a:latin typeface="Calibri"/>
                <a:ea typeface="+mn-ea"/>
                <a:cs typeface="Calibri"/>
              </a:rPr>
              <a:t>ce</a:t>
            </a:r>
            <a:endParaRPr sz="1200" dirty="0">
              <a:solidFill>
                <a:srgbClr val="0070C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3F929D-8A1D-4D54-B032-2F300420E2A1}"/>
              </a:ext>
            </a:extLst>
          </p:cNvPr>
          <p:cNvSpPr txBox="1"/>
          <p:nvPr/>
        </p:nvSpPr>
        <p:spPr>
          <a:xfrm>
            <a:off x="300395" y="6159220"/>
            <a:ext cx="49672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Brenda 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3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5">
            <a:extLst>
              <a:ext uri="{FF2B5EF4-FFF2-40B4-BE49-F238E27FC236}">
                <a16:creationId xmlns:a16="http://schemas.microsoft.com/office/drawing/2014/main" id="{BF68B98A-DFB0-4B17-98CE-BAC62773861E}"/>
              </a:ext>
            </a:extLst>
          </p:cNvPr>
          <p:cNvSpPr>
            <a:spLocks/>
          </p:cNvSpPr>
          <p:nvPr/>
        </p:nvSpPr>
        <p:spPr bwMode="auto">
          <a:xfrm>
            <a:off x="0" y="842963"/>
            <a:ext cx="12182475" cy="882650"/>
          </a:xfrm>
          <a:custGeom>
            <a:avLst/>
            <a:gdLst>
              <a:gd name="T0" fmla="*/ 71427537 w 7828915"/>
              <a:gd name="T1" fmla="*/ 0 h 2141855"/>
              <a:gd name="T2" fmla="*/ 0 w 7828915"/>
              <a:gd name="T3" fmla="*/ 0 h 2141855"/>
              <a:gd name="T4" fmla="*/ 0 w 7828915"/>
              <a:gd name="T5" fmla="*/ 25452 h 2141855"/>
              <a:gd name="T6" fmla="*/ 70422476 w 7828915"/>
              <a:gd name="T7" fmla="*/ 25452 h 2141855"/>
              <a:gd name="T8" fmla="*/ 70813715 w 7828915"/>
              <a:gd name="T9" fmla="*/ 25349 h 2141855"/>
              <a:gd name="T10" fmla="*/ 71133178 w 7828915"/>
              <a:gd name="T11" fmla="*/ 25068 h 2141855"/>
              <a:gd name="T12" fmla="*/ 71348564 w 7828915"/>
              <a:gd name="T13" fmla="*/ 24652 h 2141855"/>
              <a:gd name="T14" fmla="*/ 71427537 w 7828915"/>
              <a:gd name="T15" fmla="*/ 24142 h 2141855"/>
              <a:gd name="T16" fmla="*/ 71427537 w 7828915"/>
              <a:gd name="T17" fmla="*/ 0 h 21418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28915" h="2141855">
                <a:moveTo>
                  <a:pt x="7828813" y="0"/>
                </a:moveTo>
                <a:lnTo>
                  <a:pt x="0" y="0"/>
                </a:lnTo>
                <a:lnTo>
                  <a:pt x="0" y="2141537"/>
                </a:lnTo>
                <a:lnTo>
                  <a:pt x="7718653" y="2141537"/>
                </a:lnTo>
                <a:lnTo>
                  <a:pt x="7761535" y="2132879"/>
                </a:lnTo>
                <a:lnTo>
                  <a:pt x="7796550" y="2109268"/>
                </a:lnTo>
                <a:lnTo>
                  <a:pt x="7820157" y="2074248"/>
                </a:lnTo>
                <a:lnTo>
                  <a:pt x="7828813" y="2031364"/>
                </a:lnTo>
                <a:lnTo>
                  <a:pt x="7828813" y="0"/>
                </a:lnTo>
                <a:close/>
              </a:path>
            </a:pathLst>
          </a:custGeom>
          <a:solidFill>
            <a:schemeClr val="bg1">
              <a:lumMod val="85000"/>
              <a:alpha val="76077"/>
            </a:schemeClr>
          </a:solidFill>
          <a:ln>
            <a:noFill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C9493AEF-3EC5-4527-A903-D36BD2F206B3}"/>
              </a:ext>
            </a:extLst>
          </p:cNvPr>
          <p:cNvSpPr txBox="1">
            <a:spLocks/>
          </p:cNvSpPr>
          <p:nvPr/>
        </p:nvSpPr>
        <p:spPr bwMode="auto">
          <a:xfrm>
            <a:off x="295207" y="1025503"/>
            <a:ext cx="11002962" cy="5016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9525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ct val="9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Achtergrond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Box 15">
            <a:extLst>
              <a:ext uri="{FF2B5EF4-FFF2-40B4-BE49-F238E27FC236}">
                <a16:creationId xmlns:a16="http://schemas.microsoft.com/office/drawing/2014/main" id="{07C15026-5821-4BE6-A09F-224CED35B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62" y="2136172"/>
            <a:ext cx="55435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altLang="en-US" sz="2000" dirty="0">
                <a:solidFill>
                  <a:srgbClr val="000000"/>
                </a:solidFill>
                <a:latin typeface="Calibri" panose="020F0502020204030204"/>
                <a:cs typeface="Calibri"/>
              </a:rPr>
              <a:t>Informele samenwerking tussen een aantal hogeschoolbibliotheken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altLang="en-US" sz="2000" dirty="0">
                <a:solidFill>
                  <a:srgbClr val="000000"/>
                </a:solidFill>
                <a:latin typeface="Calibri" panose="020F0502020204030204"/>
                <a:cs typeface="Calibri"/>
              </a:rPr>
              <a:t>Geformaliseerd via werkgroep Information </a:t>
            </a:r>
            <a:r>
              <a:rPr lang="nl-NL" altLang="en-US" sz="2000" dirty="0" err="1">
                <a:solidFill>
                  <a:srgbClr val="000000"/>
                </a:solidFill>
                <a:latin typeface="Calibri" panose="020F0502020204030204"/>
                <a:cs typeface="Calibri"/>
              </a:rPr>
              <a:t>Literacy</a:t>
            </a:r>
            <a:r>
              <a:rPr lang="nl-NL" altLang="en-US" sz="2000" dirty="0">
                <a:solidFill>
                  <a:srgbClr val="000000"/>
                </a:solidFill>
                <a:latin typeface="Calibri" panose="020F0502020204030204"/>
                <a:cs typeface="Calibri"/>
              </a:rPr>
              <a:t> en aansluiting </a:t>
            </a:r>
            <a:r>
              <a:rPr lang="nl-NL" altLang="en-US" sz="2000" dirty="0" err="1">
                <a:solidFill>
                  <a:srgbClr val="000000"/>
                </a:solidFill>
                <a:latin typeface="Calibri" panose="020F0502020204030204"/>
                <a:cs typeface="Calibri"/>
              </a:rPr>
              <a:t>UB’s</a:t>
            </a:r>
            <a:endParaRPr kumimoji="0" lang="nl-NL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DE1D8E42-135B-4A7B-98D2-7521F1F2F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67" y="3961333"/>
            <a:ext cx="4751387" cy="2246769"/>
          </a:xfrm>
          <a:prstGeom prst="rect">
            <a:avLst/>
          </a:prstGeom>
          <a:solidFill>
            <a:srgbClr val="FFF2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Aandachtspunten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nl-NL" sz="2000" dirty="0">
                <a:solidFill>
                  <a:prstClr val="black"/>
                </a:solidFill>
                <a:latin typeface="Calibri"/>
                <a:ea typeface="ＭＳ Ｐゴシック"/>
                <a:cs typeface="Calibri"/>
              </a:rPr>
              <a:t>Metadatering -&gt;</a:t>
            </a:r>
            <a:br>
              <a:rPr lang="nl-NL" sz="2000" dirty="0">
                <a:solidFill>
                  <a:prstClr val="black"/>
                </a:solidFill>
                <a:latin typeface="Calibri"/>
                <a:ea typeface="ＭＳ Ｐゴシック"/>
                <a:cs typeface="Calibri"/>
              </a:rPr>
            </a:br>
            <a:r>
              <a:rPr lang="nl-NL" sz="2000" dirty="0">
                <a:solidFill>
                  <a:prstClr val="black"/>
                </a:solidFill>
                <a:latin typeface="Calibri"/>
                <a:ea typeface="ＭＳ Ｐゴシック"/>
                <a:cs typeface="Calibri"/>
              </a:rPr>
              <a:t>Taxonomie Information </a:t>
            </a:r>
            <a:r>
              <a:rPr lang="nl-NL" sz="2000" dirty="0" err="1">
                <a:solidFill>
                  <a:prstClr val="black"/>
                </a:solidFill>
                <a:latin typeface="Calibri"/>
                <a:ea typeface="ＭＳ Ｐゴシック"/>
                <a:cs typeface="Calibri"/>
              </a:rPr>
              <a:t>Literacy</a:t>
            </a:r>
            <a:endParaRPr lang="nl-NL" sz="2000" dirty="0">
              <a:solidFill>
                <a:prstClr val="black"/>
              </a:solidFill>
              <a:latin typeface="Calibri"/>
              <a:ea typeface="ＭＳ Ｐゴシック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nl-NL" sz="2000" dirty="0">
                <a:solidFill>
                  <a:prstClr val="black"/>
                </a:solidFill>
                <a:latin typeface="Calibri"/>
                <a:ea typeface="ＭＳ Ｐゴシック"/>
                <a:cs typeface="Calibri"/>
              </a:rPr>
              <a:t>Kwaliteitscriteria </a:t>
            </a:r>
            <a:r>
              <a:rPr lang="nl-NL" sz="2000" dirty="0" err="1">
                <a:solidFill>
                  <a:prstClr val="black"/>
                </a:solidFill>
                <a:latin typeface="Calibri"/>
                <a:ea typeface="ＭＳ Ｐゴシック"/>
                <a:cs typeface="Calibri"/>
              </a:rPr>
              <a:t>toetsvragen</a:t>
            </a:r>
            <a:r>
              <a:rPr lang="nl-NL" sz="2000" dirty="0">
                <a:solidFill>
                  <a:prstClr val="black"/>
                </a:solidFill>
                <a:latin typeface="Calibri"/>
                <a:ea typeface="ＭＳ Ｐゴシック"/>
                <a:cs typeface="Calibri"/>
              </a:rPr>
              <a:t> -&gt;</a:t>
            </a:r>
            <a:br>
              <a:rPr lang="nl-NL" sz="2000" dirty="0">
                <a:solidFill>
                  <a:prstClr val="black"/>
                </a:solidFill>
                <a:latin typeface="Calibri"/>
                <a:ea typeface="ＭＳ Ｐゴシック"/>
                <a:cs typeface="Calibri"/>
              </a:rPr>
            </a:b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Calibri"/>
              </a:rPr>
              <a:t>Beoordelingsformulier</a:t>
            </a:r>
            <a:r>
              <a:rPr kumimoji="0" lang="nl-NL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Calibri"/>
              </a:rPr>
              <a:t> meerkeuzevragen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nl-NL" sz="20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Calibri"/>
              </a:rPr>
              <a:t>Vragen toegevoegd via import en handmatige invoer</a:t>
            </a: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5CEEFCE8-A5CB-46EC-81EA-801F23A33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0"/>
            <a:ext cx="1609725" cy="78020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9F161F-0F86-4611-A886-024A8B4B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C30B3-4AA0-486F-A2E0-0D48ABB2D3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B4DC74F2-67AB-4ED5-BC3D-1EDB64A036CC}"/>
              </a:ext>
            </a:extLst>
          </p:cNvPr>
          <p:cNvGrpSpPr/>
          <p:nvPr/>
        </p:nvGrpSpPr>
        <p:grpSpPr>
          <a:xfrm>
            <a:off x="6501548" y="2596555"/>
            <a:ext cx="4218103" cy="2888853"/>
            <a:chOff x="6286498" y="2384428"/>
            <a:chExt cx="4218103" cy="2888853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CEFF61A9-0859-4B1F-B5AD-18147F488F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5005" y="4338148"/>
              <a:ext cx="871447" cy="680998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2BFEB006-B511-4CDE-BBFF-64E7182F48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93794" y="4496084"/>
              <a:ext cx="845556" cy="365125"/>
            </a:xfrm>
            <a:prstGeom prst="rect">
              <a:avLst/>
            </a:prstGeom>
          </p:spPr>
        </p:pic>
        <p:pic>
          <p:nvPicPr>
            <p:cNvPr id="1026" name="Picture 2" descr="Afbeeldingsresultaat voor logo hogeschool rotterdam">
              <a:extLst>
                <a:ext uri="{FF2B5EF4-FFF2-40B4-BE49-F238E27FC236}">
                  <a16:creationId xmlns:a16="http://schemas.microsoft.com/office/drawing/2014/main" id="{AC60909B-47AB-4C01-A0AA-72680C985A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4207" y="3446787"/>
              <a:ext cx="604838" cy="6048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Welkom bij de Hanzehogeschool Groningen">
              <a:extLst>
                <a:ext uri="{FF2B5EF4-FFF2-40B4-BE49-F238E27FC236}">
                  <a16:creationId xmlns:a16="http://schemas.microsoft.com/office/drawing/2014/main" id="{33F811B8-986F-4A30-843E-AA5EB186C2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880" y="3249712"/>
              <a:ext cx="1838692" cy="957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Sterk Merk | Logo">
              <a:extLst>
                <a:ext uri="{FF2B5EF4-FFF2-40B4-BE49-F238E27FC236}">
                  <a16:creationId xmlns:a16="http://schemas.microsoft.com/office/drawing/2014/main" id="{C09D2809-9163-4F01-A62E-2B542B3776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6498" y="2384428"/>
              <a:ext cx="1576161" cy="88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uisstijl TU Delft">
              <a:extLst>
                <a:ext uri="{FF2B5EF4-FFF2-40B4-BE49-F238E27FC236}">
                  <a16:creationId xmlns:a16="http://schemas.microsoft.com/office/drawing/2014/main" id="{29CDAC72-65CC-4C16-8FE4-348460D16A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8440" y="4224417"/>
              <a:ext cx="1576161" cy="1048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C7A2D493-A6C1-42DE-982C-5DD6197777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4054" y="2406823"/>
              <a:ext cx="2264706" cy="6673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3927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5">
            <a:extLst>
              <a:ext uri="{FF2B5EF4-FFF2-40B4-BE49-F238E27FC236}">
                <a16:creationId xmlns:a16="http://schemas.microsoft.com/office/drawing/2014/main" id="{BF68B98A-DFB0-4B17-98CE-BAC62773861E}"/>
              </a:ext>
            </a:extLst>
          </p:cNvPr>
          <p:cNvSpPr>
            <a:spLocks/>
          </p:cNvSpPr>
          <p:nvPr/>
        </p:nvSpPr>
        <p:spPr bwMode="auto">
          <a:xfrm>
            <a:off x="0" y="1109663"/>
            <a:ext cx="12182475" cy="882650"/>
          </a:xfrm>
          <a:custGeom>
            <a:avLst/>
            <a:gdLst>
              <a:gd name="T0" fmla="*/ 71427537 w 7828915"/>
              <a:gd name="T1" fmla="*/ 0 h 2141855"/>
              <a:gd name="T2" fmla="*/ 0 w 7828915"/>
              <a:gd name="T3" fmla="*/ 0 h 2141855"/>
              <a:gd name="T4" fmla="*/ 0 w 7828915"/>
              <a:gd name="T5" fmla="*/ 25452 h 2141855"/>
              <a:gd name="T6" fmla="*/ 70422476 w 7828915"/>
              <a:gd name="T7" fmla="*/ 25452 h 2141855"/>
              <a:gd name="T8" fmla="*/ 70813715 w 7828915"/>
              <a:gd name="T9" fmla="*/ 25349 h 2141855"/>
              <a:gd name="T10" fmla="*/ 71133178 w 7828915"/>
              <a:gd name="T11" fmla="*/ 25068 h 2141855"/>
              <a:gd name="T12" fmla="*/ 71348564 w 7828915"/>
              <a:gd name="T13" fmla="*/ 24652 h 2141855"/>
              <a:gd name="T14" fmla="*/ 71427537 w 7828915"/>
              <a:gd name="T15" fmla="*/ 24142 h 2141855"/>
              <a:gd name="T16" fmla="*/ 71427537 w 7828915"/>
              <a:gd name="T17" fmla="*/ 0 h 21418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28915" h="2141855">
                <a:moveTo>
                  <a:pt x="7828813" y="0"/>
                </a:moveTo>
                <a:lnTo>
                  <a:pt x="0" y="0"/>
                </a:lnTo>
                <a:lnTo>
                  <a:pt x="0" y="2141537"/>
                </a:lnTo>
                <a:lnTo>
                  <a:pt x="7718653" y="2141537"/>
                </a:lnTo>
                <a:lnTo>
                  <a:pt x="7761535" y="2132879"/>
                </a:lnTo>
                <a:lnTo>
                  <a:pt x="7796550" y="2109268"/>
                </a:lnTo>
                <a:lnTo>
                  <a:pt x="7820157" y="2074248"/>
                </a:lnTo>
                <a:lnTo>
                  <a:pt x="7828813" y="2031364"/>
                </a:lnTo>
                <a:lnTo>
                  <a:pt x="7828813" y="0"/>
                </a:lnTo>
                <a:close/>
              </a:path>
            </a:pathLst>
          </a:custGeom>
          <a:solidFill>
            <a:schemeClr val="bg1">
              <a:lumMod val="85000"/>
              <a:alpha val="76077"/>
            </a:schemeClr>
          </a:solidFill>
          <a:ln>
            <a:noFill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C9493AEF-3EC5-4527-A903-D36BD2F206B3}"/>
              </a:ext>
            </a:extLst>
          </p:cNvPr>
          <p:cNvSpPr txBox="1">
            <a:spLocks/>
          </p:cNvSpPr>
          <p:nvPr/>
        </p:nvSpPr>
        <p:spPr bwMode="auto">
          <a:xfrm>
            <a:off x="334963" y="1223963"/>
            <a:ext cx="11002962" cy="5016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9525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75"/>
              </a:spcBef>
            </a:pPr>
            <a:r>
              <a:rPr lang="en-US" alt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Toetsvragen</a:t>
            </a:r>
            <a:r>
              <a:rPr lang="en-US" alt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957B3428-6A90-4FED-B522-8728F1016F92}"/>
              </a:ext>
            </a:extLst>
          </p:cNvPr>
          <p:cNvSpPr>
            <a:spLocks/>
          </p:cNvSpPr>
          <p:nvPr/>
        </p:nvSpPr>
        <p:spPr bwMode="auto">
          <a:xfrm>
            <a:off x="0" y="765175"/>
            <a:ext cx="12203113" cy="365125"/>
          </a:xfrm>
          <a:custGeom>
            <a:avLst/>
            <a:gdLst>
              <a:gd name="T0" fmla="*/ 173543395 w 7828915"/>
              <a:gd name="T1" fmla="*/ 0 h 2141855"/>
              <a:gd name="T2" fmla="*/ 0 w 7828915"/>
              <a:gd name="T3" fmla="*/ 0 h 2141855"/>
              <a:gd name="T4" fmla="*/ 0 w 7828915"/>
              <a:gd name="T5" fmla="*/ 740 h 2141855"/>
              <a:gd name="T6" fmla="*/ 171101457 w 7828915"/>
              <a:gd name="T7" fmla="*/ 740 h 2141855"/>
              <a:gd name="T8" fmla="*/ 172052028 w 7828915"/>
              <a:gd name="T9" fmla="*/ 737 h 2141855"/>
              <a:gd name="T10" fmla="*/ 172828208 w 7828915"/>
              <a:gd name="T11" fmla="*/ 729 h 2141855"/>
              <a:gd name="T12" fmla="*/ 173351520 w 7828915"/>
              <a:gd name="T13" fmla="*/ 717 h 2141855"/>
              <a:gd name="T14" fmla="*/ 173543395 w 7828915"/>
              <a:gd name="T15" fmla="*/ 702 h 2141855"/>
              <a:gd name="T16" fmla="*/ 173543395 w 7828915"/>
              <a:gd name="T17" fmla="*/ 0 h 21418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28915" h="2141855">
                <a:moveTo>
                  <a:pt x="7828813" y="0"/>
                </a:moveTo>
                <a:lnTo>
                  <a:pt x="0" y="0"/>
                </a:lnTo>
                <a:lnTo>
                  <a:pt x="0" y="2141537"/>
                </a:lnTo>
                <a:lnTo>
                  <a:pt x="7718653" y="2141537"/>
                </a:lnTo>
                <a:lnTo>
                  <a:pt x="7761535" y="2132879"/>
                </a:lnTo>
                <a:lnTo>
                  <a:pt x="7796550" y="2109268"/>
                </a:lnTo>
                <a:lnTo>
                  <a:pt x="7820157" y="2074248"/>
                </a:lnTo>
                <a:lnTo>
                  <a:pt x="7828813" y="2031364"/>
                </a:lnTo>
                <a:lnTo>
                  <a:pt x="7828813" y="0"/>
                </a:lnTo>
                <a:close/>
              </a:path>
            </a:pathLst>
          </a:custGeom>
          <a:solidFill>
            <a:srgbClr val="FEE9E6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76362F49-7D94-46A9-8D78-9E76CECC3E4C}"/>
              </a:ext>
            </a:extLst>
          </p:cNvPr>
          <p:cNvSpPr txBox="1">
            <a:spLocks/>
          </p:cNvSpPr>
          <p:nvPr/>
        </p:nvSpPr>
        <p:spPr bwMode="auto">
          <a:xfrm>
            <a:off x="488592" y="850490"/>
            <a:ext cx="5616575" cy="195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 anchor="t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0" i="0" u="heavy">
                <a:solidFill>
                  <a:srgbClr val="00B050"/>
                </a:solidFill>
                <a:latin typeface="Calibri"/>
                <a:ea typeface="+mj-ea"/>
                <a:cs typeface="Calibr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12700" algn="l" eaLnBrk="1" hangingPunct="1">
              <a:spcBef>
                <a:spcPts val="75"/>
              </a:spcBef>
              <a:defRPr/>
            </a:pPr>
            <a:r>
              <a:rPr lang="en-US" altLang="en-US" sz="1200" u="none" kern="0" err="1">
                <a:solidFill>
                  <a:srgbClr val="000000"/>
                </a:solidFill>
              </a:rPr>
              <a:t>Bibliotheken</a:t>
            </a:r>
            <a:r>
              <a:rPr lang="en-US" altLang="en-US" sz="1200" u="none" kern="0">
                <a:solidFill>
                  <a:srgbClr val="000000"/>
                </a:solidFill>
              </a:rPr>
              <a:t> HBO </a:t>
            </a:r>
            <a:r>
              <a:rPr lang="en-US" altLang="en-US" sz="1200" u="none" kern="0" err="1">
                <a:solidFill>
                  <a:srgbClr val="000000"/>
                </a:solidFill>
              </a:rPr>
              <a:t>en</a:t>
            </a:r>
            <a:r>
              <a:rPr lang="en-US" altLang="en-US" sz="1200" u="none" kern="0">
                <a:solidFill>
                  <a:srgbClr val="000000"/>
                </a:solidFill>
              </a:rPr>
              <a:t> WO</a:t>
            </a:r>
            <a:endParaRPr lang="en-US" altLang="en-US" sz="1200" u="none" ker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15">
            <a:extLst>
              <a:ext uri="{FF2B5EF4-FFF2-40B4-BE49-F238E27FC236}">
                <a16:creationId xmlns:a16="http://schemas.microsoft.com/office/drawing/2014/main" id="{07C15026-5821-4BE6-A09F-224CED35B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2439638"/>
            <a:ext cx="4751387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57300" indent="-3429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/>
            <a:r>
              <a:rPr lang="en-US" altLang="en-US" sz="2000" dirty="0" err="1">
                <a:solidFill>
                  <a:srgbClr val="000000"/>
                </a:solidFill>
                <a:latin typeface="+mn-lt"/>
                <a:ea typeface="ＭＳ Ｐゴシック"/>
              </a:rPr>
              <a:t>Inmiddels</a:t>
            </a:r>
            <a:r>
              <a:rPr lang="en-US" altLang="en-US" sz="2000" dirty="0">
                <a:solidFill>
                  <a:srgbClr val="000000"/>
                </a:solidFill>
                <a:latin typeface="+mn-lt"/>
                <a:ea typeface="ＭＳ Ｐゴシック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+mn-lt"/>
                <a:ea typeface="ＭＳ Ｐゴシック"/>
              </a:rPr>
              <a:t>ruim</a:t>
            </a:r>
            <a:r>
              <a:rPr lang="en-US" altLang="en-US" sz="2000" dirty="0">
                <a:solidFill>
                  <a:srgbClr val="000000"/>
                </a:solidFill>
                <a:latin typeface="+mn-lt"/>
                <a:ea typeface="ＭＳ Ｐゴシック"/>
              </a:rPr>
              <a:t> 500 </a:t>
            </a:r>
            <a:r>
              <a:rPr lang="en-US" altLang="en-US" sz="2000" dirty="0" err="1">
                <a:solidFill>
                  <a:srgbClr val="000000"/>
                </a:solidFill>
                <a:latin typeface="+mn-lt"/>
                <a:ea typeface="ＭＳ Ｐゴシック"/>
              </a:rPr>
              <a:t>vragen</a:t>
            </a:r>
            <a:r>
              <a:rPr lang="en-US" altLang="en-US" sz="2000" dirty="0">
                <a:solidFill>
                  <a:srgbClr val="000000"/>
                </a:solidFill>
                <a:latin typeface="+mn-lt"/>
                <a:ea typeface="ＭＳ Ｐゴシック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+mn-lt"/>
                <a:ea typeface="ＭＳ Ｐゴシック"/>
              </a:rPr>
              <a:t>goedgekeurd</a:t>
            </a:r>
            <a:endParaRPr lang="en-US" altLang="en-US" sz="2000" dirty="0">
              <a:solidFill>
                <a:srgbClr val="000000"/>
              </a:solidFill>
              <a:latin typeface="+mn-lt"/>
              <a:ea typeface="ＭＳ Ｐゴシック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en-US" sz="1800" dirty="0">
                <a:solidFill>
                  <a:srgbClr val="000000"/>
                </a:solidFill>
                <a:latin typeface="+mn-lt"/>
                <a:ea typeface="ＭＳ Ｐゴシック"/>
                <a:cs typeface="Calibri"/>
              </a:rPr>
              <a:t>Toegang </a:t>
            </a:r>
            <a:r>
              <a:rPr lang="nl-NL" altLang="en-US" sz="1800" dirty="0" err="1">
                <a:solidFill>
                  <a:srgbClr val="000000"/>
                </a:solidFill>
                <a:latin typeface="+mn-lt"/>
                <a:ea typeface="ＭＳ Ｐゴシック"/>
                <a:cs typeface="Calibri"/>
              </a:rPr>
              <a:t>PDF’s</a:t>
            </a:r>
            <a:r>
              <a:rPr lang="nl-NL" altLang="en-US" sz="1800" dirty="0">
                <a:solidFill>
                  <a:srgbClr val="000000"/>
                </a:solidFill>
                <a:latin typeface="+mn-lt"/>
                <a:ea typeface="ＭＳ Ｐゴシック"/>
                <a:cs typeface="Calibri"/>
              </a:rPr>
              <a:t> per onderwerp via </a:t>
            </a:r>
            <a:r>
              <a:rPr lang="nl-NL" altLang="en-US" sz="1800" dirty="0" err="1">
                <a:solidFill>
                  <a:srgbClr val="000000"/>
                </a:solidFill>
                <a:latin typeface="+mn-lt"/>
                <a:ea typeface="ＭＳ Ｐゴシック"/>
                <a:cs typeface="Calibri"/>
              </a:rPr>
              <a:t>edugroepen</a:t>
            </a:r>
            <a:r>
              <a:rPr lang="nl-NL" altLang="en-US" sz="1800" dirty="0">
                <a:solidFill>
                  <a:srgbClr val="000000"/>
                </a:solidFill>
                <a:latin typeface="+mn-lt"/>
                <a:ea typeface="ＭＳ Ｐゴシック"/>
                <a:cs typeface="Calibri"/>
              </a:rPr>
              <a:t> </a:t>
            </a:r>
            <a:endParaRPr lang="nl-NL" altLang="en-US" sz="1800" dirty="0">
              <a:solidFill>
                <a:srgbClr val="000000"/>
              </a:solidFill>
              <a:latin typeface="+mn-lt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altLang="en-US" sz="1800" dirty="0">
                <a:solidFill>
                  <a:srgbClr val="000000"/>
                </a:solidFill>
                <a:latin typeface="+mn-lt"/>
                <a:ea typeface="ＭＳ Ｐゴシック"/>
                <a:cs typeface="Calibri"/>
              </a:rPr>
              <a:t>Directe kijktoegang </a:t>
            </a:r>
            <a:r>
              <a:rPr lang="nl-NL" altLang="en-US" sz="1800" dirty="0" err="1">
                <a:solidFill>
                  <a:srgbClr val="000000"/>
                </a:solidFill>
                <a:latin typeface="+mn-lt"/>
                <a:ea typeface="ＭＳ Ｐゴシック"/>
                <a:cs typeface="Calibri"/>
              </a:rPr>
              <a:t>Remindo</a:t>
            </a:r>
            <a:r>
              <a:rPr lang="nl-NL" altLang="en-US" sz="1800" dirty="0">
                <a:solidFill>
                  <a:srgbClr val="000000"/>
                </a:solidFill>
                <a:latin typeface="+mn-lt"/>
                <a:ea typeface="ＭＳ Ｐゴシック"/>
                <a:cs typeface="Calibri"/>
              </a:rPr>
              <a:t> mogelijk</a:t>
            </a:r>
            <a:endParaRPr lang="nl-NL" altLang="en-US" sz="1800" dirty="0">
              <a:solidFill>
                <a:srgbClr val="000000"/>
              </a:solidFill>
              <a:latin typeface="+mn-lt"/>
              <a:cs typeface="Calibri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nl-NL" altLang="en-US" sz="2000" dirty="0">
              <a:solidFill>
                <a:srgbClr val="000000"/>
              </a:solidFill>
              <a:latin typeface="+mn-lt"/>
              <a:cs typeface="Calibri"/>
            </a:endParaRP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DE1D8E42-135B-4A7B-98D2-7521F1F2F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4052333"/>
            <a:ext cx="4751387" cy="2339102"/>
          </a:xfrm>
          <a:prstGeom prst="rect">
            <a:avLst/>
          </a:prstGeom>
          <a:solidFill>
            <a:srgbClr val="FFF2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2000" dirty="0" err="1">
                <a:solidFill>
                  <a:srgbClr val="000000"/>
                </a:solidFill>
                <a:latin typeface="+mn-lt"/>
              </a:rPr>
              <a:t>Aandachtspunten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latin typeface="+mn-lt"/>
                <a:ea typeface="ＭＳ Ｐゴシック"/>
                <a:cs typeface="ＭＳ Ｐゴシック" charset="0"/>
              </a:rPr>
              <a:t>Afsluiting project: mei 2022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latin typeface="+mn-lt"/>
                <a:ea typeface="ＭＳ Ｐゴシック"/>
                <a:cs typeface="ＭＳ Ｐゴシック" charset="0"/>
              </a:rPr>
              <a:t>Juni 2022: QTI-bestanden beschikbaar voor import in eigen </a:t>
            </a:r>
            <a:r>
              <a:rPr lang="nl-NL" sz="1800" dirty="0" err="1">
                <a:latin typeface="+mn-lt"/>
                <a:ea typeface="ＭＳ Ｐゴシック"/>
                <a:cs typeface="ＭＳ Ｐゴシック" charset="0"/>
              </a:rPr>
              <a:t>toetssysteem</a:t>
            </a:r>
            <a:r>
              <a:rPr lang="nl-NL" sz="1800" dirty="0">
                <a:latin typeface="+mn-lt"/>
                <a:ea typeface="ＭＳ Ｐゴシック"/>
                <a:cs typeface="ＭＳ Ｐゴシック" charset="0"/>
              </a:rPr>
              <a:t>, daarna jaarlijkse update QTI-bestanden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latin typeface="+mn-lt"/>
                <a:ea typeface="ＭＳ Ｐゴシック"/>
                <a:cs typeface="ＭＳ Ｐゴシック" charset="0"/>
              </a:rPr>
              <a:t>Borging: aanpassing per onderwerp waar nodig + toevoegen vragen bij aanlevering door instellingen</a:t>
            </a:r>
            <a:endParaRPr lang="nl-NL" sz="1800" dirty="0">
              <a:latin typeface="+mn-lt"/>
              <a:cs typeface="ＭＳ Ｐゴシック" charset="0"/>
            </a:endParaRP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5CEEFCE8-A5CB-46EC-81EA-801F23A33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00"/>
            <a:ext cx="1609725" cy="78020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9F161F-0F86-4611-A886-024A8B4B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3</a:t>
            </a:fld>
            <a:endParaRPr lang="en-GB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3813E7C-AF82-46A5-A547-B59159605B7C}"/>
              </a:ext>
            </a:extLst>
          </p:cNvPr>
          <p:cNvSpPr txBox="1"/>
          <p:nvPr/>
        </p:nvSpPr>
        <p:spPr>
          <a:xfrm>
            <a:off x="6094720" y="6536551"/>
            <a:ext cx="3742124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00" dirty="0"/>
              <a:t>Bron: </a:t>
            </a:r>
            <a:r>
              <a:rPr lang="nl-NL" sz="900" dirty="0">
                <a:ea typeface="+mn-lt"/>
                <a:cs typeface="+mn-lt"/>
                <a:hlinkClick r:id="rId4"/>
              </a:rPr>
              <a:t>https://information-literacy.remindotoetsmanager.nl/</a:t>
            </a:r>
            <a:r>
              <a:rPr lang="nl-NL" sz="900" dirty="0">
                <a:ea typeface="+mn-lt"/>
                <a:cs typeface="+mn-lt"/>
              </a:rPr>
              <a:t> 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2816167-2141-4D7D-8F96-0F3EC27012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5953" y="2636838"/>
            <a:ext cx="6435506" cy="333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03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8">
            <a:extLst>
              <a:ext uri="{FF2B5EF4-FFF2-40B4-BE49-F238E27FC236}">
                <a16:creationId xmlns:a16="http://schemas.microsoft.com/office/drawing/2014/main" id="{C316E595-6CF6-4825-ABA6-8C6F9B6E47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4450"/>
            <a:ext cx="1485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ject 5">
            <a:extLst>
              <a:ext uri="{FF2B5EF4-FFF2-40B4-BE49-F238E27FC236}">
                <a16:creationId xmlns:a16="http://schemas.microsoft.com/office/drawing/2014/main" id="{BAD0B0C0-D184-40EA-9749-597B3C05ADC1}"/>
              </a:ext>
            </a:extLst>
          </p:cNvPr>
          <p:cNvSpPr>
            <a:spLocks/>
          </p:cNvSpPr>
          <p:nvPr/>
        </p:nvSpPr>
        <p:spPr bwMode="auto">
          <a:xfrm>
            <a:off x="9525" y="782638"/>
            <a:ext cx="12182475" cy="882650"/>
          </a:xfrm>
          <a:custGeom>
            <a:avLst/>
            <a:gdLst>
              <a:gd name="T0" fmla="*/ 71427537 w 7828915"/>
              <a:gd name="T1" fmla="*/ 0 h 2141855"/>
              <a:gd name="T2" fmla="*/ 0 w 7828915"/>
              <a:gd name="T3" fmla="*/ 0 h 2141855"/>
              <a:gd name="T4" fmla="*/ 0 w 7828915"/>
              <a:gd name="T5" fmla="*/ 25452 h 2141855"/>
              <a:gd name="T6" fmla="*/ 70422476 w 7828915"/>
              <a:gd name="T7" fmla="*/ 25452 h 2141855"/>
              <a:gd name="T8" fmla="*/ 70813715 w 7828915"/>
              <a:gd name="T9" fmla="*/ 25349 h 2141855"/>
              <a:gd name="T10" fmla="*/ 71133178 w 7828915"/>
              <a:gd name="T11" fmla="*/ 25068 h 2141855"/>
              <a:gd name="T12" fmla="*/ 71348564 w 7828915"/>
              <a:gd name="T13" fmla="*/ 24652 h 2141855"/>
              <a:gd name="T14" fmla="*/ 71427537 w 7828915"/>
              <a:gd name="T15" fmla="*/ 24142 h 2141855"/>
              <a:gd name="T16" fmla="*/ 71427537 w 7828915"/>
              <a:gd name="T17" fmla="*/ 0 h 21418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28915" h="2141855">
                <a:moveTo>
                  <a:pt x="7828813" y="0"/>
                </a:moveTo>
                <a:lnTo>
                  <a:pt x="0" y="0"/>
                </a:lnTo>
                <a:lnTo>
                  <a:pt x="0" y="2141537"/>
                </a:lnTo>
                <a:lnTo>
                  <a:pt x="7718653" y="2141537"/>
                </a:lnTo>
                <a:lnTo>
                  <a:pt x="7761535" y="2132879"/>
                </a:lnTo>
                <a:lnTo>
                  <a:pt x="7796550" y="2109268"/>
                </a:lnTo>
                <a:lnTo>
                  <a:pt x="7820157" y="2074248"/>
                </a:lnTo>
                <a:lnTo>
                  <a:pt x="7828813" y="2031364"/>
                </a:lnTo>
                <a:lnTo>
                  <a:pt x="7828813" y="0"/>
                </a:lnTo>
                <a:close/>
              </a:path>
            </a:pathLst>
          </a:custGeom>
          <a:solidFill>
            <a:schemeClr val="bg1">
              <a:lumMod val="85000"/>
              <a:alpha val="76077"/>
            </a:schemeClr>
          </a:solidFill>
          <a:ln>
            <a:noFill/>
          </a:ln>
        </p:spPr>
        <p:txBody>
          <a:bodyPr lIns="0" tIns="0" rIns="0" bIns="0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EA94E676-B109-4461-BFC8-6E51F4F9DD88}"/>
              </a:ext>
            </a:extLst>
          </p:cNvPr>
          <p:cNvSpPr txBox="1">
            <a:spLocks/>
          </p:cNvSpPr>
          <p:nvPr/>
        </p:nvSpPr>
        <p:spPr bwMode="auto">
          <a:xfrm>
            <a:off x="550862" y="973138"/>
            <a:ext cx="10802937" cy="5016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9525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75"/>
              </a:spcBef>
            </a:pPr>
            <a:r>
              <a:rPr lang="en-US" alt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Links</a:t>
            </a:r>
          </a:p>
        </p:txBody>
      </p:sp>
      <p:pic>
        <p:nvPicPr>
          <p:cNvPr id="15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DF475D0B-B290-4947-948B-D934FAB5D6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00"/>
            <a:ext cx="1609725" cy="78020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233F88-A136-4D6A-A5F3-5C6D6B168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4</a:t>
            </a:fld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894062-C93F-4FE0-AE63-7FECEE56479A}"/>
              </a:ext>
            </a:extLst>
          </p:cNvPr>
          <p:cNvSpPr txBox="1"/>
          <p:nvPr/>
        </p:nvSpPr>
        <p:spPr>
          <a:xfrm>
            <a:off x="110533" y="2349500"/>
            <a:ext cx="792856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endParaRPr lang="en-US" sz="2400" dirty="0">
              <a:hlinkClick r:id="rId5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5"/>
              </a:rPr>
              <a:t>Kwaliteitsmodel </a:t>
            </a:r>
            <a:r>
              <a:rPr lang="en-US" sz="2400" dirty="0" err="1">
                <a:hlinkClick r:id="rId5"/>
              </a:rPr>
              <a:t>toetsvragen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6"/>
              </a:rPr>
              <a:t>Checklist </a:t>
            </a:r>
            <a:r>
              <a:rPr lang="en-US" sz="2400" dirty="0" err="1">
                <a:hlinkClick r:id="rId6"/>
              </a:rPr>
              <a:t>kwaliteit</a:t>
            </a:r>
            <a:r>
              <a:rPr lang="en-US" sz="2400" dirty="0">
                <a:hlinkClick r:id="rId6"/>
              </a:rPr>
              <a:t> </a:t>
            </a:r>
            <a:r>
              <a:rPr lang="en-US" sz="2400" dirty="0" err="1">
                <a:hlinkClick r:id="rId6"/>
              </a:rPr>
              <a:t>gesloten</a:t>
            </a:r>
            <a:r>
              <a:rPr lang="en-US" sz="2400" dirty="0">
                <a:hlinkClick r:id="rId6"/>
              </a:rPr>
              <a:t> </a:t>
            </a:r>
            <a:r>
              <a:rPr lang="en-US" sz="2400" dirty="0" err="1">
                <a:hlinkClick r:id="rId6"/>
              </a:rPr>
              <a:t>meerkeuzevragen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7"/>
              </a:rPr>
              <a:t>Workflow </a:t>
            </a:r>
            <a:r>
              <a:rPr lang="en-US" sz="2400" dirty="0" err="1">
                <a:hlinkClick r:id="rId7"/>
              </a:rPr>
              <a:t>toetsvragen</a:t>
            </a:r>
            <a:r>
              <a:rPr lang="en-US" sz="2400" dirty="0">
                <a:hlinkClick r:id="rId7"/>
              </a:rPr>
              <a:t> </a:t>
            </a:r>
            <a:r>
              <a:rPr lang="en-US" sz="2400" dirty="0" err="1">
                <a:hlinkClick r:id="rId7"/>
              </a:rPr>
              <a:t>downloaden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8"/>
              </a:rPr>
              <a:t>Gegenereerde </a:t>
            </a:r>
            <a:r>
              <a:rPr lang="en-US" sz="2400" dirty="0" err="1">
                <a:hlinkClick r:id="rId8"/>
              </a:rPr>
              <a:t>toetsvragen</a:t>
            </a:r>
            <a:endParaRPr lang="en-US" sz="2400" dirty="0"/>
          </a:p>
          <a:p>
            <a:pPr lvl="1">
              <a:defRPr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36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8">
            <a:extLst>
              <a:ext uri="{FF2B5EF4-FFF2-40B4-BE49-F238E27FC236}">
                <a16:creationId xmlns:a16="http://schemas.microsoft.com/office/drawing/2014/main" id="{C316E595-6CF6-4825-ABA6-8C6F9B6E47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4450"/>
            <a:ext cx="1485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ject 5">
            <a:extLst>
              <a:ext uri="{FF2B5EF4-FFF2-40B4-BE49-F238E27FC236}">
                <a16:creationId xmlns:a16="http://schemas.microsoft.com/office/drawing/2014/main" id="{BAD0B0C0-D184-40EA-9749-597B3C05ADC1}"/>
              </a:ext>
            </a:extLst>
          </p:cNvPr>
          <p:cNvSpPr>
            <a:spLocks/>
          </p:cNvSpPr>
          <p:nvPr/>
        </p:nvSpPr>
        <p:spPr bwMode="auto">
          <a:xfrm>
            <a:off x="9525" y="782638"/>
            <a:ext cx="12182475" cy="882650"/>
          </a:xfrm>
          <a:custGeom>
            <a:avLst/>
            <a:gdLst>
              <a:gd name="T0" fmla="*/ 71427537 w 7828915"/>
              <a:gd name="T1" fmla="*/ 0 h 2141855"/>
              <a:gd name="T2" fmla="*/ 0 w 7828915"/>
              <a:gd name="T3" fmla="*/ 0 h 2141855"/>
              <a:gd name="T4" fmla="*/ 0 w 7828915"/>
              <a:gd name="T5" fmla="*/ 25452 h 2141855"/>
              <a:gd name="T6" fmla="*/ 70422476 w 7828915"/>
              <a:gd name="T7" fmla="*/ 25452 h 2141855"/>
              <a:gd name="T8" fmla="*/ 70813715 w 7828915"/>
              <a:gd name="T9" fmla="*/ 25349 h 2141855"/>
              <a:gd name="T10" fmla="*/ 71133178 w 7828915"/>
              <a:gd name="T11" fmla="*/ 25068 h 2141855"/>
              <a:gd name="T12" fmla="*/ 71348564 w 7828915"/>
              <a:gd name="T13" fmla="*/ 24652 h 2141855"/>
              <a:gd name="T14" fmla="*/ 71427537 w 7828915"/>
              <a:gd name="T15" fmla="*/ 24142 h 2141855"/>
              <a:gd name="T16" fmla="*/ 71427537 w 7828915"/>
              <a:gd name="T17" fmla="*/ 0 h 21418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28915" h="2141855">
                <a:moveTo>
                  <a:pt x="7828813" y="0"/>
                </a:moveTo>
                <a:lnTo>
                  <a:pt x="0" y="0"/>
                </a:lnTo>
                <a:lnTo>
                  <a:pt x="0" y="2141537"/>
                </a:lnTo>
                <a:lnTo>
                  <a:pt x="7718653" y="2141537"/>
                </a:lnTo>
                <a:lnTo>
                  <a:pt x="7761535" y="2132879"/>
                </a:lnTo>
                <a:lnTo>
                  <a:pt x="7796550" y="2109268"/>
                </a:lnTo>
                <a:lnTo>
                  <a:pt x="7820157" y="2074248"/>
                </a:lnTo>
                <a:lnTo>
                  <a:pt x="7828813" y="2031364"/>
                </a:lnTo>
                <a:lnTo>
                  <a:pt x="7828813" y="0"/>
                </a:lnTo>
                <a:close/>
              </a:path>
            </a:pathLst>
          </a:custGeom>
          <a:solidFill>
            <a:schemeClr val="bg1">
              <a:lumMod val="85000"/>
              <a:alpha val="76077"/>
            </a:schemeClr>
          </a:solidFill>
          <a:ln>
            <a:noFill/>
          </a:ln>
        </p:spPr>
        <p:txBody>
          <a:bodyPr lIns="0" tIns="0" rIns="0" bIns="0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EA94E676-B109-4461-BFC8-6E51F4F9DD88}"/>
              </a:ext>
            </a:extLst>
          </p:cNvPr>
          <p:cNvSpPr txBox="1">
            <a:spLocks/>
          </p:cNvSpPr>
          <p:nvPr/>
        </p:nvSpPr>
        <p:spPr bwMode="auto">
          <a:xfrm>
            <a:off x="550862" y="973138"/>
            <a:ext cx="10802937" cy="5016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9525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75"/>
              </a:spcBef>
            </a:pPr>
            <a:r>
              <a:rPr lang="en-US" alt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Opdracht</a:t>
            </a:r>
            <a:endParaRPr lang="en-US" altLang="en-US" sz="3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DF475D0B-B290-4947-948B-D934FAB5D6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00"/>
            <a:ext cx="1609725" cy="78020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233F88-A136-4D6A-A5F3-5C6D6B168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30B3-4AA0-486F-A2E0-0D48ABB2D385}" type="slidenum">
              <a:rPr lang="en-GB" smtClean="0"/>
              <a:t>5</a:t>
            </a:fld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894062-C93F-4FE0-AE63-7FECEE56479A}"/>
              </a:ext>
            </a:extLst>
          </p:cNvPr>
          <p:cNvSpPr txBox="1"/>
          <p:nvPr/>
        </p:nvSpPr>
        <p:spPr>
          <a:xfrm>
            <a:off x="550862" y="2064914"/>
            <a:ext cx="5138739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groepen aan de slag met de volgende onderwerpen: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Groep 1: </a:t>
            </a:r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vragen beoordelen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begeleider Alie Mud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Groep 2: </a:t>
            </a:r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vragen aanpassen</a:t>
            </a:r>
            <a:r>
              <a:rPr lang="nl-NL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nl-NL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begeleider Mariette Michielsen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Groep 3: </a:t>
            </a:r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nieuwe </a:t>
            </a:r>
            <a:r>
              <a:rPr lang="nl-NL" sz="18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meerkeuze-vragen</a:t>
            </a:r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 bedenken</a:t>
            </a:r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begeleider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</a:rPr>
              <a:t>Brenda Lems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</a:rPr>
              <a:t>Groep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4: </a:t>
            </a:r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nieuwe </a:t>
            </a:r>
            <a:r>
              <a:rPr lang="nl-NL" sz="18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meerkeuze-vragen</a:t>
            </a:r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 bedenken</a:t>
            </a:r>
            <a:r>
              <a:rPr lang="nl-NL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nl-NL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begeleider Frea Haandrikman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defRPr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898124D-2640-4C10-8236-0CB6A4BD4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1" y="2022777"/>
            <a:ext cx="5989664" cy="386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29C952B4-F0FA-4F64-BB0B-C0D9410A2B72}"/>
              </a:ext>
            </a:extLst>
          </p:cNvPr>
          <p:cNvSpPr txBox="1"/>
          <p:nvPr/>
        </p:nvSpPr>
        <p:spPr>
          <a:xfrm>
            <a:off x="5805174" y="5884862"/>
            <a:ext cx="609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Bron: https://cdn.pixabay.com/photo/2019/05/22/22/28/brainstorm-4222728_960_720.jpg</a:t>
            </a:r>
            <a:endParaRPr lang="nl-NL" sz="800" dirty="0"/>
          </a:p>
        </p:txBody>
      </p:sp>
    </p:spTree>
    <p:extLst>
      <p:ext uri="{BB962C8B-B14F-4D97-AF65-F5344CB8AC3E}">
        <p14:creationId xmlns:p14="http://schemas.microsoft.com/office/powerpoint/2010/main" val="305918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9D6571-3D14-46BA-B8BC-F2446C6C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C30B3-4AA0-486F-A2E0-0D48ABB2D3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20">
            <a:extLst>
              <a:ext uri="{FF2B5EF4-FFF2-40B4-BE49-F238E27FC236}">
                <a16:creationId xmlns:a16="http://schemas.microsoft.com/office/drawing/2014/main" id="{124D9F1B-EC90-4223-8CD3-3BA7B4178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8475" y="5589588"/>
            <a:ext cx="1414463" cy="1152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00FAF882-C5F4-4EF4-8918-7C42FF106CF8}"/>
              </a:ext>
            </a:extLst>
          </p:cNvPr>
          <p:cNvSpPr>
            <a:spLocks/>
          </p:cNvSpPr>
          <p:nvPr/>
        </p:nvSpPr>
        <p:spPr bwMode="auto">
          <a:xfrm>
            <a:off x="9525" y="782638"/>
            <a:ext cx="12182475" cy="882650"/>
          </a:xfrm>
          <a:custGeom>
            <a:avLst/>
            <a:gdLst>
              <a:gd name="T0" fmla="*/ 71427537 w 7828915"/>
              <a:gd name="T1" fmla="*/ 0 h 2141855"/>
              <a:gd name="T2" fmla="*/ 0 w 7828915"/>
              <a:gd name="T3" fmla="*/ 0 h 2141855"/>
              <a:gd name="T4" fmla="*/ 0 w 7828915"/>
              <a:gd name="T5" fmla="*/ 25452 h 2141855"/>
              <a:gd name="T6" fmla="*/ 70422476 w 7828915"/>
              <a:gd name="T7" fmla="*/ 25452 h 2141855"/>
              <a:gd name="T8" fmla="*/ 70813715 w 7828915"/>
              <a:gd name="T9" fmla="*/ 25349 h 2141855"/>
              <a:gd name="T10" fmla="*/ 71133178 w 7828915"/>
              <a:gd name="T11" fmla="*/ 25068 h 2141855"/>
              <a:gd name="T12" fmla="*/ 71348564 w 7828915"/>
              <a:gd name="T13" fmla="*/ 24652 h 2141855"/>
              <a:gd name="T14" fmla="*/ 71427537 w 7828915"/>
              <a:gd name="T15" fmla="*/ 24142 h 2141855"/>
              <a:gd name="T16" fmla="*/ 71427537 w 7828915"/>
              <a:gd name="T17" fmla="*/ 0 h 21418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28915" h="2141855">
                <a:moveTo>
                  <a:pt x="7828813" y="0"/>
                </a:moveTo>
                <a:lnTo>
                  <a:pt x="0" y="0"/>
                </a:lnTo>
                <a:lnTo>
                  <a:pt x="0" y="2141537"/>
                </a:lnTo>
                <a:lnTo>
                  <a:pt x="7718653" y="2141537"/>
                </a:lnTo>
                <a:lnTo>
                  <a:pt x="7761535" y="2132879"/>
                </a:lnTo>
                <a:lnTo>
                  <a:pt x="7796550" y="2109268"/>
                </a:lnTo>
                <a:lnTo>
                  <a:pt x="7820157" y="2074248"/>
                </a:lnTo>
                <a:lnTo>
                  <a:pt x="7828813" y="2031364"/>
                </a:lnTo>
                <a:lnTo>
                  <a:pt x="7828813" y="0"/>
                </a:lnTo>
                <a:close/>
              </a:path>
            </a:pathLst>
          </a:custGeom>
          <a:solidFill>
            <a:schemeClr val="bg1">
              <a:lumMod val="85000"/>
              <a:alpha val="76077"/>
            </a:schemeClr>
          </a:solidFill>
          <a:ln>
            <a:noFill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0D7A54C9-B071-4403-8007-D708B66CBD33}"/>
              </a:ext>
            </a:extLst>
          </p:cNvPr>
          <p:cNvSpPr txBox="1">
            <a:spLocks/>
          </p:cNvSpPr>
          <p:nvPr/>
        </p:nvSpPr>
        <p:spPr bwMode="auto">
          <a:xfrm>
            <a:off x="479425" y="973138"/>
            <a:ext cx="9864725" cy="5032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9525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ct val="9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MEER INFORMATIE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A22301F6-C6EB-4EFF-992E-680EAE4E98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2"/>
          <a:stretch/>
        </p:blipFill>
        <p:spPr bwMode="auto">
          <a:xfrm>
            <a:off x="-4664" y="3897036"/>
            <a:ext cx="12192000" cy="295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0D3B0DAC-EEFA-45E9-91CC-58CB473FE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00" y="2495083"/>
            <a:ext cx="56624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kumimoji="0" lang="nl-NL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Brenda Lems | </a:t>
            </a:r>
            <a:r>
              <a:rPr lang="en-US" sz="2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b.y.lems@hr.nl</a:t>
            </a:r>
            <a:endParaRPr kumimoji="0" lang="nl-NL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0882C7A-8F6D-4E3A-BE44-A31062AB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6665361"/>
            <a:ext cx="59769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Image: https://pixabay.com/nl/illustrations/banner-koptekst-vraagteken-vraag-1090830/</a:t>
            </a: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E4B5FF9-2EB6-431A-83D0-768CC61E89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00"/>
            <a:ext cx="1609725" cy="78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4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34B8B2-7CAC-4EFF-861A-2A55E30F4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05278"/>
            <a:ext cx="2743200" cy="365125"/>
          </a:xfrm>
        </p:spPr>
        <p:txBody>
          <a:bodyPr/>
          <a:lstStyle/>
          <a:p>
            <a:fld id="{C59C30B3-4AA0-486F-A2E0-0D48ABB2D385}" type="slidenum">
              <a:rPr lang="en-GB" smtClean="0"/>
              <a:t>7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27D721-6AE7-4A8B-853A-B8F6CD1101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50F3041-CC3D-49C9-B98C-F394129CE389}"/>
              </a:ext>
            </a:extLst>
          </p:cNvPr>
          <p:cNvGrpSpPr/>
          <p:nvPr/>
        </p:nvGrpSpPr>
        <p:grpSpPr>
          <a:xfrm>
            <a:off x="0" y="0"/>
            <a:ext cx="12223262" cy="6855301"/>
            <a:chOff x="0" y="0"/>
            <a:chExt cx="12223262" cy="6855301"/>
          </a:xfrm>
        </p:grpSpPr>
        <p:sp>
          <p:nvSpPr>
            <p:cNvPr id="7" name="TextBox 5">
              <a:extLst>
                <a:ext uri="{FF2B5EF4-FFF2-40B4-BE49-F238E27FC236}">
                  <a16:creationId xmlns:a16="http://schemas.microsoft.com/office/drawing/2014/main" id="{48467259-B2FE-4FCA-81A4-49DA09A11A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642201"/>
              <a:ext cx="12223262" cy="32131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5" name="TextBox 3">
              <a:extLst>
                <a:ext uri="{FF2B5EF4-FFF2-40B4-BE49-F238E27FC236}">
                  <a16:creationId xmlns:a16="http://schemas.microsoft.com/office/drawing/2014/main" id="{99EC22B0-0110-4F53-ADC4-339E8C60D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12192000" cy="35734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pic>
          <p:nvPicPr>
            <p:cNvPr id="6" name="Picture 5" descr="Logo, company name&#10;&#10;Description automatically generated">
              <a:extLst>
                <a:ext uri="{FF2B5EF4-FFF2-40B4-BE49-F238E27FC236}">
                  <a16:creationId xmlns:a16="http://schemas.microsoft.com/office/drawing/2014/main" id="{E8B1FEB5-A5F2-430B-B29A-BB503F3015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699"/>
              <a:ext cx="2974975" cy="1441915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FE6B869-7FA0-4DE2-9908-4752938B407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642201"/>
              <a:ext cx="12192000" cy="2699"/>
            </a:xfrm>
            <a:prstGeom prst="line">
              <a:avLst/>
            </a:prstGeom>
            <a:ln w="28575">
              <a:solidFill>
                <a:srgbClr val="B02A5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FCC04DB7-24C8-4B14-AF61-DEB02CF539D8}"/>
                </a:ext>
              </a:extLst>
            </p:cNvPr>
            <p:cNvSpPr/>
            <p:nvPr/>
          </p:nvSpPr>
          <p:spPr bwMode="auto">
            <a:xfrm>
              <a:off x="1703388" y="2349500"/>
              <a:ext cx="9432925" cy="1727200"/>
            </a:xfrm>
            <a:prstGeom prst="roundRect">
              <a:avLst/>
            </a:prstGeom>
            <a:solidFill>
              <a:schemeClr val="bg1"/>
            </a:solidFill>
            <a:ln w="222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algn="ctr">
                <a:defRPr/>
              </a:pPr>
              <a:endParaRPr lang="nl-NL" sz="3200" b="1" spc="-10" dirty="0">
                <a:solidFill>
                  <a:prstClr val="black"/>
                </a:solidFill>
                <a:latin typeface="Calibri"/>
                <a:cs typeface="Calibri"/>
              </a:endParaRPr>
            </a:p>
            <a:p>
              <a:pPr algn="ctr">
                <a:defRPr/>
              </a:pPr>
              <a:r>
                <a:rPr lang="nl-NL" sz="3200" b="1" spc="-10" dirty="0">
                  <a:solidFill>
                    <a:prstClr val="black"/>
                  </a:solidFill>
                  <a:latin typeface="Calibri"/>
                  <a:cs typeface="Calibri"/>
                </a:rPr>
                <a:t>Bedankt voor jullie aandacht</a:t>
              </a:r>
              <a:endParaRPr lang="nl-NL" sz="2400" spc="-10" dirty="0">
                <a:solidFill>
                  <a:prstClr val="black"/>
                </a:solidFill>
                <a:latin typeface="Calibri"/>
                <a:cs typeface="Calibri"/>
              </a:endParaRPr>
            </a:p>
            <a:p>
              <a:pPr>
                <a:defRPr/>
              </a:pPr>
              <a:endParaRPr lang="nl-NL" sz="2000" spc="-10" dirty="0">
                <a:solidFill>
                  <a:prstClr val="black"/>
                </a:solidFill>
                <a:latin typeface="Calibri"/>
                <a:ea typeface="ＭＳ Ｐゴシック" charset="0"/>
                <a:cs typeface="Calibri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F3F929D-8A1D-4D54-B032-2F300420E2A1}"/>
              </a:ext>
            </a:extLst>
          </p:cNvPr>
          <p:cNvSpPr txBox="1"/>
          <p:nvPr/>
        </p:nvSpPr>
        <p:spPr>
          <a:xfrm>
            <a:off x="263524" y="6034088"/>
            <a:ext cx="49672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0427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39F8CE283166419BF99EF1FE2A96CB" ma:contentTypeVersion="1" ma:contentTypeDescription="Een nieuw document maken." ma:contentTypeScope="" ma:versionID="9857c831eeec6653d03e430faf9335b5">
  <xsd:schema xmlns:xsd="http://www.w3.org/2001/XMLSchema" xmlns:xs="http://www.w3.org/2001/XMLSchema" xmlns:p="http://schemas.microsoft.com/office/2006/metadata/properties" xmlns:ns2="a9e7f8aa-f3bc-4e05-bf25-232dec4567d3" targetNamespace="http://schemas.microsoft.com/office/2006/metadata/properties" ma:root="true" ma:fieldsID="64f16042fb34097b0c528d3ddef894f5" ns2:_="">
    <xsd:import namespace="a9e7f8aa-f3bc-4e05-bf25-232dec4567d3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e7f8aa-f3bc-4e05-bf25-232dec4567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5C0149-5758-4B52-8606-62675E2CE9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e7f8aa-f3bc-4e05-bf25-232dec4567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475F31-A33F-4AC5-BDBC-CBA537849E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1A6058-3912-4F33-B97A-52101D8B807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a9e7f8aa-f3bc-4e05-bf25-232dec4567d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294</Words>
  <Application>Microsoft Office PowerPoint</Application>
  <PresentationFormat>Widescreen</PresentationFormat>
  <Paragraphs>58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Times New Roman</vt:lpstr>
      <vt:lpstr>Kantoorthema</vt:lpstr>
      <vt:lpstr>Office Theme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Mariette Vissers - Michielsen</dc:creator>
  <cp:lastModifiedBy>Monique de Bont</cp:lastModifiedBy>
  <cp:revision>49</cp:revision>
  <dcterms:created xsi:type="dcterms:W3CDTF">2021-12-02T14:11:37Z</dcterms:created>
  <dcterms:modified xsi:type="dcterms:W3CDTF">2022-04-21T10:40:53Z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0x010100D639F8CE283166419BF99EF1FE2A96CB</vt:lpwstr>
  </property>
</Properties>
</file>