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64" r:id="rId6"/>
    <p:sldId id="265" r:id="rId7"/>
    <p:sldId id="263" r:id="rId8"/>
    <p:sldId id="266" r:id="rId9"/>
    <p:sldId id="267" r:id="rId10"/>
    <p:sldId id="268" r:id="rId11"/>
    <p:sldId id="277" r:id="rId12"/>
    <p:sldId id="282" r:id="rId13"/>
    <p:sldId id="283" r:id="rId14"/>
    <p:sldId id="269" r:id="rId15"/>
    <p:sldId id="279" r:id="rId16"/>
    <p:sldId id="280" r:id="rId17"/>
    <p:sldId id="285" r:id="rId18"/>
    <p:sldId id="276" r:id="rId19"/>
    <p:sldId id="286" r:id="rId2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Candian" initials="AC" lastIdx="1" clrIdx="0">
    <p:extLst>
      <p:ext uri="{19B8F6BF-5375-455C-9EA6-DF929625EA0E}">
        <p15:presenceInfo xmlns:p15="http://schemas.microsoft.com/office/powerpoint/2012/main" userId="S-1-5-21-2082945442-480271342-340043625-491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49D57-81A2-4D50-A83C-322AEC581477}" v="120" dt="2022-04-19T08:59:16.554"/>
    <p1510:client id="{23414FD1-047F-4BE6-B14E-C2D863E0247B}" v="1" dt="2021-12-23T15:42:24.840"/>
    <p1510:client id="{43997382-AE5D-4A71-8AB8-F3F68874E05E}" v="1" dt="2022-04-20T12:25:17.215"/>
    <p1510:client id="{5C33EDB6-F2F5-4077-A521-7D4B7288EFA1}" v="2" dt="2021-12-13T11:59:16.801"/>
    <p1510:client id="{762C9F97-2FD8-4F8A-BE0B-7C30E984C26C}" v="18" dt="2022-04-20T09:03:29.199"/>
    <p1510:client id="{81C47CDE-A9C2-4497-9A84-77264CFA5555}" v="6" dt="2022-04-14T12:24:00.369"/>
    <p1510:client id="{8E266695-C574-4CA4-8816-8D9626FFD8FE}" v="83" dt="2022-04-19T09:57:21.769"/>
    <p1510:client id="{8E35D0EE-1FFE-4B29-BA69-729E6B546FC8}" v="16" dt="2022-04-22T09:01:12.431"/>
    <p1510:client id="{9F99451A-D996-469F-8D79-E680CEE5ABA1}" v="588" dt="2022-04-20T12:41:11.076"/>
    <p1510:client id="{B0B77ED0-2EB4-4187-8E16-FF1C72B1134C}" v="10" dt="2022-01-11T12:14:40.224"/>
    <p1510:client id="{B4741D52-B041-41F8-A7D8-8EA07BF0AACF}" v="2" dt="2022-04-22T08:50:40.848"/>
    <p1510:client id="{BEF63ED9-769D-45CF-94A8-05ACAAAFEFE4}" v="1" dt="2021-12-17T11:42:57.977"/>
    <p1510:client id="{C96FE6A8-ABDE-41E5-A334-D4D29E4D70D4}" v="124" dt="2022-04-20T12:46:17.330"/>
    <p1510:client id="{E41E1B1C-C863-4E95-88E0-EFCDF3AFA9A2}" v="5" dt="2022-04-20T12:10:32.415"/>
    <p1510:client id="{FCE1BC43-A6FB-478D-A624-681097F06277}" v="45" dt="2022-04-13T13:28:54.5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err="1"/>
              <a:t>TUlib</a:t>
            </a:r>
            <a:r>
              <a:rPr lang="en-GB" baseline="0"/>
              <a:t> c</a:t>
            </a:r>
            <a:r>
              <a:rPr lang="en-GB"/>
              <a:t>ategories with the most visits</a:t>
            </a:r>
            <a:r>
              <a:rPr lang="en-GB" baseline="0"/>
              <a:t> in 2021</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57-46A7-A988-601F1120BC9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57-46A7-A988-601F1120BC9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A57-46A7-A988-601F1120BC9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A57-46A7-A988-601F1120BC9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Searching</c:v>
                </c:pt>
                <c:pt idx="1">
                  <c:v>Writing &amp; Publishing</c:v>
                </c:pt>
                <c:pt idx="2">
                  <c:v>Homepage</c:v>
                </c:pt>
                <c:pt idx="3">
                  <c:v>Managing Information</c:v>
                </c:pt>
              </c:strCache>
            </c:strRef>
          </c:cat>
          <c:val>
            <c:numRef>
              <c:f>Sheet1!$B$2:$B$5</c:f>
              <c:numCache>
                <c:formatCode>General</c:formatCode>
                <c:ptCount val="4"/>
                <c:pt idx="0">
                  <c:v>45855</c:v>
                </c:pt>
                <c:pt idx="1">
                  <c:v>24817</c:v>
                </c:pt>
                <c:pt idx="2">
                  <c:v>7247</c:v>
                </c:pt>
                <c:pt idx="3">
                  <c:v>5405</c:v>
                </c:pt>
              </c:numCache>
            </c:numRef>
          </c:val>
          <c:extLst>
            <c:ext xmlns:c16="http://schemas.microsoft.com/office/drawing/2014/chart" uri="{C3380CC4-5D6E-409C-BE32-E72D297353CC}">
              <c16:uniqueId val="{00000008-2A57-46A7-A988-601F1120BC9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t>Number of visits per category in 2021</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Searching</c:v>
                </c:pt>
                <c:pt idx="1">
                  <c:v>Writing &amp; Publishing</c:v>
                </c:pt>
                <c:pt idx="2">
                  <c:v>Homepage</c:v>
                </c:pt>
                <c:pt idx="3">
                  <c:v>Managing Information</c:v>
                </c:pt>
              </c:strCache>
            </c:strRef>
          </c:cat>
          <c:val>
            <c:numRef>
              <c:f>Sheet1!$B$2:$B$5</c:f>
              <c:numCache>
                <c:formatCode>General</c:formatCode>
                <c:ptCount val="4"/>
                <c:pt idx="0">
                  <c:v>45855</c:v>
                </c:pt>
                <c:pt idx="1">
                  <c:v>24817</c:v>
                </c:pt>
                <c:pt idx="2">
                  <c:v>7247</c:v>
                </c:pt>
                <c:pt idx="3">
                  <c:v>5405</c:v>
                </c:pt>
              </c:numCache>
            </c:numRef>
          </c:val>
          <c:extLst>
            <c:ext xmlns:c16="http://schemas.microsoft.com/office/drawing/2014/chart" uri="{C3380CC4-5D6E-409C-BE32-E72D297353CC}">
              <c16:uniqueId val="{00000000-AA6B-4D22-A128-821062FE5C73}"/>
            </c:ext>
          </c:extLst>
        </c:ser>
        <c:dLbls>
          <c:dLblPos val="outEnd"/>
          <c:showLegendKey val="0"/>
          <c:showVal val="1"/>
          <c:showCatName val="0"/>
          <c:showSerName val="0"/>
          <c:showPercent val="0"/>
          <c:showBubbleSize val="0"/>
        </c:dLbls>
        <c:gapWidth val="444"/>
        <c:overlap val="-90"/>
        <c:axId val="447786328"/>
        <c:axId val="447778128"/>
      </c:barChart>
      <c:catAx>
        <c:axId val="447786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47778128"/>
        <c:crosses val="autoZero"/>
        <c:auto val="1"/>
        <c:lblAlgn val="ctr"/>
        <c:lblOffset val="100"/>
        <c:noMultiLvlLbl val="0"/>
      </c:catAx>
      <c:valAx>
        <c:axId val="447778128"/>
        <c:scaling>
          <c:orientation val="minMax"/>
        </c:scaling>
        <c:delete val="1"/>
        <c:axPos val="l"/>
        <c:numFmt formatCode="General" sourceLinked="1"/>
        <c:majorTickMark val="none"/>
        <c:minorTickMark val="none"/>
        <c:tickLblPos val="nextTo"/>
        <c:crossAx val="447786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DBEA0-26A0-4B60-A761-B8E5249BEE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500DAE-F356-4B1F-A75F-7B6214103121}">
      <dgm:prSet phldrT="[Text]"/>
      <dgm:spPr/>
      <dgm:t>
        <a:bodyPr/>
        <a:lstStyle/>
        <a:p>
          <a:r>
            <a:rPr lang="en-US"/>
            <a:t>Information Literacy 1</a:t>
          </a:r>
        </a:p>
      </dgm:t>
    </dgm:pt>
    <dgm:pt modelId="{BEB2C8FE-5464-4CB7-B316-2B3DD419C252}" type="parTrans" cxnId="{A8656821-94A0-40CC-93D7-34CC6EE17406}">
      <dgm:prSet/>
      <dgm:spPr/>
      <dgm:t>
        <a:bodyPr/>
        <a:lstStyle/>
        <a:p>
          <a:endParaRPr lang="en-US"/>
        </a:p>
      </dgm:t>
    </dgm:pt>
    <dgm:pt modelId="{D28FCF5F-BAA9-4E8A-B180-82E93C1C87ED}" type="sibTrans" cxnId="{A8656821-94A0-40CC-93D7-34CC6EE17406}">
      <dgm:prSet/>
      <dgm:spPr/>
      <dgm:t>
        <a:bodyPr/>
        <a:lstStyle/>
        <a:p>
          <a:endParaRPr lang="en-US"/>
        </a:p>
      </dgm:t>
    </dgm:pt>
    <dgm:pt modelId="{74B476E9-AFCF-4058-8125-5F0289306706}">
      <dgm:prSet phldrT="[Text]"/>
      <dgm:spPr/>
      <dgm:t>
        <a:bodyPr/>
        <a:lstStyle/>
        <a:p>
          <a:r>
            <a:rPr lang="en-US"/>
            <a:t>1</a:t>
          </a:r>
          <a:r>
            <a:rPr lang="en-US" baseline="30000"/>
            <a:t>st</a:t>
          </a:r>
          <a:r>
            <a:rPr lang="en-US"/>
            <a:t> year BA</a:t>
          </a:r>
        </a:p>
      </dgm:t>
    </dgm:pt>
    <dgm:pt modelId="{07529D54-E972-4E55-A257-42BD3D81680C}" type="parTrans" cxnId="{9137FB3D-FF01-4B08-B3F0-0F14851229ED}">
      <dgm:prSet/>
      <dgm:spPr/>
      <dgm:t>
        <a:bodyPr/>
        <a:lstStyle/>
        <a:p>
          <a:endParaRPr lang="en-US"/>
        </a:p>
      </dgm:t>
    </dgm:pt>
    <dgm:pt modelId="{E93996FD-569C-451A-AD0A-9C07101C3DE1}" type="sibTrans" cxnId="{9137FB3D-FF01-4B08-B3F0-0F14851229ED}">
      <dgm:prSet/>
      <dgm:spPr/>
      <dgm:t>
        <a:bodyPr/>
        <a:lstStyle/>
        <a:p>
          <a:endParaRPr lang="en-US"/>
        </a:p>
      </dgm:t>
    </dgm:pt>
    <dgm:pt modelId="{363302FE-4EAE-4063-94C9-E68FC54D91C4}">
      <dgm:prSet phldrT="[Text]"/>
      <dgm:spPr/>
      <dgm:t>
        <a:bodyPr/>
        <a:lstStyle/>
        <a:p>
          <a:r>
            <a:rPr lang="en-US"/>
            <a:t>Information Literacy 2</a:t>
          </a:r>
        </a:p>
      </dgm:t>
    </dgm:pt>
    <dgm:pt modelId="{69EA06BA-F1D1-428F-982A-7030B6AA666E}" type="parTrans" cxnId="{5770DAF6-F1B8-4B84-B32F-38BA03B9839F}">
      <dgm:prSet/>
      <dgm:spPr/>
      <dgm:t>
        <a:bodyPr/>
        <a:lstStyle/>
        <a:p>
          <a:endParaRPr lang="en-US"/>
        </a:p>
      </dgm:t>
    </dgm:pt>
    <dgm:pt modelId="{02D96791-BB9E-431C-A704-4C3CEE1C4E63}" type="sibTrans" cxnId="{5770DAF6-F1B8-4B84-B32F-38BA03B9839F}">
      <dgm:prSet/>
      <dgm:spPr/>
      <dgm:t>
        <a:bodyPr/>
        <a:lstStyle/>
        <a:p>
          <a:endParaRPr lang="en-US"/>
        </a:p>
      </dgm:t>
    </dgm:pt>
    <dgm:pt modelId="{1FCAB53A-F699-403B-995E-A1D8246E3774}">
      <dgm:prSet phldrT="[Text]"/>
      <dgm:spPr/>
      <dgm:t>
        <a:bodyPr/>
        <a:lstStyle/>
        <a:p>
          <a:r>
            <a:rPr lang="en-US"/>
            <a:t>Information Literacy 3</a:t>
          </a:r>
        </a:p>
      </dgm:t>
    </dgm:pt>
    <dgm:pt modelId="{71D38F82-E4C2-4CC4-B290-03CE1675897C}" type="parTrans" cxnId="{9897C9BC-B465-430D-ADBB-2098DCA75C03}">
      <dgm:prSet/>
      <dgm:spPr/>
      <dgm:t>
        <a:bodyPr/>
        <a:lstStyle/>
        <a:p>
          <a:endParaRPr lang="en-US"/>
        </a:p>
      </dgm:t>
    </dgm:pt>
    <dgm:pt modelId="{E6A4FC59-1E3D-4D9A-948D-FB401FAF6A1E}" type="sibTrans" cxnId="{9897C9BC-B465-430D-ADBB-2098DCA75C03}">
      <dgm:prSet/>
      <dgm:spPr/>
      <dgm:t>
        <a:bodyPr/>
        <a:lstStyle/>
        <a:p>
          <a:endParaRPr lang="en-US"/>
        </a:p>
      </dgm:t>
    </dgm:pt>
    <dgm:pt modelId="{2D4E6569-CB14-4F34-8191-CC5FAB24BFC3}">
      <dgm:prSet phldrT="[Text]"/>
      <dgm:spPr/>
      <dgm:t>
        <a:bodyPr/>
        <a:lstStyle/>
        <a:p>
          <a:r>
            <a:rPr lang="en-US"/>
            <a:t>MA</a:t>
          </a:r>
        </a:p>
      </dgm:t>
    </dgm:pt>
    <dgm:pt modelId="{415FD58D-0EDF-4F90-9A44-5EA7713DCE3C}" type="parTrans" cxnId="{68C8F546-B296-4F4A-89E2-D4537C72C4E3}">
      <dgm:prSet/>
      <dgm:spPr/>
      <dgm:t>
        <a:bodyPr/>
        <a:lstStyle/>
        <a:p>
          <a:endParaRPr lang="en-US"/>
        </a:p>
      </dgm:t>
    </dgm:pt>
    <dgm:pt modelId="{280C016D-3AB0-435E-A61E-B4914E966E72}" type="sibTrans" cxnId="{68C8F546-B296-4F4A-89E2-D4537C72C4E3}">
      <dgm:prSet/>
      <dgm:spPr/>
      <dgm:t>
        <a:bodyPr/>
        <a:lstStyle/>
        <a:p>
          <a:endParaRPr lang="en-US"/>
        </a:p>
      </dgm:t>
    </dgm:pt>
    <dgm:pt modelId="{8AA1CD63-09D3-41A7-8B49-CD7B478108B6}">
      <dgm:prSet phldrT="[Text]"/>
      <dgm:spPr/>
      <dgm:t>
        <a:bodyPr/>
        <a:lstStyle/>
        <a:p>
          <a:r>
            <a:rPr lang="en-US"/>
            <a:t>Skills needed for MA thesis</a:t>
          </a:r>
        </a:p>
      </dgm:t>
    </dgm:pt>
    <dgm:pt modelId="{A738AE94-02E1-4C70-B7EB-13C86CA6C044}" type="parTrans" cxnId="{06FB8E86-3C9F-4B5C-960F-0FB0B1775EAC}">
      <dgm:prSet/>
      <dgm:spPr/>
      <dgm:t>
        <a:bodyPr/>
        <a:lstStyle/>
        <a:p>
          <a:endParaRPr lang="en-US"/>
        </a:p>
      </dgm:t>
    </dgm:pt>
    <dgm:pt modelId="{5D4D237B-5B5B-49E9-AF98-1601D1D42BE7}" type="sibTrans" cxnId="{06FB8E86-3C9F-4B5C-960F-0FB0B1775EAC}">
      <dgm:prSet/>
      <dgm:spPr/>
      <dgm:t>
        <a:bodyPr/>
        <a:lstStyle/>
        <a:p>
          <a:endParaRPr lang="en-US"/>
        </a:p>
      </dgm:t>
    </dgm:pt>
    <dgm:pt modelId="{A1F46DC5-FDBA-42EF-A9F3-FB8D2002C673}">
      <dgm:prSet phldrT="[Text]"/>
      <dgm:spPr/>
      <dgm:t>
        <a:bodyPr/>
        <a:lstStyle/>
        <a:p>
          <a:r>
            <a:rPr lang="en-US"/>
            <a:t>Under development</a:t>
          </a:r>
        </a:p>
      </dgm:t>
    </dgm:pt>
    <dgm:pt modelId="{35FC4830-FF95-4AE7-9D0B-5AEE8355D41D}" type="parTrans" cxnId="{E209419D-0A86-4187-A14D-3A4E50D10A0B}">
      <dgm:prSet/>
      <dgm:spPr/>
      <dgm:t>
        <a:bodyPr/>
        <a:lstStyle/>
        <a:p>
          <a:endParaRPr lang="en-US"/>
        </a:p>
      </dgm:t>
    </dgm:pt>
    <dgm:pt modelId="{1DC333FF-61E0-466D-BB60-B9AD610E8E14}" type="sibTrans" cxnId="{E209419D-0A86-4187-A14D-3A4E50D10A0B}">
      <dgm:prSet/>
      <dgm:spPr/>
      <dgm:t>
        <a:bodyPr/>
        <a:lstStyle/>
        <a:p>
          <a:endParaRPr lang="en-US"/>
        </a:p>
      </dgm:t>
    </dgm:pt>
    <dgm:pt modelId="{52C1F428-AA9D-416C-B3C0-160894E39A23}">
      <dgm:prSet phldrT="[Text]"/>
      <dgm:spPr/>
      <dgm:t>
        <a:bodyPr/>
        <a:lstStyle/>
        <a:p>
          <a:r>
            <a:rPr lang="en-US"/>
            <a:t>Embedded in faculties</a:t>
          </a:r>
        </a:p>
      </dgm:t>
    </dgm:pt>
    <dgm:pt modelId="{CAFE4897-AD67-4492-8846-205FAA4565CD}" type="parTrans" cxnId="{6F6B9E95-AE1D-45CC-B816-C2E96F8F871C}">
      <dgm:prSet/>
      <dgm:spPr/>
      <dgm:t>
        <a:bodyPr/>
        <a:lstStyle/>
        <a:p>
          <a:endParaRPr lang="en-US"/>
        </a:p>
      </dgm:t>
    </dgm:pt>
    <dgm:pt modelId="{4D914278-9BB1-4C99-8AC3-FCA66B097C3E}" type="sibTrans" cxnId="{6F6B9E95-AE1D-45CC-B816-C2E96F8F871C}">
      <dgm:prSet/>
      <dgm:spPr/>
      <dgm:t>
        <a:bodyPr/>
        <a:lstStyle/>
        <a:p>
          <a:endParaRPr lang="en-US"/>
        </a:p>
      </dgm:t>
    </dgm:pt>
    <dgm:pt modelId="{BE6A0E5C-2BF1-477C-9F4E-19AF5DAF21DD}">
      <dgm:prSet phldrT="[Text]"/>
      <dgm:spPr/>
      <dgm:t>
        <a:bodyPr/>
        <a:lstStyle/>
        <a:p>
          <a:r>
            <a:rPr lang="en-US"/>
            <a:t>Basic skills</a:t>
          </a:r>
        </a:p>
      </dgm:t>
    </dgm:pt>
    <dgm:pt modelId="{83FC647A-F309-4F55-B660-DE4DAF7A8A36}" type="parTrans" cxnId="{F3A37212-EBA6-41F0-B7EC-9DBE8C6530E6}">
      <dgm:prSet/>
      <dgm:spPr/>
      <dgm:t>
        <a:bodyPr/>
        <a:lstStyle/>
        <a:p>
          <a:endParaRPr lang="en-US"/>
        </a:p>
      </dgm:t>
    </dgm:pt>
    <dgm:pt modelId="{9F529B93-E661-46BC-8107-5679E0BAFA81}" type="sibTrans" cxnId="{F3A37212-EBA6-41F0-B7EC-9DBE8C6530E6}">
      <dgm:prSet/>
      <dgm:spPr/>
      <dgm:t>
        <a:bodyPr/>
        <a:lstStyle/>
        <a:p>
          <a:endParaRPr lang="en-US"/>
        </a:p>
      </dgm:t>
    </dgm:pt>
    <dgm:pt modelId="{42AA9E60-5DB3-4859-85A7-4D154BB33E47}">
      <dgm:prSet phldrT="[Text]"/>
      <dgm:spPr/>
      <dgm:t>
        <a:bodyPr/>
        <a:lstStyle/>
        <a:p>
          <a:r>
            <a:rPr lang="en-US"/>
            <a:t>The Informed Researcher</a:t>
          </a:r>
        </a:p>
      </dgm:t>
    </dgm:pt>
    <dgm:pt modelId="{20A3A145-8088-43ED-A2F3-E050440049A9}" type="parTrans" cxnId="{76BE159F-5A9E-4C2C-825F-57DA19DC25C0}">
      <dgm:prSet/>
      <dgm:spPr/>
      <dgm:t>
        <a:bodyPr/>
        <a:lstStyle/>
        <a:p>
          <a:endParaRPr lang="en-US"/>
        </a:p>
      </dgm:t>
    </dgm:pt>
    <dgm:pt modelId="{A5E4EE08-5198-4D8B-AE80-E215E7C69C74}" type="sibTrans" cxnId="{76BE159F-5A9E-4C2C-825F-57DA19DC25C0}">
      <dgm:prSet/>
      <dgm:spPr/>
      <dgm:t>
        <a:bodyPr/>
        <a:lstStyle/>
        <a:p>
          <a:endParaRPr lang="en-US"/>
        </a:p>
      </dgm:t>
    </dgm:pt>
    <dgm:pt modelId="{2DDBDC21-965E-4B30-97D1-3303948475ED}">
      <dgm:prSet phldrT="[Text]"/>
      <dgm:spPr/>
      <dgm:t>
        <a:bodyPr/>
        <a:lstStyle/>
        <a:p>
          <a:r>
            <a:rPr lang="en-US"/>
            <a:t>PhD</a:t>
          </a:r>
        </a:p>
      </dgm:t>
    </dgm:pt>
    <dgm:pt modelId="{5BEF0339-9037-41BA-AEBE-FFD88DC997D2}" type="parTrans" cxnId="{E29185A3-4C49-42EA-9620-CA5D96911F61}">
      <dgm:prSet/>
      <dgm:spPr/>
      <dgm:t>
        <a:bodyPr/>
        <a:lstStyle/>
        <a:p>
          <a:endParaRPr lang="en-US"/>
        </a:p>
      </dgm:t>
    </dgm:pt>
    <dgm:pt modelId="{01231F67-F05F-4F07-AA88-F3C3047B8395}" type="sibTrans" cxnId="{E29185A3-4C49-42EA-9620-CA5D96911F61}">
      <dgm:prSet/>
      <dgm:spPr/>
      <dgm:t>
        <a:bodyPr/>
        <a:lstStyle/>
        <a:p>
          <a:endParaRPr lang="en-US"/>
        </a:p>
      </dgm:t>
    </dgm:pt>
    <dgm:pt modelId="{3632FDA5-3397-486B-825E-049D074F57F9}">
      <dgm:prSet phldrT="[Text]"/>
      <dgm:spPr/>
      <dgm:t>
        <a:bodyPr/>
        <a:lstStyle/>
        <a:p>
          <a:r>
            <a:rPr lang="en-US"/>
            <a:t>Start of PhD research</a:t>
          </a:r>
        </a:p>
      </dgm:t>
    </dgm:pt>
    <dgm:pt modelId="{8333C34A-DB3C-4EF6-88F7-20E7B26281BC}" type="parTrans" cxnId="{4DA8C948-11AA-44F1-874D-F347B2FCBEB7}">
      <dgm:prSet/>
      <dgm:spPr/>
      <dgm:t>
        <a:bodyPr/>
        <a:lstStyle/>
        <a:p>
          <a:endParaRPr lang="en-US"/>
        </a:p>
      </dgm:t>
    </dgm:pt>
    <dgm:pt modelId="{9739B5D6-743F-495C-8F59-7D7CAEF87957}" type="sibTrans" cxnId="{4DA8C948-11AA-44F1-874D-F347B2FCBEB7}">
      <dgm:prSet/>
      <dgm:spPr/>
      <dgm:t>
        <a:bodyPr/>
        <a:lstStyle/>
        <a:p>
          <a:endParaRPr lang="en-US"/>
        </a:p>
      </dgm:t>
    </dgm:pt>
    <dgm:pt modelId="{B7A47225-0DDD-40FC-909F-9E270514BEA9}">
      <dgm:prSet phldrT="[Text]"/>
      <dgm:spPr/>
      <dgm:t>
        <a:bodyPr/>
        <a:lstStyle/>
        <a:p>
          <a:endParaRPr lang="en-US"/>
        </a:p>
      </dgm:t>
    </dgm:pt>
    <dgm:pt modelId="{4E59A99F-39DD-4CF2-8267-F9411746BE23}" type="parTrans" cxnId="{26530D5D-0531-4C5D-BA95-A69FA3BA8EA6}">
      <dgm:prSet/>
      <dgm:spPr/>
      <dgm:t>
        <a:bodyPr/>
        <a:lstStyle/>
        <a:p>
          <a:endParaRPr lang="en-US"/>
        </a:p>
      </dgm:t>
    </dgm:pt>
    <dgm:pt modelId="{190D152C-5B25-40E3-9D9C-2719CD062C61}" type="sibTrans" cxnId="{26530D5D-0531-4C5D-BA95-A69FA3BA8EA6}">
      <dgm:prSet/>
      <dgm:spPr/>
      <dgm:t>
        <a:bodyPr/>
        <a:lstStyle/>
        <a:p>
          <a:endParaRPr lang="en-US"/>
        </a:p>
      </dgm:t>
    </dgm:pt>
    <dgm:pt modelId="{CE0BB208-59BC-48A4-8CE8-ECAF5F6107D1}">
      <dgm:prSet phldrT="[Text]"/>
      <dgm:spPr/>
      <dgm:t>
        <a:bodyPr/>
        <a:lstStyle/>
        <a:p>
          <a:endParaRPr lang="en-US"/>
        </a:p>
      </dgm:t>
    </dgm:pt>
    <dgm:pt modelId="{C0C0021C-0CFA-42FD-A0D9-5C3D44FB8CF3}" type="parTrans" cxnId="{888E24E9-0CD4-4394-8EE9-433B123F3EF8}">
      <dgm:prSet/>
      <dgm:spPr/>
      <dgm:t>
        <a:bodyPr/>
        <a:lstStyle/>
        <a:p>
          <a:endParaRPr lang="en-US"/>
        </a:p>
      </dgm:t>
    </dgm:pt>
    <dgm:pt modelId="{120842A6-A19E-423E-A54D-2AA6DDF74B5E}" type="sibTrans" cxnId="{888E24E9-0CD4-4394-8EE9-433B123F3EF8}">
      <dgm:prSet/>
      <dgm:spPr/>
      <dgm:t>
        <a:bodyPr/>
        <a:lstStyle/>
        <a:p>
          <a:endParaRPr lang="en-US"/>
        </a:p>
      </dgm:t>
    </dgm:pt>
    <dgm:pt modelId="{CD17D862-27DA-4FD1-8DE9-453D0EB9B3E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 Embedded in faculties</a:t>
          </a:r>
        </a:p>
      </dgm:t>
    </dgm:pt>
    <dgm:pt modelId="{41591E7F-98ED-4729-BEBC-C003BC7E6135}" type="parTrans" cxnId="{211D872E-949D-43C3-BDDC-DB3B409BF7E9}">
      <dgm:prSet/>
      <dgm:spPr/>
      <dgm:t>
        <a:bodyPr/>
        <a:lstStyle/>
        <a:p>
          <a:endParaRPr lang="en-US"/>
        </a:p>
      </dgm:t>
    </dgm:pt>
    <dgm:pt modelId="{66EA7012-FD84-47B3-B72F-0F52C0C1AD2B}" type="sibTrans" cxnId="{211D872E-949D-43C3-BDDC-DB3B409BF7E9}">
      <dgm:prSet/>
      <dgm:spPr/>
      <dgm:t>
        <a:bodyPr/>
        <a:lstStyle/>
        <a:p>
          <a:endParaRPr lang="en-US"/>
        </a:p>
      </dgm:t>
    </dgm:pt>
    <dgm:pt modelId="{9A5D0564-D2A0-4AE2-BC83-79E66CA82F80}">
      <dgm:prSet phldrT="[Text]"/>
      <dgm:spPr/>
      <dgm:t>
        <a:bodyPr/>
        <a:lstStyle/>
        <a:p>
          <a:endParaRPr lang="en-US"/>
        </a:p>
      </dgm:t>
    </dgm:pt>
    <dgm:pt modelId="{89C18A8B-4902-43CC-BBDA-26CB3AFFA9DD}" type="parTrans" cxnId="{084D7D78-08AB-4715-8E4E-0C2FAD3F02D5}">
      <dgm:prSet/>
      <dgm:spPr/>
      <dgm:t>
        <a:bodyPr/>
        <a:lstStyle/>
        <a:p>
          <a:endParaRPr lang="en-US"/>
        </a:p>
      </dgm:t>
    </dgm:pt>
    <dgm:pt modelId="{7C96F0C0-075E-43C7-BCAB-AEE55398AC22}" type="sibTrans" cxnId="{084D7D78-08AB-4715-8E4E-0C2FAD3F02D5}">
      <dgm:prSet/>
      <dgm:spPr/>
      <dgm:t>
        <a:bodyPr/>
        <a:lstStyle/>
        <a:p>
          <a:endParaRPr lang="en-US"/>
        </a:p>
      </dgm:t>
    </dgm:pt>
    <dgm:pt modelId="{BBD2E244-CEC9-4421-B65F-23B4990EEFBA}">
      <dgm:prSet phldrT="[Text]"/>
      <dgm:spPr/>
      <dgm:t>
        <a:bodyPr/>
        <a:lstStyle/>
        <a:p>
          <a:r>
            <a:rPr lang="en-US"/>
            <a:t>2/3</a:t>
          </a:r>
          <a:r>
            <a:rPr lang="en-US" baseline="30000"/>
            <a:t>rd</a:t>
          </a:r>
          <a:r>
            <a:rPr lang="en-US"/>
            <a:t> year BA</a:t>
          </a:r>
        </a:p>
      </dgm:t>
    </dgm:pt>
    <dgm:pt modelId="{A6532A76-97D9-4F97-A7CF-122874B1EB9B}" type="parTrans" cxnId="{61708AC6-CC09-409F-B7E3-0D72DA0FE6AF}">
      <dgm:prSet/>
      <dgm:spPr/>
      <dgm:t>
        <a:bodyPr/>
        <a:lstStyle/>
        <a:p>
          <a:endParaRPr lang="en-US"/>
        </a:p>
      </dgm:t>
    </dgm:pt>
    <dgm:pt modelId="{38713B9F-2BB8-4602-80E9-FF1DA3C0D081}" type="sibTrans" cxnId="{61708AC6-CC09-409F-B7E3-0D72DA0FE6AF}">
      <dgm:prSet/>
      <dgm:spPr/>
      <dgm:t>
        <a:bodyPr/>
        <a:lstStyle/>
        <a:p>
          <a:endParaRPr lang="en-US"/>
        </a:p>
      </dgm:t>
    </dgm:pt>
    <dgm:pt modelId="{5ED81F6E-8ABB-4023-BE9C-57EA146C5724}">
      <dgm:prSet phldrT="[Text]"/>
      <dgm:spPr/>
      <dgm:t>
        <a:bodyPr/>
        <a:lstStyle/>
        <a:p>
          <a:r>
            <a:rPr lang="en-US"/>
            <a:t>Advanced</a:t>
          </a:r>
        </a:p>
      </dgm:t>
    </dgm:pt>
    <dgm:pt modelId="{1526B259-381E-47A5-850A-A5EE8304C156}" type="parTrans" cxnId="{7E2A58F2-DD26-4543-AC01-A5020C0E76CC}">
      <dgm:prSet/>
      <dgm:spPr/>
      <dgm:t>
        <a:bodyPr/>
        <a:lstStyle/>
        <a:p>
          <a:endParaRPr lang="en-US"/>
        </a:p>
      </dgm:t>
    </dgm:pt>
    <dgm:pt modelId="{BA1910E6-6971-48E4-8BCA-1FC3AE04F3D6}" type="sibTrans" cxnId="{7E2A58F2-DD26-4543-AC01-A5020C0E76CC}">
      <dgm:prSet/>
      <dgm:spPr/>
      <dgm:t>
        <a:bodyPr/>
        <a:lstStyle/>
        <a:p>
          <a:endParaRPr lang="en-US"/>
        </a:p>
      </dgm:t>
    </dgm:pt>
    <dgm:pt modelId="{29353E7A-22AB-4845-BD6D-8752AD01203F}">
      <dgm:prSet phldrT="[Text]"/>
      <dgm:spPr/>
      <dgm:t>
        <a:bodyPr/>
        <a:lstStyle/>
        <a:p>
          <a:endParaRPr lang="en-US"/>
        </a:p>
      </dgm:t>
    </dgm:pt>
    <dgm:pt modelId="{24407A47-8E1E-43D1-BC86-49C8AED5F8D1}" type="parTrans" cxnId="{2C710F5C-FD72-4DCE-ABCD-A74C7434877D}">
      <dgm:prSet/>
      <dgm:spPr/>
      <dgm:t>
        <a:bodyPr/>
        <a:lstStyle/>
        <a:p>
          <a:endParaRPr lang="en-US"/>
        </a:p>
      </dgm:t>
    </dgm:pt>
    <dgm:pt modelId="{67BECCE3-9D28-4720-9B72-363319256B5E}" type="sibTrans" cxnId="{2C710F5C-FD72-4DCE-ABCD-A74C7434877D}">
      <dgm:prSet/>
      <dgm:spPr/>
      <dgm:t>
        <a:bodyPr/>
        <a:lstStyle/>
        <a:p>
          <a:endParaRPr lang="en-US"/>
        </a:p>
      </dgm:t>
    </dgm:pt>
    <dgm:pt modelId="{704B7ED9-53DB-4962-AF9F-D6048EC38505}">
      <dgm:prSet phldrT="[Text]"/>
      <dgm:spPr/>
      <dgm:t>
        <a:bodyPr/>
        <a:lstStyle/>
        <a:p>
          <a:endParaRPr lang="en-US"/>
        </a:p>
      </dgm:t>
    </dgm:pt>
    <dgm:pt modelId="{AC9589B0-01E8-45D6-A723-FAD2DD931304}" type="parTrans" cxnId="{5FF1787B-F251-439E-A26F-EFD1736C5A5F}">
      <dgm:prSet/>
      <dgm:spPr/>
      <dgm:t>
        <a:bodyPr/>
        <a:lstStyle/>
        <a:p>
          <a:endParaRPr lang="en-US"/>
        </a:p>
      </dgm:t>
    </dgm:pt>
    <dgm:pt modelId="{A409B66D-31A3-4F0F-9688-20549AC952D2}" type="sibTrans" cxnId="{5FF1787B-F251-439E-A26F-EFD1736C5A5F}">
      <dgm:prSet/>
      <dgm:spPr/>
      <dgm:t>
        <a:bodyPr/>
        <a:lstStyle/>
        <a:p>
          <a:endParaRPr lang="en-US"/>
        </a:p>
      </dgm:t>
    </dgm:pt>
    <dgm:pt modelId="{8341A9C4-678D-4F96-BAE8-5BF8327C576D}">
      <dgm:prSet phldrT="[Text]"/>
      <dgm:spPr/>
      <dgm:t>
        <a:bodyPr/>
        <a:lstStyle/>
        <a:p>
          <a:endParaRPr lang="en-US"/>
        </a:p>
      </dgm:t>
    </dgm:pt>
    <dgm:pt modelId="{CE391A4F-218E-47FE-BEE8-939D250BDD19}" type="parTrans" cxnId="{48D4B5ED-AAA7-4CC1-8074-9DA380D43164}">
      <dgm:prSet/>
      <dgm:spPr/>
      <dgm:t>
        <a:bodyPr/>
        <a:lstStyle/>
        <a:p>
          <a:endParaRPr lang="en-US"/>
        </a:p>
      </dgm:t>
    </dgm:pt>
    <dgm:pt modelId="{32D97A28-3D45-442D-A586-CC96A2E57DCB}" type="sibTrans" cxnId="{48D4B5ED-AAA7-4CC1-8074-9DA380D43164}">
      <dgm:prSet/>
      <dgm:spPr/>
      <dgm:t>
        <a:bodyPr/>
        <a:lstStyle/>
        <a:p>
          <a:endParaRPr lang="en-US"/>
        </a:p>
      </dgm:t>
    </dgm:pt>
    <dgm:pt modelId="{4D8D2B75-7E74-4584-BEEC-05E629A1CC94}">
      <dgm:prSet phldrT="[Text]"/>
      <dgm:spPr/>
      <dgm:t>
        <a:bodyPr/>
        <a:lstStyle/>
        <a:p>
          <a:endParaRPr lang="en-US"/>
        </a:p>
      </dgm:t>
    </dgm:pt>
    <dgm:pt modelId="{E732B27B-D6B9-4DB5-898A-95272AD0A0F2}" type="parTrans" cxnId="{397F6680-05A7-451F-B4C4-AD4E974B6544}">
      <dgm:prSet/>
      <dgm:spPr/>
      <dgm:t>
        <a:bodyPr/>
        <a:lstStyle/>
        <a:p>
          <a:endParaRPr lang="en-US"/>
        </a:p>
      </dgm:t>
    </dgm:pt>
    <dgm:pt modelId="{956F6E55-0765-4027-8F72-F1CA67183A52}" type="sibTrans" cxnId="{397F6680-05A7-451F-B4C4-AD4E974B6544}">
      <dgm:prSet/>
      <dgm:spPr/>
      <dgm:t>
        <a:bodyPr/>
        <a:lstStyle/>
        <a:p>
          <a:endParaRPr lang="en-US"/>
        </a:p>
      </dgm:t>
    </dgm:pt>
    <dgm:pt modelId="{CD9EA6A1-B612-49AB-95AB-6C6855CA6AE2}">
      <dgm:prSet phldrT="[Text]"/>
      <dgm:spPr/>
      <dgm:t>
        <a:bodyPr/>
        <a:lstStyle/>
        <a:p>
          <a:r>
            <a:rPr lang="en-US"/>
            <a:t>6 runs per year</a:t>
          </a:r>
        </a:p>
      </dgm:t>
    </dgm:pt>
    <dgm:pt modelId="{D53F5547-9C99-453A-B13B-1E5FB3EE7C2B}" type="parTrans" cxnId="{73427D7D-288B-49F1-9492-899CED18EFAC}">
      <dgm:prSet/>
      <dgm:spPr/>
      <dgm:t>
        <a:bodyPr/>
        <a:lstStyle/>
        <a:p>
          <a:endParaRPr lang="en-US"/>
        </a:p>
      </dgm:t>
    </dgm:pt>
    <dgm:pt modelId="{4270109E-357D-4C43-9B56-3DD8008A06A5}" type="sibTrans" cxnId="{73427D7D-288B-49F1-9492-899CED18EFAC}">
      <dgm:prSet/>
      <dgm:spPr/>
      <dgm:t>
        <a:bodyPr/>
        <a:lstStyle/>
        <a:p>
          <a:endParaRPr lang="en-US"/>
        </a:p>
      </dgm:t>
    </dgm:pt>
    <dgm:pt modelId="{EDA12864-B99F-463B-8B6F-4A3EEFD63D1A}">
      <dgm:prSet phldrT="[Text]"/>
      <dgm:spPr/>
      <dgm:t>
        <a:bodyPr/>
        <a:lstStyle/>
        <a:p>
          <a:endParaRPr lang="en-US"/>
        </a:p>
      </dgm:t>
    </dgm:pt>
    <dgm:pt modelId="{99F82524-8886-41A7-8175-0986D9EFA23F}" type="parTrans" cxnId="{B6BBE35C-6D99-4F45-8D59-52289C2347FC}">
      <dgm:prSet/>
      <dgm:spPr/>
      <dgm:t>
        <a:bodyPr/>
        <a:lstStyle/>
        <a:p>
          <a:endParaRPr lang="en-US"/>
        </a:p>
      </dgm:t>
    </dgm:pt>
    <dgm:pt modelId="{CFAD23E4-5D26-488D-8327-D34E54030B09}" type="sibTrans" cxnId="{B6BBE35C-6D99-4F45-8D59-52289C2347FC}">
      <dgm:prSet/>
      <dgm:spPr/>
      <dgm:t>
        <a:bodyPr/>
        <a:lstStyle/>
        <a:p>
          <a:endParaRPr lang="en-US"/>
        </a:p>
      </dgm:t>
    </dgm:pt>
    <dgm:pt modelId="{45C02C72-EBBA-4A1A-86E4-F7A1D71AD6CB}" type="pres">
      <dgm:prSet presAssocID="{CDEDBEA0-26A0-4B60-A761-B8E5249BEE7F}" presName="Name0" presStyleCnt="0">
        <dgm:presLayoutVars>
          <dgm:dir/>
          <dgm:animLvl val="lvl"/>
          <dgm:resizeHandles val="exact"/>
        </dgm:presLayoutVars>
      </dgm:prSet>
      <dgm:spPr/>
    </dgm:pt>
    <dgm:pt modelId="{84C13E6D-C8FA-42D1-9686-DFBA3DFE0220}" type="pres">
      <dgm:prSet presAssocID="{D1500DAE-F356-4B1F-A75F-7B6214103121}" presName="composite" presStyleCnt="0"/>
      <dgm:spPr/>
    </dgm:pt>
    <dgm:pt modelId="{47AF6385-8639-44EB-9500-47FCB41B5689}" type="pres">
      <dgm:prSet presAssocID="{D1500DAE-F356-4B1F-A75F-7B6214103121}" presName="parTx" presStyleLbl="alignNode1" presStyleIdx="0" presStyleCnt="4">
        <dgm:presLayoutVars>
          <dgm:chMax val="0"/>
          <dgm:chPref val="0"/>
          <dgm:bulletEnabled val="1"/>
        </dgm:presLayoutVars>
      </dgm:prSet>
      <dgm:spPr/>
    </dgm:pt>
    <dgm:pt modelId="{30210C69-2AFD-488D-A45D-0909EB4A13FD}" type="pres">
      <dgm:prSet presAssocID="{D1500DAE-F356-4B1F-A75F-7B6214103121}" presName="desTx" presStyleLbl="alignAccFollowNode1" presStyleIdx="0" presStyleCnt="4">
        <dgm:presLayoutVars>
          <dgm:bulletEnabled val="1"/>
        </dgm:presLayoutVars>
      </dgm:prSet>
      <dgm:spPr/>
    </dgm:pt>
    <dgm:pt modelId="{C71D77FC-9AB9-4E7E-A07F-06E79E42252D}" type="pres">
      <dgm:prSet presAssocID="{D28FCF5F-BAA9-4E8A-B180-82E93C1C87ED}" presName="space" presStyleCnt="0"/>
      <dgm:spPr/>
    </dgm:pt>
    <dgm:pt modelId="{EEF2E3DD-F397-45C0-8661-53E3239B1E3C}" type="pres">
      <dgm:prSet presAssocID="{363302FE-4EAE-4063-94C9-E68FC54D91C4}" presName="composite" presStyleCnt="0"/>
      <dgm:spPr/>
    </dgm:pt>
    <dgm:pt modelId="{4527230F-4126-4376-9DAB-5A9FD48D56D0}" type="pres">
      <dgm:prSet presAssocID="{363302FE-4EAE-4063-94C9-E68FC54D91C4}" presName="parTx" presStyleLbl="alignNode1" presStyleIdx="1" presStyleCnt="4">
        <dgm:presLayoutVars>
          <dgm:chMax val="0"/>
          <dgm:chPref val="0"/>
          <dgm:bulletEnabled val="1"/>
        </dgm:presLayoutVars>
      </dgm:prSet>
      <dgm:spPr/>
    </dgm:pt>
    <dgm:pt modelId="{03B0166B-0DFC-43E3-8843-D2405DA84F6B}" type="pres">
      <dgm:prSet presAssocID="{363302FE-4EAE-4063-94C9-E68FC54D91C4}" presName="desTx" presStyleLbl="alignAccFollowNode1" presStyleIdx="1" presStyleCnt="4">
        <dgm:presLayoutVars>
          <dgm:bulletEnabled val="1"/>
        </dgm:presLayoutVars>
      </dgm:prSet>
      <dgm:spPr/>
    </dgm:pt>
    <dgm:pt modelId="{305EB32C-53D7-477C-A4A5-AC13CAAFA41A}" type="pres">
      <dgm:prSet presAssocID="{02D96791-BB9E-431C-A704-4C3CEE1C4E63}" presName="space" presStyleCnt="0"/>
      <dgm:spPr/>
    </dgm:pt>
    <dgm:pt modelId="{9AEF9721-74F6-4D38-BD82-320CB2F2D4FB}" type="pres">
      <dgm:prSet presAssocID="{1FCAB53A-F699-403B-995E-A1D8246E3774}" presName="composite" presStyleCnt="0"/>
      <dgm:spPr/>
    </dgm:pt>
    <dgm:pt modelId="{DE8AA276-143B-459C-A7FD-F74CF567FB9C}" type="pres">
      <dgm:prSet presAssocID="{1FCAB53A-F699-403B-995E-A1D8246E3774}" presName="parTx" presStyleLbl="alignNode1" presStyleIdx="2" presStyleCnt="4">
        <dgm:presLayoutVars>
          <dgm:chMax val="0"/>
          <dgm:chPref val="0"/>
          <dgm:bulletEnabled val="1"/>
        </dgm:presLayoutVars>
      </dgm:prSet>
      <dgm:spPr/>
    </dgm:pt>
    <dgm:pt modelId="{F0135665-C989-4359-B09F-753CD16C60F8}" type="pres">
      <dgm:prSet presAssocID="{1FCAB53A-F699-403B-995E-A1D8246E3774}" presName="desTx" presStyleLbl="alignAccFollowNode1" presStyleIdx="2" presStyleCnt="4">
        <dgm:presLayoutVars>
          <dgm:bulletEnabled val="1"/>
        </dgm:presLayoutVars>
      </dgm:prSet>
      <dgm:spPr/>
    </dgm:pt>
    <dgm:pt modelId="{3742047A-CE9F-4A5D-8F9D-B96D1C77704A}" type="pres">
      <dgm:prSet presAssocID="{E6A4FC59-1E3D-4D9A-948D-FB401FAF6A1E}" presName="space" presStyleCnt="0"/>
      <dgm:spPr/>
    </dgm:pt>
    <dgm:pt modelId="{50FC454A-6A17-4B36-91F1-5E9BF79F5116}" type="pres">
      <dgm:prSet presAssocID="{42AA9E60-5DB3-4859-85A7-4D154BB33E47}" presName="composite" presStyleCnt="0"/>
      <dgm:spPr/>
    </dgm:pt>
    <dgm:pt modelId="{0EC7B6B4-1A59-48ED-970C-03819F402538}" type="pres">
      <dgm:prSet presAssocID="{42AA9E60-5DB3-4859-85A7-4D154BB33E47}" presName="parTx" presStyleLbl="alignNode1" presStyleIdx="3" presStyleCnt="4">
        <dgm:presLayoutVars>
          <dgm:chMax val="0"/>
          <dgm:chPref val="0"/>
          <dgm:bulletEnabled val="1"/>
        </dgm:presLayoutVars>
      </dgm:prSet>
      <dgm:spPr/>
    </dgm:pt>
    <dgm:pt modelId="{6D59F5D0-395F-49E4-8CDF-C98E299A7500}" type="pres">
      <dgm:prSet presAssocID="{42AA9E60-5DB3-4859-85A7-4D154BB33E47}" presName="desTx" presStyleLbl="alignAccFollowNode1" presStyleIdx="3" presStyleCnt="4">
        <dgm:presLayoutVars>
          <dgm:bulletEnabled val="1"/>
        </dgm:presLayoutVars>
      </dgm:prSet>
      <dgm:spPr/>
    </dgm:pt>
  </dgm:ptLst>
  <dgm:cxnLst>
    <dgm:cxn modelId="{AD763002-4BA9-4878-993C-86C2B4024C50}" type="presOf" srcId="{CD17D862-27DA-4FD1-8DE9-453D0EB9B3EC}" destId="{03B0166B-0DFC-43E3-8843-D2405DA84F6B}" srcOrd="0" destOrd="4" presId="urn:microsoft.com/office/officeart/2005/8/layout/hList1"/>
    <dgm:cxn modelId="{E1691E05-21A7-4381-9FCD-76F9FBC1BDC1}" type="presOf" srcId="{74B476E9-AFCF-4058-8125-5F0289306706}" destId="{30210C69-2AFD-488D-A45D-0909EB4A13FD}" srcOrd="0" destOrd="0" presId="urn:microsoft.com/office/officeart/2005/8/layout/hList1"/>
    <dgm:cxn modelId="{A1233009-E3EF-4EFE-BD31-7A428023F2C6}" type="presOf" srcId="{BE6A0E5C-2BF1-477C-9F4E-19AF5DAF21DD}" destId="{30210C69-2AFD-488D-A45D-0909EB4A13FD}" srcOrd="0" destOrd="2" presId="urn:microsoft.com/office/officeart/2005/8/layout/hList1"/>
    <dgm:cxn modelId="{0BBAA20B-B26C-4906-9238-B48E92827A21}" type="presOf" srcId="{3632FDA5-3397-486B-825E-049D074F57F9}" destId="{6D59F5D0-395F-49E4-8CDF-C98E299A7500}" srcOrd="0" destOrd="2" presId="urn:microsoft.com/office/officeart/2005/8/layout/hList1"/>
    <dgm:cxn modelId="{F3A37212-EBA6-41F0-B7EC-9DBE8C6530E6}" srcId="{D1500DAE-F356-4B1F-A75F-7B6214103121}" destId="{BE6A0E5C-2BF1-477C-9F4E-19AF5DAF21DD}" srcOrd="2" destOrd="0" parTransId="{83FC647A-F309-4F55-B660-DE4DAF7A8A36}" sibTransId="{9F529B93-E661-46BC-8107-5679E0BAFA81}"/>
    <dgm:cxn modelId="{A8656821-94A0-40CC-93D7-34CC6EE17406}" srcId="{CDEDBEA0-26A0-4B60-A761-B8E5249BEE7F}" destId="{D1500DAE-F356-4B1F-A75F-7B6214103121}" srcOrd="0" destOrd="0" parTransId="{BEB2C8FE-5464-4CB7-B316-2B3DD419C252}" sibTransId="{D28FCF5F-BAA9-4E8A-B180-82E93C1C87ED}"/>
    <dgm:cxn modelId="{FACA3925-7859-4C86-A5E5-1F6C2245267A}" type="presOf" srcId="{BBD2E244-CEC9-4421-B65F-23B4990EEFBA}" destId="{03B0166B-0DFC-43E3-8843-D2405DA84F6B}" srcOrd="0" destOrd="0" presId="urn:microsoft.com/office/officeart/2005/8/layout/hList1"/>
    <dgm:cxn modelId="{4D25EF25-1982-4374-9F8E-6F78A9B08985}" type="presOf" srcId="{A1F46DC5-FDBA-42EF-A9F3-FB8D2002C673}" destId="{F0135665-C989-4359-B09F-753CD16C60F8}" srcOrd="0" destOrd="4" presId="urn:microsoft.com/office/officeart/2005/8/layout/hList1"/>
    <dgm:cxn modelId="{211D872E-949D-43C3-BDDC-DB3B409BF7E9}" srcId="{363302FE-4EAE-4063-94C9-E68FC54D91C4}" destId="{CD17D862-27DA-4FD1-8DE9-453D0EB9B3EC}" srcOrd="4" destOrd="0" parTransId="{41591E7F-98ED-4729-BEBC-C003BC7E6135}" sibTransId="{66EA7012-FD84-47B3-B72F-0F52C0C1AD2B}"/>
    <dgm:cxn modelId="{C84C2D39-AF16-4E2B-BBEE-EB8A7E92CEA2}" type="presOf" srcId="{D1500DAE-F356-4B1F-A75F-7B6214103121}" destId="{47AF6385-8639-44EB-9500-47FCB41B5689}" srcOrd="0" destOrd="0" presId="urn:microsoft.com/office/officeart/2005/8/layout/hList1"/>
    <dgm:cxn modelId="{9137FB3D-FF01-4B08-B3F0-0F14851229ED}" srcId="{D1500DAE-F356-4B1F-A75F-7B6214103121}" destId="{74B476E9-AFCF-4058-8125-5F0289306706}" srcOrd="0" destOrd="0" parTransId="{07529D54-E972-4E55-A257-42BD3D81680C}" sibTransId="{E93996FD-569C-451A-AD0A-9C07101C3DE1}"/>
    <dgm:cxn modelId="{191A9C40-289F-4655-BA34-8104CB02B52E}" type="presOf" srcId="{9A5D0564-D2A0-4AE2-BC83-79E66CA82F80}" destId="{F0135665-C989-4359-B09F-753CD16C60F8}" srcOrd="0" destOrd="1" presId="urn:microsoft.com/office/officeart/2005/8/layout/hList1"/>
    <dgm:cxn modelId="{2C710F5C-FD72-4DCE-ABCD-A74C7434877D}" srcId="{363302FE-4EAE-4063-94C9-E68FC54D91C4}" destId="{29353E7A-22AB-4845-BD6D-8752AD01203F}" srcOrd="1" destOrd="0" parTransId="{24407A47-8E1E-43D1-BC86-49C8AED5F8D1}" sibTransId="{67BECCE3-9D28-4720-9B72-363319256B5E}"/>
    <dgm:cxn modelId="{B6BBE35C-6D99-4F45-8D59-52289C2347FC}" srcId="{42AA9E60-5DB3-4859-85A7-4D154BB33E47}" destId="{EDA12864-B99F-463B-8B6F-4A3EEFD63D1A}" srcOrd="3" destOrd="0" parTransId="{99F82524-8886-41A7-8175-0986D9EFA23F}" sibTransId="{CFAD23E4-5D26-488D-8327-D34E54030B09}"/>
    <dgm:cxn modelId="{26530D5D-0531-4C5D-BA95-A69FA3BA8EA6}" srcId="{D1500DAE-F356-4B1F-A75F-7B6214103121}" destId="{B7A47225-0DDD-40FC-909F-9E270514BEA9}" srcOrd="1" destOrd="0" parTransId="{4E59A99F-39DD-4CF2-8267-F9411746BE23}" sibTransId="{190D152C-5B25-40E3-9D9C-2719CD062C61}"/>
    <dgm:cxn modelId="{68C8F546-B296-4F4A-89E2-D4537C72C4E3}" srcId="{1FCAB53A-F699-403B-995E-A1D8246E3774}" destId="{2D4E6569-CB14-4F34-8191-CC5FAB24BFC3}" srcOrd="0" destOrd="0" parTransId="{415FD58D-0EDF-4F90-9A44-5EA7713DCE3C}" sibTransId="{280C016D-3AB0-435E-A61E-B4914E966E72}"/>
    <dgm:cxn modelId="{4DA8C948-11AA-44F1-874D-F347B2FCBEB7}" srcId="{42AA9E60-5DB3-4859-85A7-4D154BB33E47}" destId="{3632FDA5-3397-486B-825E-049D074F57F9}" srcOrd="2" destOrd="0" parTransId="{8333C34A-DB3C-4EF6-88F7-20E7B26281BC}" sibTransId="{9739B5D6-743F-495C-8F59-7D7CAEF87957}"/>
    <dgm:cxn modelId="{084D7D78-08AB-4715-8E4E-0C2FAD3F02D5}" srcId="{1FCAB53A-F699-403B-995E-A1D8246E3774}" destId="{9A5D0564-D2A0-4AE2-BC83-79E66CA82F80}" srcOrd="1" destOrd="0" parTransId="{89C18A8B-4902-43CC-BBDA-26CB3AFFA9DD}" sibTransId="{7C96F0C0-075E-43C7-BCAB-AEE55398AC22}"/>
    <dgm:cxn modelId="{5FF1787B-F251-439E-A26F-EFD1736C5A5F}" srcId="{363302FE-4EAE-4063-94C9-E68FC54D91C4}" destId="{704B7ED9-53DB-4962-AF9F-D6048EC38505}" srcOrd="3" destOrd="0" parTransId="{AC9589B0-01E8-45D6-A723-FAD2DD931304}" sibTransId="{A409B66D-31A3-4F0F-9688-20549AC952D2}"/>
    <dgm:cxn modelId="{73427D7D-288B-49F1-9492-899CED18EFAC}" srcId="{42AA9E60-5DB3-4859-85A7-4D154BB33E47}" destId="{CD9EA6A1-B612-49AB-95AB-6C6855CA6AE2}" srcOrd="4" destOrd="0" parTransId="{D53F5547-9C99-453A-B13B-1E5FB3EE7C2B}" sibTransId="{4270109E-357D-4C43-9B56-3DD8008A06A5}"/>
    <dgm:cxn modelId="{397F6680-05A7-451F-B4C4-AD4E974B6544}" srcId="{42AA9E60-5DB3-4859-85A7-4D154BB33E47}" destId="{4D8D2B75-7E74-4584-BEEC-05E629A1CC94}" srcOrd="1" destOrd="0" parTransId="{E732B27B-D6B9-4DB5-898A-95272AD0A0F2}" sibTransId="{956F6E55-0765-4027-8F72-F1CA67183A52}"/>
    <dgm:cxn modelId="{65A33086-9119-4719-88A8-FCD51CACB954}" type="presOf" srcId="{8341A9C4-678D-4F96-BAE8-5BF8327C576D}" destId="{F0135665-C989-4359-B09F-753CD16C60F8}" srcOrd="0" destOrd="3" presId="urn:microsoft.com/office/officeart/2005/8/layout/hList1"/>
    <dgm:cxn modelId="{06FB8E86-3C9F-4B5C-960F-0FB0B1775EAC}" srcId="{1FCAB53A-F699-403B-995E-A1D8246E3774}" destId="{8AA1CD63-09D3-41A7-8B49-CD7B478108B6}" srcOrd="2" destOrd="0" parTransId="{A738AE94-02E1-4C70-B7EB-13C86CA6C044}" sibTransId="{5D4D237B-5B5B-49E9-AF98-1601D1D42BE7}"/>
    <dgm:cxn modelId="{FFEE5487-5FCA-4828-9E47-02ABB80A630A}" type="presOf" srcId="{704B7ED9-53DB-4962-AF9F-D6048EC38505}" destId="{03B0166B-0DFC-43E3-8843-D2405DA84F6B}" srcOrd="0" destOrd="3" presId="urn:microsoft.com/office/officeart/2005/8/layout/hList1"/>
    <dgm:cxn modelId="{0C9C108B-1D67-4CA8-9E2C-30075D985A14}" type="presOf" srcId="{CDEDBEA0-26A0-4B60-A761-B8E5249BEE7F}" destId="{45C02C72-EBBA-4A1A-86E4-F7A1D71AD6CB}" srcOrd="0" destOrd="0" presId="urn:microsoft.com/office/officeart/2005/8/layout/hList1"/>
    <dgm:cxn modelId="{0FEC4C8E-F769-44E9-99E9-EDCDA8CE6C1F}" type="presOf" srcId="{EDA12864-B99F-463B-8B6F-4A3EEFD63D1A}" destId="{6D59F5D0-395F-49E4-8CDF-C98E299A7500}" srcOrd="0" destOrd="3" presId="urn:microsoft.com/office/officeart/2005/8/layout/hList1"/>
    <dgm:cxn modelId="{C7AAAE8F-F18F-4125-8641-C73791224FAE}" type="presOf" srcId="{42AA9E60-5DB3-4859-85A7-4D154BB33E47}" destId="{0EC7B6B4-1A59-48ED-970C-03819F402538}" srcOrd="0" destOrd="0" presId="urn:microsoft.com/office/officeart/2005/8/layout/hList1"/>
    <dgm:cxn modelId="{069B7592-E19A-4539-90E9-A6F5ABBB9656}" type="presOf" srcId="{B7A47225-0DDD-40FC-909F-9E270514BEA9}" destId="{30210C69-2AFD-488D-A45D-0909EB4A13FD}" srcOrd="0" destOrd="1" presId="urn:microsoft.com/office/officeart/2005/8/layout/hList1"/>
    <dgm:cxn modelId="{50040495-0C48-4154-81D3-9348C6FE65DF}" type="presOf" srcId="{52C1F428-AA9D-416C-B3C0-160894E39A23}" destId="{30210C69-2AFD-488D-A45D-0909EB4A13FD}" srcOrd="0" destOrd="4" presId="urn:microsoft.com/office/officeart/2005/8/layout/hList1"/>
    <dgm:cxn modelId="{6F6B9E95-AE1D-45CC-B816-C2E96F8F871C}" srcId="{D1500DAE-F356-4B1F-A75F-7B6214103121}" destId="{52C1F428-AA9D-416C-B3C0-160894E39A23}" srcOrd="4" destOrd="0" parTransId="{CAFE4897-AD67-4492-8846-205FAA4565CD}" sibTransId="{4D914278-9BB1-4C99-8AC3-FCA66B097C3E}"/>
    <dgm:cxn modelId="{412ACD97-F628-43D4-829B-DDBEBBEBA27A}" type="presOf" srcId="{29353E7A-22AB-4845-BD6D-8752AD01203F}" destId="{03B0166B-0DFC-43E3-8843-D2405DA84F6B}" srcOrd="0" destOrd="1" presId="urn:microsoft.com/office/officeart/2005/8/layout/hList1"/>
    <dgm:cxn modelId="{E209419D-0A86-4187-A14D-3A4E50D10A0B}" srcId="{1FCAB53A-F699-403B-995E-A1D8246E3774}" destId="{A1F46DC5-FDBA-42EF-A9F3-FB8D2002C673}" srcOrd="4" destOrd="0" parTransId="{35FC4830-FF95-4AE7-9D0B-5AEE8355D41D}" sibTransId="{1DC333FF-61E0-466D-BB60-B9AD610E8E14}"/>
    <dgm:cxn modelId="{76BE159F-5A9E-4C2C-825F-57DA19DC25C0}" srcId="{CDEDBEA0-26A0-4B60-A761-B8E5249BEE7F}" destId="{42AA9E60-5DB3-4859-85A7-4D154BB33E47}" srcOrd="3" destOrd="0" parTransId="{20A3A145-8088-43ED-A2F3-E050440049A9}" sibTransId="{A5E4EE08-5198-4D8B-AE80-E215E7C69C74}"/>
    <dgm:cxn modelId="{E29185A3-4C49-42EA-9620-CA5D96911F61}" srcId="{42AA9E60-5DB3-4859-85A7-4D154BB33E47}" destId="{2DDBDC21-965E-4B30-97D1-3303948475ED}" srcOrd="0" destOrd="0" parTransId="{5BEF0339-9037-41BA-AEBE-FFD88DC997D2}" sibTransId="{01231F67-F05F-4F07-AA88-F3C3047B8395}"/>
    <dgm:cxn modelId="{574C16A5-5EB8-41CF-B7F4-ACDB01425BFE}" type="presOf" srcId="{2D4E6569-CB14-4F34-8191-CC5FAB24BFC3}" destId="{F0135665-C989-4359-B09F-753CD16C60F8}" srcOrd="0" destOrd="0" presId="urn:microsoft.com/office/officeart/2005/8/layout/hList1"/>
    <dgm:cxn modelId="{A374FAA9-688B-4F2D-AA00-72BF4E8024FE}" type="presOf" srcId="{2DDBDC21-965E-4B30-97D1-3303948475ED}" destId="{6D59F5D0-395F-49E4-8CDF-C98E299A7500}" srcOrd="0" destOrd="0" presId="urn:microsoft.com/office/officeart/2005/8/layout/hList1"/>
    <dgm:cxn modelId="{8A89F6B1-CAB0-46DE-9142-B8A9E4E61EEB}" type="presOf" srcId="{5ED81F6E-8ABB-4023-BE9C-57EA146C5724}" destId="{03B0166B-0DFC-43E3-8843-D2405DA84F6B}" srcOrd="0" destOrd="2" presId="urn:microsoft.com/office/officeart/2005/8/layout/hList1"/>
    <dgm:cxn modelId="{DFCDC4B2-7F6F-4187-A70C-09CCB044BC45}" type="presOf" srcId="{1FCAB53A-F699-403B-995E-A1D8246E3774}" destId="{DE8AA276-143B-459C-A7FD-F74CF567FB9C}" srcOrd="0" destOrd="0" presId="urn:microsoft.com/office/officeart/2005/8/layout/hList1"/>
    <dgm:cxn modelId="{7440E9B2-2D86-45FD-86B6-FDE53BE49B63}" type="presOf" srcId="{4D8D2B75-7E74-4584-BEEC-05E629A1CC94}" destId="{6D59F5D0-395F-49E4-8CDF-C98E299A7500}" srcOrd="0" destOrd="1" presId="urn:microsoft.com/office/officeart/2005/8/layout/hList1"/>
    <dgm:cxn modelId="{FBFA8DBB-01F9-4DE7-9C7C-163409CB37C0}" type="presOf" srcId="{CD9EA6A1-B612-49AB-95AB-6C6855CA6AE2}" destId="{6D59F5D0-395F-49E4-8CDF-C98E299A7500}" srcOrd="0" destOrd="4" presId="urn:microsoft.com/office/officeart/2005/8/layout/hList1"/>
    <dgm:cxn modelId="{9897C9BC-B465-430D-ADBB-2098DCA75C03}" srcId="{CDEDBEA0-26A0-4B60-A761-B8E5249BEE7F}" destId="{1FCAB53A-F699-403B-995E-A1D8246E3774}" srcOrd="2" destOrd="0" parTransId="{71D38F82-E4C2-4CC4-B290-03CE1675897C}" sibTransId="{E6A4FC59-1E3D-4D9A-948D-FB401FAF6A1E}"/>
    <dgm:cxn modelId="{61708AC6-CC09-409F-B7E3-0D72DA0FE6AF}" srcId="{363302FE-4EAE-4063-94C9-E68FC54D91C4}" destId="{BBD2E244-CEC9-4421-B65F-23B4990EEFBA}" srcOrd="0" destOrd="0" parTransId="{A6532A76-97D9-4F97-A7CF-122874B1EB9B}" sibTransId="{38713B9F-2BB8-4602-80E9-FF1DA3C0D081}"/>
    <dgm:cxn modelId="{8AD1A9DC-35C3-4CAB-AC40-43C03A00309C}" type="presOf" srcId="{8AA1CD63-09D3-41A7-8B49-CD7B478108B6}" destId="{F0135665-C989-4359-B09F-753CD16C60F8}" srcOrd="0" destOrd="2" presId="urn:microsoft.com/office/officeart/2005/8/layout/hList1"/>
    <dgm:cxn modelId="{92C4FDE8-ADA3-4EBD-8F98-B71056AC9CD1}" type="presOf" srcId="{363302FE-4EAE-4063-94C9-E68FC54D91C4}" destId="{4527230F-4126-4376-9DAB-5A9FD48D56D0}" srcOrd="0" destOrd="0" presId="urn:microsoft.com/office/officeart/2005/8/layout/hList1"/>
    <dgm:cxn modelId="{888E24E9-0CD4-4394-8EE9-433B123F3EF8}" srcId="{D1500DAE-F356-4B1F-A75F-7B6214103121}" destId="{CE0BB208-59BC-48A4-8CE8-ECAF5F6107D1}" srcOrd="3" destOrd="0" parTransId="{C0C0021C-0CFA-42FD-A0D9-5C3D44FB8CF3}" sibTransId="{120842A6-A19E-423E-A54D-2AA6DDF74B5E}"/>
    <dgm:cxn modelId="{48D4B5ED-AAA7-4CC1-8074-9DA380D43164}" srcId="{1FCAB53A-F699-403B-995E-A1D8246E3774}" destId="{8341A9C4-678D-4F96-BAE8-5BF8327C576D}" srcOrd="3" destOrd="0" parTransId="{CE391A4F-218E-47FE-BEE8-939D250BDD19}" sibTransId="{32D97A28-3D45-442D-A586-CC96A2E57DCB}"/>
    <dgm:cxn modelId="{7E2A58F2-DD26-4543-AC01-A5020C0E76CC}" srcId="{363302FE-4EAE-4063-94C9-E68FC54D91C4}" destId="{5ED81F6E-8ABB-4023-BE9C-57EA146C5724}" srcOrd="2" destOrd="0" parTransId="{1526B259-381E-47A5-850A-A5EE8304C156}" sibTransId="{BA1910E6-6971-48E4-8BCA-1FC3AE04F3D6}"/>
    <dgm:cxn modelId="{DB1622F3-3C47-4A43-8950-ECBBB1C703A1}" type="presOf" srcId="{CE0BB208-59BC-48A4-8CE8-ECAF5F6107D1}" destId="{30210C69-2AFD-488D-A45D-0909EB4A13FD}" srcOrd="0" destOrd="3" presId="urn:microsoft.com/office/officeart/2005/8/layout/hList1"/>
    <dgm:cxn modelId="{5770DAF6-F1B8-4B84-B32F-38BA03B9839F}" srcId="{CDEDBEA0-26A0-4B60-A761-B8E5249BEE7F}" destId="{363302FE-4EAE-4063-94C9-E68FC54D91C4}" srcOrd="1" destOrd="0" parTransId="{69EA06BA-F1D1-428F-982A-7030B6AA666E}" sibTransId="{02D96791-BB9E-431C-A704-4C3CEE1C4E63}"/>
    <dgm:cxn modelId="{DA8AFEAD-9E3C-4506-95EA-A9F41F6E9B15}" type="presParOf" srcId="{45C02C72-EBBA-4A1A-86E4-F7A1D71AD6CB}" destId="{84C13E6D-C8FA-42D1-9686-DFBA3DFE0220}" srcOrd="0" destOrd="0" presId="urn:microsoft.com/office/officeart/2005/8/layout/hList1"/>
    <dgm:cxn modelId="{AEF50738-6B69-4B0B-BFAF-1EE40083BB73}" type="presParOf" srcId="{84C13E6D-C8FA-42D1-9686-DFBA3DFE0220}" destId="{47AF6385-8639-44EB-9500-47FCB41B5689}" srcOrd="0" destOrd="0" presId="urn:microsoft.com/office/officeart/2005/8/layout/hList1"/>
    <dgm:cxn modelId="{29D43609-764A-47E9-BDFE-8DA2FB52B191}" type="presParOf" srcId="{84C13E6D-C8FA-42D1-9686-DFBA3DFE0220}" destId="{30210C69-2AFD-488D-A45D-0909EB4A13FD}" srcOrd="1" destOrd="0" presId="urn:microsoft.com/office/officeart/2005/8/layout/hList1"/>
    <dgm:cxn modelId="{33D42E59-A8F9-4E6D-9817-5E8A769E8015}" type="presParOf" srcId="{45C02C72-EBBA-4A1A-86E4-F7A1D71AD6CB}" destId="{C71D77FC-9AB9-4E7E-A07F-06E79E42252D}" srcOrd="1" destOrd="0" presId="urn:microsoft.com/office/officeart/2005/8/layout/hList1"/>
    <dgm:cxn modelId="{5079B9E8-081B-4458-834A-9A302ACB3629}" type="presParOf" srcId="{45C02C72-EBBA-4A1A-86E4-F7A1D71AD6CB}" destId="{EEF2E3DD-F397-45C0-8661-53E3239B1E3C}" srcOrd="2" destOrd="0" presId="urn:microsoft.com/office/officeart/2005/8/layout/hList1"/>
    <dgm:cxn modelId="{86F0B28C-063C-4B88-8501-119EB208C840}" type="presParOf" srcId="{EEF2E3DD-F397-45C0-8661-53E3239B1E3C}" destId="{4527230F-4126-4376-9DAB-5A9FD48D56D0}" srcOrd="0" destOrd="0" presId="urn:microsoft.com/office/officeart/2005/8/layout/hList1"/>
    <dgm:cxn modelId="{462D4B42-6BE8-4529-8D22-50A6D8E80306}" type="presParOf" srcId="{EEF2E3DD-F397-45C0-8661-53E3239B1E3C}" destId="{03B0166B-0DFC-43E3-8843-D2405DA84F6B}" srcOrd="1" destOrd="0" presId="urn:microsoft.com/office/officeart/2005/8/layout/hList1"/>
    <dgm:cxn modelId="{64B7EA9F-0700-4C2D-A133-88DC67B0E7D5}" type="presParOf" srcId="{45C02C72-EBBA-4A1A-86E4-F7A1D71AD6CB}" destId="{305EB32C-53D7-477C-A4A5-AC13CAAFA41A}" srcOrd="3" destOrd="0" presId="urn:microsoft.com/office/officeart/2005/8/layout/hList1"/>
    <dgm:cxn modelId="{55BD3478-48FC-420F-A4C3-7867405E7D9A}" type="presParOf" srcId="{45C02C72-EBBA-4A1A-86E4-F7A1D71AD6CB}" destId="{9AEF9721-74F6-4D38-BD82-320CB2F2D4FB}" srcOrd="4" destOrd="0" presId="urn:microsoft.com/office/officeart/2005/8/layout/hList1"/>
    <dgm:cxn modelId="{E6815F03-1B88-441C-AEAD-41032865E518}" type="presParOf" srcId="{9AEF9721-74F6-4D38-BD82-320CB2F2D4FB}" destId="{DE8AA276-143B-459C-A7FD-F74CF567FB9C}" srcOrd="0" destOrd="0" presId="urn:microsoft.com/office/officeart/2005/8/layout/hList1"/>
    <dgm:cxn modelId="{A0C8F234-4FE1-41CE-88BA-785581F0E444}" type="presParOf" srcId="{9AEF9721-74F6-4D38-BD82-320CB2F2D4FB}" destId="{F0135665-C989-4359-B09F-753CD16C60F8}" srcOrd="1" destOrd="0" presId="urn:microsoft.com/office/officeart/2005/8/layout/hList1"/>
    <dgm:cxn modelId="{EAE0558A-202B-430C-94D9-9A8ABC977118}" type="presParOf" srcId="{45C02C72-EBBA-4A1A-86E4-F7A1D71AD6CB}" destId="{3742047A-CE9F-4A5D-8F9D-B96D1C77704A}" srcOrd="5" destOrd="0" presId="urn:microsoft.com/office/officeart/2005/8/layout/hList1"/>
    <dgm:cxn modelId="{37DC86E2-8E76-4E75-B53F-566B720AD30A}" type="presParOf" srcId="{45C02C72-EBBA-4A1A-86E4-F7A1D71AD6CB}" destId="{50FC454A-6A17-4B36-91F1-5E9BF79F5116}" srcOrd="6" destOrd="0" presId="urn:microsoft.com/office/officeart/2005/8/layout/hList1"/>
    <dgm:cxn modelId="{48AA3718-1931-4CCC-915D-824E053857CA}" type="presParOf" srcId="{50FC454A-6A17-4B36-91F1-5E9BF79F5116}" destId="{0EC7B6B4-1A59-48ED-970C-03819F402538}" srcOrd="0" destOrd="0" presId="urn:microsoft.com/office/officeart/2005/8/layout/hList1"/>
    <dgm:cxn modelId="{FD5415BC-A48E-41C4-A897-1045C47DA136}" type="presParOf" srcId="{50FC454A-6A17-4B36-91F1-5E9BF79F5116}" destId="{6D59F5D0-395F-49E4-8CDF-C98E299A75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6385-8639-44EB-9500-47FCB41B5689}">
      <dsp:nvSpPr>
        <dsp:cNvPr id="0" name=""/>
        <dsp:cNvSpPr/>
      </dsp:nvSpPr>
      <dsp:spPr>
        <a:xfrm>
          <a:off x="2669" y="559107"/>
          <a:ext cx="1604968" cy="6134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Information Literacy 1</a:t>
          </a:r>
        </a:p>
      </dsp:txBody>
      <dsp:txXfrm>
        <a:off x="2669" y="559107"/>
        <a:ext cx="1604968" cy="613414"/>
      </dsp:txXfrm>
    </dsp:sp>
    <dsp:sp modelId="{30210C69-2AFD-488D-A45D-0909EB4A13FD}">
      <dsp:nvSpPr>
        <dsp:cNvPr id="0" name=""/>
        <dsp:cNvSpPr/>
      </dsp:nvSpPr>
      <dsp:spPr>
        <a:xfrm>
          <a:off x="2669" y="1172522"/>
          <a:ext cx="1604968" cy="20527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1</a:t>
          </a:r>
          <a:r>
            <a:rPr lang="en-US" sz="1700" kern="1200" baseline="30000"/>
            <a:t>st</a:t>
          </a:r>
          <a:r>
            <a:rPr lang="en-US" sz="1700" kern="1200"/>
            <a:t> year BA</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Basic skills</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Embedded in faculties</a:t>
          </a:r>
        </a:p>
      </dsp:txBody>
      <dsp:txXfrm>
        <a:off x="2669" y="1172522"/>
        <a:ext cx="1604968" cy="2052758"/>
      </dsp:txXfrm>
    </dsp:sp>
    <dsp:sp modelId="{4527230F-4126-4376-9DAB-5A9FD48D56D0}">
      <dsp:nvSpPr>
        <dsp:cNvPr id="0" name=""/>
        <dsp:cNvSpPr/>
      </dsp:nvSpPr>
      <dsp:spPr>
        <a:xfrm>
          <a:off x="1832333" y="559107"/>
          <a:ext cx="1604968" cy="6134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Information Literacy 2</a:t>
          </a:r>
        </a:p>
      </dsp:txBody>
      <dsp:txXfrm>
        <a:off x="1832333" y="559107"/>
        <a:ext cx="1604968" cy="613414"/>
      </dsp:txXfrm>
    </dsp:sp>
    <dsp:sp modelId="{03B0166B-0DFC-43E3-8843-D2405DA84F6B}">
      <dsp:nvSpPr>
        <dsp:cNvPr id="0" name=""/>
        <dsp:cNvSpPr/>
      </dsp:nvSpPr>
      <dsp:spPr>
        <a:xfrm>
          <a:off x="1832333" y="1172522"/>
          <a:ext cx="1604968" cy="20527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2/3</a:t>
          </a:r>
          <a:r>
            <a:rPr lang="en-US" sz="1700" kern="1200" baseline="30000"/>
            <a:t>rd</a:t>
          </a:r>
          <a:r>
            <a:rPr lang="en-US" sz="1700" kern="1200"/>
            <a:t> year BA</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Advanced</a:t>
          </a:r>
        </a:p>
        <a:p>
          <a:pPr marL="171450" lvl="1" indent="-171450" algn="l" defTabSz="755650">
            <a:lnSpc>
              <a:spcPct val="90000"/>
            </a:lnSpc>
            <a:spcBef>
              <a:spcPct val="0"/>
            </a:spcBef>
            <a:spcAft>
              <a:spcPct val="15000"/>
            </a:spcAft>
            <a:buChar char="•"/>
          </a:pPr>
          <a:endParaRPr lang="en-US" sz="1700" kern="1200"/>
        </a:p>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a:t> Embedded in faculties</a:t>
          </a:r>
        </a:p>
      </dsp:txBody>
      <dsp:txXfrm>
        <a:off x="1832333" y="1172522"/>
        <a:ext cx="1604968" cy="2052758"/>
      </dsp:txXfrm>
    </dsp:sp>
    <dsp:sp modelId="{DE8AA276-143B-459C-A7FD-F74CF567FB9C}">
      <dsp:nvSpPr>
        <dsp:cNvPr id="0" name=""/>
        <dsp:cNvSpPr/>
      </dsp:nvSpPr>
      <dsp:spPr>
        <a:xfrm>
          <a:off x="3661997" y="559107"/>
          <a:ext cx="1604968" cy="6134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Information Literacy 3</a:t>
          </a:r>
        </a:p>
      </dsp:txBody>
      <dsp:txXfrm>
        <a:off x="3661997" y="559107"/>
        <a:ext cx="1604968" cy="613414"/>
      </dsp:txXfrm>
    </dsp:sp>
    <dsp:sp modelId="{F0135665-C989-4359-B09F-753CD16C60F8}">
      <dsp:nvSpPr>
        <dsp:cNvPr id="0" name=""/>
        <dsp:cNvSpPr/>
      </dsp:nvSpPr>
      <dsp:spPr>
        <a:xfrm>
          <a:off x="3661997" y="1172522"/>
          <a:ext cx="1604968" cy="20527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MA</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Skills needed for MA thesis</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Under development</a:t>
          </a:r>
        </a:p>
      </dsp:txBody>
      <dsp:txXfrm>
        <a:off x="3661997" y="1172522"/>
        <a:ext cx="1604968" cy="2052758"/>
      </dsp:txXfrm>
    </dsp:sp>
    <dsp:sp modelId="{0EC7B6B4-1A59-48ED-970C-03819F402538}">
      <dsp:nvSpPr>
        <dsp:cNvPr id="0" name=""/>
        <dsp:cNvSpPr/>
      </dsp:nvSpPr>
      <dsp:spPr>
        <a:xfrm>
          <a:off x="5491662" y="559107"/>
          <a:ext cx="1604968" cy="6134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The Informed Researcher</a:t>
          </a:r>
        </a:p>
      </dsp:txBody>
      <dsp:txXfrm>
        <a:off x="5491662" y="559107"/>
        <a:ext cx="1604968" cy="613414"/>
      </dsp:txXfrm>
    </dsp:sp>
    <dsp:sp modelId="{6D59F5D0-395F-49E4-8CDF-C98E299A7500}">
      <dsp:nvSpPr>
        <dsp:cNvPr id="0" name=""/>
        <dsp:cNvSpPr/>
      </dsp:nvSpPr>
      <dsp:spPr>
        <a:xfrm>
          <a:off x="5491662" y="1172522"/>
          <a:ext cx="1604968" cy="20527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PhD</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Start of PhD research</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6 runs per year</a:t>
          </a:r>
        </a:p>
      </dsp:txBody>
      <dsp:txXfrm>
        <a:off x="5491662" y="1172522"/>
        <a:ext cx="1604968" cy="205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6F8E059-3455-417B-9103-5CB6999259D8}" type="datetimeFigureOut">
              <a:rPr lang="en-GB" smtClean="0"/>
              <a:t>22/04/2022</a:t>
            </a:fld>
            <a:endParaRPr lang="en-GB"/>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7432AF0A-948A-425A-BCB7-0D0648AB2486}" type="slidenum">
              <a:rPr lang="en-GB" smtClean="0"/>
              <a:t>‹#›</a:t>
            </a:fld>
            <a:endParaRPr lang="en-GB"/>
          </a:p>
        </p:txBody>
      </p:sp>
    </p:spTree>
    <p:extLst>
      <p:ext uri="{BB962C8B-B14F-4D97-AF65-F5344CB8AC3E}">
        <p14:creationId xmlns:p14="http://schemas.microsoft.com/office/powerpoint/2010/main" val="232382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nl-NL"/>
              <a:t>Michiel: OE is important </a:t>
            </a:r>
            <a:r>
              <a:rPr lang="nl-NL" err="1"/>
              <a:t>for</a:t>
            </a:r>
            <a:r>
              <a:rPr lang="nl-NL"/>
              <a:t> information </a:t>
            </a:r>
            <a:r>
              <a:rPr lang="nl-NL" err="1"/>
              <a:t>specialists</a:t>
            </a:r>
            <a:r>
              <a:rPr lang="nl-NL"/>
              <a:t>, </a:t>
            </a:r>
            <a:r>
              <a:rPr lang="nl-NL" err="1"/>
              <a:t>you</a:t>
            </a:r>
            <a:r>
              <a:rPr lang="nl-NL"/>
              <a:t> </a:t>
            </a:r>
            <a:r>
              <a:rPr lang="nl-NL" err="1"/>
              <a:t>will</a:t>
            </a:r>
            <a:r>
              <a:rPr lang="nl-NL"/>
              <a:t> </a:t>
            </a:r>
            <a:r>
              <a:rPr lang="nl-NL" err="1"/>
              <a:t>all</a:t>
            </a:r>
            <a:r>
              <a:rPr lang="nl-NL"/>
              <a:t> </a:t>
            </a:r>
            <a:r>
              <a:rPr lang="nl-NL" err="1"/>
              <a:t>encounter</a:t>
            </a:r>
            <a:r>
              <a:rPr lang="nl-NL"/>
              <a:t> </a:t>
            </a:r>
            <a:r>
              <a:rPr lang="nl-NL" err="1"/>
              <a:t>it</a:t>
            </a:r>
            <a:r>
              <a:rPr lang="nl-NL"/>
              <a:t> </a:t>
            </a:r>
            <a:r>
              <a:rPr lang="nl-NL" err="1"/>
              <a:t>and</a:t>
            </a:r>
            <a:r>
              <a:rPr lang="nl-NL"/>
              <a:t> </a:t>
            </a:r>
            <a:r>
              <a:rPr lang="nl-NL" err="1"/>
              <a:t>should</a:t>
            </a:r>
            <a:r>
              <a:rPr lang="nl-NL"/>
              <a:t> lead </a:t>
            </a:r>
            <a:r>
              <a:rPr lang="nl-NL" err="1"/>
              <a:t>the</a:t>
            </a:r>
            <a:r>
              <a:rPr lang="nl-NL"/>
              <a:t> change. </a:t>
            </a:r>
            <a:r>
              <a:rPr lang="nl-NL" err="1"/>
              <a:t>Us</a:t>
            </a:r>
            <a:r>
              <a:rPr lang="nl-NL"/>
              <a:t>: we </a:t>
            </a:r>
            <a:r>
              <a:rPr lang="nl-NL" err="1"/>
              <a:t>will</a:t>
            </a:r>
            <a:r>
              <a:rPr lang="nl-NL"/>
              <a:t> show </a:t>
            </a:r>
            <a:r>
              <a:rPr lang="nl-NL" err="1"/>
              <a:t>how</a:t>
            </a:r>
            <a:r>
              <a:rPr lang="nl-NL"/>
              <a:t> we </a:t>
            </a:r>
            <a:r>
              <a:rPr lang="nl-NL" err="1"/>
              <a:t>apply</a:t>
            </a:r>
            <a:r>
              <a:rPr lang="nl-NL"/>
              <a:t> OE in </a:t>
            </a:r>
            <a:r>
              <a:rPr lang="nl-NL" err="1"/>
              <a:t>our</a:t>
            </a:r>
            <a:r>
              <a:rPr lang="nl-NL"/>
              <a:t> information </a:t>
            </a:r>
            <a:r>
              <a:rPr lang="nl-NL" err="1"/>
              <a:t>literacy</a:t>
            </a:r>
            <a:r>
              <a:rPr lang="nl-NL"/>
              <a:t> </a:t>
            </a:r>
            <a:r>
              <a:rPr lang="nl-NL" err="1"/>
              <a:t>material</a:t>
            </a:r>
            <a:endParaRPr lang="nl-NL" err="1">
              <a:cs typeface="Calibri"/>
            </a:endParaRPr>
          </a:p>
          <a:p>
            <a:pPr marL="342900" indent="-342900">
              <a:buFont typeface="Arial"/>
              <a:buChar char="•"/>
            </a:pPr>
            <a:r>
              <a:rPr lang="nl-NL" err="1"/>
              <a:t>Our</a:t>
            </a:r>
            <a:r>
              <a:rPr lang="nl-NL"/>
              <a:t> courses</a:t>
            </a:r>
            <a:endParaRPr lang="en-US">
              <a:cs typeface="Calibri"/>
            </a:endParaRPr>
          </a:p>
          <a:p>
            <a:pPr marL="342900" indent="-342900">
              <a:buFontTx/>
              <a:buChar char="-"/>
            </a:pPr>
            <a:r>
              <a:rPr lang="nl-NL" err="1"/>
              <a:t>What</a:t>
            </a:r>
            <a:r>
              <a:rPr lang="nl-NL"/>
              <a:t> is open </a:t>
            </a:r>
            <a:r>
              <a:rPr lang="nl-NL" err="1"/>
              <a:t>education</a:t>
            </a:r>
            <a:r>
              <a:rPr lang="nl-NL"/>
              <a:t> </a:t>
            </a:r>
            <a:r>
              <a:rPr lang="nl-NL" err="1"/>
              <a:t>for</a:t>
            </a:r>
            <a:r>
              <a:rPr lang="nl-NL"/>
              <a:t> </a:t>
            </a:r>
            <a:r>
              <a:rPr lang="nl-NL" err="1"/>
              <a:t>us</a:t>
            </a:r>
            <a:r>
              <a:rPr lang="nl-NL"/>
              <a:t>?</a:t>
            </a:r>
          </a:p>
          <a:p>
            <a:pPr marL="800100" lvl="1" indent="-342900">
              <a:buFontTx/>
              <a:buChar char="-"/>
            </a:pPr>
            <a:r>
              <a:rPr lang="nl-NL"/>
              <a:t>Availability, </a:t>
            </a:r>
            <a:r>
              <a:rPr lang="nl-NL" err="1"/>
              <a:t>Shareability</a:t>
            </a:r>
            <a:r>
              <a:rPr lang="nl-NL"/>
              <a:t> &amp; Accessibility</a:t>
            </a:r>
          </a:p>
          <a:p>
            <a:pPr marL="342900" indent="-342900">
              <a:buFontTx/>
              <a:buChar char="-"/>
            </a:pPr>
            <a:r>
              <a:rPr lang="nl-NL"/>
              <a:t>Case </a:t>
            </a:r>
            <a:r>
              <a:rPr lang="nl-NL" err="1"/>
              <a:t>study</a:t>
            </a:r>
            <a:r>
              <a:rPr lang="nl-NL"/>
              <a:t> 1: MOOC</a:t>
            </a:r>
          </a:p>
          <a:p>
            <a:pPr marL="800100" lvl="1" indent="-342900">
              <a:buFontTx/>
              <a:buChar char="-"/>
            </a:pPr>
            <a:r>
              <a:rPr lang="nl-NL"/>
              <a:t>Using images in </a:t>
            </a:r>
            <a:r>
              <a:rPr lang="nl-NL" err="1"/>
              <a:t>general</a:t>
            </a:r>
            <a:r>
              <a:rPr lang="nl-NL"/>
              <a:t> (CC-BY </a:t>
            </a:r>
            <a:r>
              <a:rPr lang="nl-NL" err="1"/>
              <a:t>license</a:t>
            </a:r>
            <a:r>
              <a:rPr lang="nl-NL"/>
              <a:t>)</a:t>
            </a:r>
          </a:p>
          <a:p>
            <a:pPr marL="1257300" lvl="2" indent="-342900">
              <a:buFontTx/>
              <a:buChar char="-"/>
            </a:pPr>
            <a:r>
              <a:rPr lang="nl-NL"/>
              <a:t>(</a:t>
            </a:r>
            <a:r>
              <a:rPr lang="nl-NL" err="1"/>
              <a:t>good</a:t>
            </a:r>
            <a:r>
              <a:rPr lang="nl-NL"/>
              <a:t> </a:t>
            </a:r>
            <a:r>
              <a:rPr lang="nl-NL" err="1"/>
              <a:t>for</a:t>
            </a:r>
            <a:r>
              <a:rPr lang="nl-NL"/>
              <a:t> </a:t>
            </a:r>
            <a:r>
              <a:rPr lang="nl-NL" err="1"/>
              <a:t>accessibility</a:t>
            </a:r>
            <a:r>
              <a:rPr lang="nl-NL"/>
              <a:t>, but copyright issues)</a:t>
            </a:r>
          </a:p>
          <a:p>
            <a:pPr marL="800100" lvl="1" indent="-342900">
              <a:buFontTx/>
              <a:buChar char="-"/>
            </a:pPr>
            <a:r>
              <a:rPr lang="nl-NL" err="1"/>
              <a:t>Audience</a:t>
            </a:r>
            <a:r>
              <a:rPr lang="nl-NL"/>
              <a:t> </a:t>
            </a:r>
            <a:r>
              <a:rPr lang="nl-NL" err="1"/>
              <a:t>very</a:t>
            </a:r>
            <a:r>
              <a:rPr lang="nl-NL"/>
              <a:t> </a:t>
            </a:r>
            <a:r>
              <a:rPr lang="nl-NL" err="1"/>
              <a:t>international</a:t>
            </a:r>
            <a:r>
              <a:rPr lang="nl-NL"/>
              <a:t>, diverse</a:t>
            </a:r>
          </a:p>
          <a:p>
            <a:pPr marL="1257300" lvl="2" indent="-342900">
              <a:buFontTx/>
              <a:buChar char="-"/>
            </a:pPr>
            <a:r>
              <a:rPr lang="nl-NL" err="1"/>
              <a:t>Recording</a:t>
            </a:r>
            <a:r>
              <a:rPr lang="nl-NL"/>
              <a:t> &amp; transcript</a:t>
            </a:r>
          </a:p>
          <a:p>
            <a:pPr marL="1257300" lvl="2" indent="-342900">
              <a:buFontTx/>
              <a:buChar char="-"/>
            </a:pPr>
            <a:r>
              <a:rPr lang="nl-NL"/>
              <a:t>Accessibility</a:t>
            </a:r>
          </a:p>
          <a:p>
            <a:pPr marL="1257300" lvl="2" indent="-342900">
              <a:buFontTx/>
              <a:buChar char="-"/>
            </a:pPr>
            <a:r>
              <a:rPr lang="nl-NL" err="1"/>
              <a:t>Funding</a:t>
            </a:r>
          </a:p>
          <a:p>
            <a:pPr marL="800100" lvl="1" indent="-342900">
              <a:buFontTx/>
              <a:buChar char="-"/>
            </a:pPr>
            <a:r>
              <a:rPr lang="nl-NL"/>
              <a:t>Community building &amp; engagement</a:t>
            </a:r>
          </a:p>
          <a:p>
            <a:pPr lvl="1"/>
            <a:endParaRPr lang="nl-NL"/>
          </a:p>
          <a:p>
            <a:pPr marL="342900" indent="-342900">
              <a:buFontTx/>
              <a:buChar char="-"/>
            </a:pPr>
            <a:r>
              <a:rPr lang="nl-NL"/>
              <a:t>Case </a:t>
            </a:r>
            <a:r>
              <a:rPr lang="nl-NL" err="1"/>
              <a:t>study</a:t>
            </a:r>
            <a:r>
              <a:rPr lang="nl-NL"/>
              <a:t> 2: open </a:t>
            </a:r>
            <a:r>
              <a:rPr lang="nl-NL" err="1"/>
              <a:t>by</a:t>
            </a:r>
            <a:r>
              <a:rPr lang="nl-NL"/>
              <a:t> design: </a:t>
            </a:r>
            <a:r>
              <a:rPr lang="nl-NL" err="1"/>
              <a:t>TULib</a:t>
            </a:r>
            <a:endParaRPr lang="nl-NL"/>
          </a:p>
          <a:p>
            <a:pPr marL="800100" lvl="1" indent="-342900">
              <a:buFontTx/>
              <a:buChar char="-"/>
            </a:pPr>
            <a:r>
              <a:rPr lang="nl-NL"/>
              <a:t>Open </a:t>
            </a:r>
            <a:r>
              <a:rPr lang="nl-NL" err="1"/>
              <a:t>material</a:t>
            </a:r>
            <a:r>
              <a:rPr lang="nl-NL"/>
              <a:t>, </a:t>
            </a:r>
            <a:r>
              <a:rPr lang="nl-NL" err="1"/>
              <a:t>people</a:t>
            </a:r>
            <a:r>
              <a:rPr lang="nl-NL"/>
              <a:t> </a:t>
            </a:r>
            <a:r>
              <a:rPr lang="nl-NL" err="1"/>
              <a:t>can</a:t>
            </a:r>
            <a:r>
              <a:rPr lang="nl-NL"/>
              <a:t> </a:t>
            </a:r>
            <a:r>
              <a:rPr lang="nl-NL" err="1"/>
              <a:t>reuse</a:t>
            </a:r>
            <a:endParaRPr lang="nl-NL"/>
          </a:p>
          <a:p>
            <a:pPr marL="800100" lvl="1" indent="-342900">
              <a:buFontTx/>
              <a:buChar char="-"/>
            </a:pPr>
            <a:r>
              <a:rPr lang="nl-NL" err="1"/>
              <a:t>What</a:t>
            </a:r>
            <a:r>
              <a:rPr lang="nl-NL"/>
              <a:t> is </a:t>
            </a:r>
            <a:r>
              <a:rPr lang="nl-NL" err="1"/>
              <a:t>it</a:t>
            </a:r>
            <a:r>
              <a:rPr lang="nl-NL"/>
              <a:t>, </a:t>
            </a:r>
            <a:r>
              <a:rPr lang="nl-NL" err="1"/>
              <a:t>what</a:t>
            </a:r>
            <a:r>
              <a:rPr lang="nl-NL"/>
              <a:t> is </a:t>
            </a:r>
            <a:r>
              <a:rPr lang="nl-NL" err="1"/>
              <a:t>it</a:t>
            </a:r>
            <a:r>
              <a:rPr lang="nl-NL"/>
              <a:t> </a:t>
            </a:r>
            <a:r>
              <a:rPr lang="nl-NL" err="1"/>
              <a:t>not</a:t>
            </a:r>
            <a:r>
              <a:rPr lang="nl-NL"/>
              <a:t>?</a:t>
            </a:r>
          </a:p>
          <a:p>
            <a:pPr marL="800100" lvl="1" indent="-342900">
              <a:buFontTx/>
              <a:buChar char="-"/>
            </a:pPr>
            <a:r>
              <a:rPr lang="nl-NL" err="1"/>
              <a:t>Challenges</a:t>
            </a:r>
            <a:r>
              <a:rPr lang="nl-NL"/>
              <a:t>:</a:t>
            </a:r>
          </a:p>
          <a:p>
            <a:pPr marL="1257300" lvl="2" indent="-342900">
              <a:buFontTx/>
              <a:buChar char="-"/>
            </a:pPr>
            <a:r>
              <a:rPr lang="nl-NL"/>
              <a:t>Using images, but </a:t>
            </a:r>
            <a:r>
              <a:rPr lang="nl-NL" err="1"/>
              <a:t>also</a:t>
            </a:r>
            <a:r>
              <a:rPr lang="nl-NL"/>
              <a:t>, </a:t>
            </a:r>
            <a:r>
              <a:rPr lang="nl-NL" err="1"/>
              <a:t>keeping</a:t>
            </a:r>
            <a:r>
              <a:rPr lang="nl-NL"/>
              <a:t> up </a:t>
            </a:r>
            <a:r>
              <a:rPr lang="nl-NL" err="1"/>
              <a:t>to</a:t>
            </a:r>
            <a:r>
              <a:rPr lang="nl-NL"/>
              <a:t> date</a:t>
            </a:r>
          </a:p>
          <a:p>
            <a:pPr marL="1714500" lvl="3" indent="-342900">
              <a:buFontTx/>
              <a:buChar char="-"/>
            </a:pPr>
            <a:r>
              <a:rPr lang="nl-NL" err="1"/>
              <a:t>Sustainability</a:t>
            </a:r>
            <a:r>
              <a:rPr lang="nl-NL"/>
              <a:t>: </a:t>
            </a:r>
            <a:r>
              <a:rPr lang="nl-NL" err="1"/>
              <a:t>videos</a:t>
            </a:r>
            <a:r>
              <a:rPr lang="nl-NL"/>
              <a:t> / links / have a platform </a:t>
            </a:r>
            <a:r>
              <a:rPr lang="nl-NL" err="1"/>
              <a:t>that</a:t>
            </a:r>
            <a:r>
              <a:rPr lang="nl-NL"/>
              <a:t> </a:t>
            </a:r>
            <a:r>
              <a:rPr lang="nl-NL" err="1"/>
              <a:t>works</a:t>
            </a:r>
            <a:r>
              <a:rPr lang="nl-NL"/>
              <a:t> </a:t>
            </a:r>
            <a:r>
              <a:rPr lang="nl-NL" err="1"/>
              <a:t>for</a:t>
            </a:r>
            <a:r>
              <a:rPr lang="nl-NL"/>
              <a:t> </a:t>
            </a:r>
            <a:r>
              <a:rPr lang="nl-NL" err="1"/>
              <a:t>us</a:t>
            </a:r>
            <a:r>
              <a:rPr lang="nl-NL"/>
              <a:t> </a:t>
            </a:r>
            <a:r>
              <a:rPr lang="nl-NL" err="1"/>
              <a:t>within</a:t>
            </a:r>
            <a:r>
              <a:rPr lang="nl-NL"/>
              <a:t> </a:t>
            </a:r>
            <a:r>
              <a:rPr lang="nl-NL" err="1"/>
              <a:t>the</a:t>
            </a:r>
            <a:r>
              <a:rPr lang="nl-NL"/>
              <a:t> </a:t>
            </a:r>
            <a:r>
              <a:rPr lang="nl-NL" err="1"/>
              <a:t>strict</a:t>
            </a:r>
            <a:r>
              <a:rPr lang="nl-NL"/>
              <a:t> </a:t>
            </a:r>
            <a:r>
              <a:rPr lang="nl-NL" err="1"/>
              <a:t>boundaries</a:t>
            </a:r>
            <a:r>
              <a:rPr lang="nl-NL"/>
              <a:t> of ICT</a:t>
            </a:r>
          </a:p>
          <a:p>
            <a:pPr marL="1257300" lvl="2" indent="-342900">
              <a:buFontTx/>
              <a:buChar char="-"/>
            </a:pPr>
            <a:r>
              <a:rPr lang="nl-NL" err="1"/>
              <a:t>Wishes</a:t>
            </a:r>
          </a:p>
          <a:p>
            <a:pPr marL="1714500" lvl="3" indent="-342900">
              <a:buFontTx/>
              <a:buChar char="-"/>
            </a:pPr>
            <a:r>
              <a:rPr lang="nl-NL"/>
              <a:t>Accessibility: images / </a:t>
            </a:r>
            <a:r>
              <a:rPr lang="nl-NL" err="1"/>
              <a:t>texts</a:t>
            </a:r>
            <a:r>
              <a:rPr lang="nl-NL"/>
              <a:t> / </a:t>
            </a:r>
            <a:r>
              <a:rPr lang="nl-NL" err="1"/>
              <a:t>colors</a:t>
            </a:r>
            <a:endParaRPr lang="nl-NL"/>
          </a:p>
          <a:p>
            <a:pPr marL="1257300" lvl="2" indent="-342900">
              <a:buFontTx/>
              <a:buChar char="-"/>
            </a:pPr>
            <a:r>
              <a:rPr lang="nl-NL" err="1"/>
              <a:t>Audiences</a:t>
            </a:r>
            <a:r>
              <a:rPr lang="nl-NL"/>
              <a:t> </a:t>
            </a:r>
            <a:r>
              <a:rPr lang="nl-NL" err="1"/>
              <a:t>with</a:t>
            </a:r>
            <a:r>
              <a:rPr lang="nl-NL"/>
              <a:t> different levels of expertise</a:t>
            </a:r>
          </a:p>
          <a:p>
            <a:pPr marL="342900" indent="-342900">
              <a:buFontTx/>
              <a:buChar char="-"/>
            </a:pPr>
            <a:r>
              <a:rPr lang="nl-NL" err="1"/>
              <a:t>Final</a:t>
            </a:r>
            <a:r>
              <a:rPr lang="nl-NL"/>
              <a:t> </a:t>
            </a:r>
            <a:r>
              <a:rPr lang="nl-NL" err="1"/>
              <a:t>conclusion</a:t>
            </a:r>
            <a:r>
              <a:rPr lang="nl-NL"/>
              <a:t>:</a:t>
            </a:r>
          </a:p>
          <a:p>
            <a:pPr marL="800100" lvl="1" indent="-342900">
              <a:buFontTx/>
              <a:buChar char="-"/>
            </a:pPr>
            <a:r>
              <a:rPr lang="nl-NL" err="1"/>
              <a:t>Experiences</a:t>
            </a:r>
            <a:r>
              <a:rPr lang="nl-NL"/>
              <a:t> </a:t>
            </a:r>
            <a:r>
              <a:rPr lang="nl-NL" err="1"/>
              <a:t>from</a:t>
            </a:r>
            <a:r>
              <a:rPr lang="nl-NL"/>
              <a:t> MOOC </a:t>
            </a:r>
            <a:r>
              <a:rPr lang="nl-NL" err="1"/>
              <a:t>taught</a:t>
            </a:r>
            <a:r>
              <a:rPr lang="nl-NL"/>
              <a:t> </a:t>
            </a:r>
            <a:r>
              <a:rPr lang="nl-NL" err="1"/>
              <a:t>us</a:t>
            </a:r>
            <a:r>
              <a:rPr lang="nl-NL"/>
              <a:t>:</a:t>
            </a:r>
          </a:p>
          <a:p>
            <a:pPr marL="1257300" lvl="2" indent="-342900">
              <a:buFontTx/>
              <a:buChar char="-"/>
            </a:pPr>
            <a:r>
              <a:rPr lang="nl-NL" err="1"/>
              <a:t>Variety</a:t>
            </a:r>
            <a:r>
              <a:rPr lang="nl-NL"/>
              <a:t> </a:t>
            </a:r>
            <a:r>
              <a:rPr lang="nl-NL" err="1"/>
              <a:t>with</a:t>
            </a:r>
            <a:r>
              <a:rPr lang="nl-NL"/>
              <a:t> multimedia, </a:t>
            </a:r>
            <a:r>
              <a:rPr lang="nl-NL" err="1"/>
              <a:t>great</a:t>
            </a:r>
            <a:r>
              <a:rPr lang="nl-NL"/>
              <a:t>, but take more time </a:t>
            </a:r>
            <a:r>
              <a:rPr lang="nl-NL" err="1"/>
              <a:t>to</a:t>
            </a:r>
            <a:r>
              <a:rPr lang="nl-NL"/>
              <a:t> </a:t>
            </a:r>
            <a:r>
              <a:rPr lang="nl-NL" err="1"/>
              <a:t>implement</a:t>
            </a:r>
            <a:endParaRPr lang="nl-NL"/>
          </a:p>
          <a:p>
            <a:pPr marL="1714500" lvl="3" indent="-342900">
              <a:buFontTx/>
              <a:buChar char="-"/>
            </a:pPr>
            <a:r>
              <a:rPr lang="nl-NL"/>
              <a:t>Do </a:t>
            </a:r>
            <a:r>
              <a:rPr lang="nl-NL" err="1"/>
              <a:t>it</a:t>
            </a:r>
            <a:r>
              <a:rPr lang="nl-NL"/>
              <a:t> </a:t>
            </a:r>
            <a:r>
              <a:rPr lang="nl-NL" err="1"/>
              <a:t>yourself</a:t>
            </a:r>
            <a:endParaRPr lang="nl-NL"/>
          </a:p>
          <a:p>
            <a:pPr marL="1714500" lvl="3" indent="-342900">
              <a:buFontTx/>
              <a:buChar char="-"/>
            </a:pPr>
            <a:r>
              <a:rPr lang="nl-NL"/>
              <a:t>Make </a:t>
            </a:r>
            <a:r>
              <a:rPr lang="nl-NL" err="1"/>
              <a:t>sure</a:t>
            </a:r>
            <a:r>
              <a:rPr lang="nl-NL"/>
              <a:t> </a:t>
            </a:r>
            <a:r>
              <a:rPr lang="nl-NL" err="1"/>
              <a:t>you</a:t>
            </a:r>
            <a:r>
              <a:rPr lang="nl-NL"/>
              <a:t> </a:t>
            </a:r>
            <a:r>
              <a:rPr lang="nl-NL" err="1"/>
              <a:t>can</a:t>
            </a:r>
            <a:r>
              <a:rPr lang="nl-NL"/>
              <a:t> </a:t>
            </a:r>
            <a:r>
              <a:rPr lang="nl-NL" err="1"/>
              <a:t>use</a:t>
            </a:r>
            <a:r>
              <a:rPr lang="nl-NL"/>
              <a:t> </a:t>
            </a:r>
            <a:r>
              <a:rPr lang="nl-NL" err="1"/>
              <a:t>it</a:t>
            </a:r>
            <a:r>
              <a:rPr lang="nl-NL"/>
              <a:t> (</a:t>
            </a:r>
            <a:r>
              <a:rPr lang="nl-NL" err="1"/>
              <a:t>ask</a:t>
            </a:r>
            <a:r>
              <a:rPr lang="nl-NL"/>
              <a:t> </a:t>
            </a:r>
            <a:r>
              <a:rPr lang="nl-NL" err="1"/>
              <a:t>the</a:t>
            </a:r>
            <a:r>
              <a:rPr lang="nl-NL"/>
              <a:t> experts)</a:t>
            </a:r>
          </a:p>
          <a:p>
            <a:pPr marL="800100" lvl="1" indent="-342900">
              <a:buFontTx/>
              <a:buChar char="-"/>
            </a:pPr>
            <a:r>
              <a:rPr lang="nl-NL" err="1"/>
              <a:t>Experiences</a:t>
            </a:r>
            <a:r>
              <a:rPr lang="nl-NL"/>
              <a:t> </a:t>
            </a:r>
            <a:r>
              <a:rPr lang="nl-NL" err="1"/>
              <a:t>TULib</a:t>
            </a:r>
            <a:r>
              <a:rPr lang="nl-NL"/>
              <a:t>:</a:t>
            </a:r>
          </a:p>
          <a:p>
            <a:pPr marL="1257300" lvl="2" indent="-342900">
              <a:buFontTx/>
              <a:buChar char="-"/>
            </a:pPr>
            <a:r>
              <a:rPr lang="nl-NL" err="1"/>
              <a:t>Conclusion</a:t>
            </a:r>
            <a:r>
              <a:rPr lang="nl-NL"/>
              <a:t>: </a:t>
            </a:r>
            <a:r>
              <a:rPr lang="nl-NL" err="1"/>
              <a:t>working</a:t>
            </a:r>
            <a:r>
              <a:rPr lang="nl-NL"/>
              <a:t> </a:t>
            </a:r>
            <a:r>
              <a:rPr lang="nl-NL" err="1"/>
              <a:t>with</a:t>
            </a:r>
            <a:r>
              <a:rPr lang="nl-NL"/>
              <a:t> open </a:t>
            </a:r>
            <a:r>
              <a:rPr lang="nl-NL" err="1"/>
              <a:t>by</a:t>
            </a:r>
            <a:r>
              <a:rPr lang="nl-NL"/>
              <a:t> design is </a:t>
            </a:r>
            <a:r>
              <a:rPr lang="nl-NL" err="1"/>
              <a:t>great</a:t>
            </a:r>
            <a:r>
              <a:rPr lang="nl-NL"/>
              <a:t>, but (have a </a:t>
            </a:r>
            <a:r>
              <a:rPr lang="nl-NL" err="1"/>
              <a:t>good</a:t>
            </a:r>
            <a:r>
              <a:rPr lang="nl-NL"/>
              <a:t> </a:t>
            </a:r>
            <a:r>
              <a:rPr lang="nl-NL" err="1"/>
              <a:t>relationship</a:t>
            </a:r>
            <a:r>
              <a:rPr lang="nl-NL"/>
              <a:t> </a:t>
            </a:r>
            <a:r>
              <a:rPr lang="nl-NL" err="1"/>
              <a:t>with</a:t>
            </a:r>
            <a:r>
              <a:rPr lang="nl-NL"/>
              <a:t> ICT ;) )</a:t>
            </a:r>
          </a:p>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2</a:t>
            </a:fld>
            <a:endParaRPr lang="en-GB"/>
          </a:p>
        </p:txBody>
      </p:sp>
    </p:spTree>
    <p:extLst>
      <p:ext uri="{BB962C8B-B14F-4D97-AF65-F5344CB8AC3E}">
        <p14:creationId xmlns:p14="http://schemas.microsoft.com/office/powerpoint/2010/main" val="112814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Great </a:t>
            </a:r>
            <a:r>
              <a:rPr lang="nl-NL" err="1"/>
              <a:t>that</a:t>
            </a:r>
            <a:r>
              <a:rPr lang="nl-NL"/>
              <a:t> </a:t>
            </a:r>
            <a:r>
              <a:rPr lang="nl-NL" err="1"/>
              <a:t>you</a:t>
            </a:r>
            <a:r>
              <a:rPr lang="nl-NL"/>
              <a:t> </a:t>
            </a:r>
            <a:r>
              <a:rPr lang="nl-NL" err="1"/>
              <a:t>can</a:t>
            </a:r>
            <a:r>
              <a:rPr lang="nl-NL"/>
              <a:t> </a:t>
            </a:r>
            <a:r>
              <a:rPr lang="nl-NL" err="1"/>
              <a:t>use</a:t>
            </a:r>
            <a:r>
              <a:rPr lang="nl-NL"/>
              <a:t> </a:t>
            </a:r>
            <a:r>
              <a:rPr lang="nl-NL" err="1"/>
              <a:t>the</a:t>
            </a:r>
            <a:r>
              <a:rPr lang="nl-NL"/>
              <a:t> </a:t>
            </a:r>
            <a:r>
              <a:rPr lang="nl-NL" err="1"/>
              <a:t>material</a:t>
            </a:r>
            <a:r>
              <a:rPr lang="nl-NL"/>
              <a:t> </a:t>
            </a:r>
            <a:r>
              <a:rPr lang="nl-NL" err="1"/>
              <a:t>and</a:t>
            </a:r>
            <a:r>
              <a:rPr lang="nl-NL"/>
              <a:t> put </a:t>
            </a:r>
            <a:r>
              <a:rPr lang="nl-NL" err="1"/>
              <a:t>it</a:t>
            </a:r>
            <a:r>
              <a:rPr lang="nl-NL"/>
              <a:t> in courses, </a:t>
            </a:r>
            <a:r>
              <a:rPr lang="nl-NL" err="1"/>
              <a:t>very</a:t>
            </a:r>
            <a:r>
              <a:rPr lang="nl-NL"/>
              <a:t> </a:t>
            </a:r>
            <a:r>
              <a:rPr lang="nl-NL" err="1"/>
              <a:t>flexible</a:t>
            </a:r>
            <a:r>
              <a:rPr lang="nl-NL"/>
              <a:t>, </a:t>
            </a:r>
            <a:r>
              <a:rPr lang="nl-NL" err="1"/>
              <a:t>reusable</a:t>
            </a:r>
            <a:endParaRPr lang="nl-NL"/>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Course </a:t>
            </a:r>
            <a:r>
              <a:rPr lang="nl-NL" err="1"/>
              <a:t>material</a:t>
            </a:r>
            <a:endParaRPr lang="nl-NL"/>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Reference </a:t>
            </a:r>
            <a:r>
              <a:rPr lang="nl-NL" err="1"/>
              <a:t>work</a:t>
            </a:r>
            <a:r>
              <a:rPr lang="nl-NL"/>
              <a:t> </a:t>
            </a:r>
            <a:r>
              <a:rPr lang="nl-NL" err="1"/>
              <a:t>for</a:t>
            </a:r>
            <a:r>
              <a:rPr lang="nl-NL"/>
              <a:t> </a:t>
            </a:r>
            <a:r>
              <a:rPr lang="nl-NL" err="1"/>
              <a:t>PhDs</a:t>
            </a:r>
            <a:r>
              <a:rPr lang="nl-NL"/>
              <a:t>, </a:t>
            </a:r>
            <a:r>
              <a:rPr lang="nl-NL" err="1"/>
              <a:t>especially</a:t>
            </a:r>
            <a:r>
              <a:rPr lang="nl-NL"/>
              <a:t> </a:t>
            </a:r>
            <a:r>
              <a:rPr lang="nl-NL" err="1"/>
              <a:t>when</a:t>
            </a:r>
            <a:r>
              <a:rPr lang="nl-NL"/>
              <a:t> </a:t>
            </a:r>
            <a:r>
              <a:rPr lang="nl-NL" err="1"/>
              <a:t>searching</a:t>
            </a:r>
            <a:endParaRPr lang="nl-NL"/>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a:p>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11</a:t>
            </a:fld>
            <a:endParaRPr lang="en-GB"/>
          </a:p>
        </p:txBody>
      </p:sp>
    </p:spTree>
    <p:extLst>
      <p:ext uri="{BB962C8B-B14F-4D97-AF65-F5344CB8AC3E}">
        <p14:creationId xmlns:p14="http://schemas.microsoft.com/office/powerpoint/2010/main" val="186813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12</a:t>
            </a:fld>
            <a:endParaRPr lang="en-GB"/>
          </a:p>
        </p:txBody>
      </p:sp>
    </p:spTree>
    <p:extLst>
      <p:ext uri="{BB962C8B-B14F-4D97-AF65-F5344CB8AC3E}">
        <p14:creationId xmlns:p14="http://schemas.microsoft.com/office/powerpoint/2010/main" val="363204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nl-NL" err="1"/>
              <a:t>Evaluations</a:t>
            </a:r>
            <a:endParaRPr lang="nl-NL"/>
          </a:p>
          <a:p>
            <a:pPr marL="342900" indent="-342900">
              <a:buFontTx/>
              <a:buChar char="-"/>
            </a:pPr>
            <a:r>
              <a:rPr lang="nl-NL" err="1"/>
              <a:t>Statistics</a:t>
            </a:r>
            <a:endParaRPr lang="nl-NL"/>
          </a:p>
          <a:p>
            <a:pPr marL="342900" indent="-342900">
              <a:buFontTx/>
              <a:buChar char="-"/>
            </a:pPr>
            <a:r>
              <a:rPr lang="nl-NL"/>
              <a:t>Email</a:t>
            </a:r>
            <a:r>
              <a:rPr lang="nl-NL" baseline="0"/>
              <a:t> </a:t>
            </a:r>
            <a:r>
              <a:rPr lang="nl-NL" baseline="0" err="1"/>
              <a:t>address</a:t>
            </a:r>
            <a:endParaRPr lang="nl-NL" baseline="0"/>
          </a:p>
          <a:p>
            <a:pPr marL="342900" indent="-342900">
              <a:buFontTx/>
              <a:buChar char="-"/>
            </a:pPr>
            <a:endParaRPr lang="nl-NL" baseline="0"/>
          </a:p>
          <a:p>
            <a:pPr marL="342900" indent="-342900">
              <a:buFontTx/>
              <a:buChar char="-"/>
            </a:pPr>
            <a:r>
              <a:rPr lang="nl-NL" baseline="0" err="1"/>
              <a:t>Main</a:t>
            </a:r>
            <a:r>
              <a:rPr lang="nl-NL" baseline="0"/>
              <a:t> point: </a:t>
            </a:r>
            <a:r>
              <a:rPr lang="nl-NL" baseline="0" err="1"/>
              <a:t>Really</a:t>
            </a:r>
            <a:r>
              <a:rPr lang="nl-NL" baseline="0"/>
              <a:t> </a:t>
            </a:r>
            <a:r>
              <a:rPr lang="nl-NL" baseline="0" err="1"/>
              <a:t>interesting</a:t>
            </a:r>
            <a:r>
              <a:rPr lang="nl-NL" baseline="0"/>
              <a:t> </a:t>
            </a:r>
            <a:r>
              <a:rPr lang="nl-NL" baseline="0" err="1"/>
              <a:t>to</a:t>
            </a:r>
            <a:r>
              <a:rPr lang="nl-NL" baseline="0"/>
              <a:t> </a:t>
            </a:r>
            <a:r>
              <a:rPr lang="nl-NL" baseline="0" err="1"/>
              <a:t>find</a:t>
            </a:r>
            <a:r>
              <a:rPr lang="nl-NL" baseline="0"/>
              <a:t> out </a:t>
            </a:r>
            <a:r>
              <a:rPr lang="nl-NL" baseline="0" err="1"/>
              <a:t>who</a:t>
            </a:r>
            <a:r>
              <a:rPr lang="nl-NL" baseline="0"/>
              <a:t> is </a:t>
            </a:r>
            <a:r>
              <a:rPr lang="nl-NL" baseline="0" err="1"/>
              <a:t>using</a:t>
            </a:r>
            <a:r>
              <a:rPr lang="nl-NL" baseline="0"/>
              <a:t> </a:t>
            </a:r>
            <a:r>
              <a:rPr lang="nl-NL" baseline="0" err="1"/>
              <a:t>your</a:t>
            </a:r>
            <a:r>
              <a:rPr lang="nl-NL" baseline="0"/>
              <a:t> tool, </a:t>
            </a:r>
            <a:r>
              <a:rPr lang="nl-NL" baseline="0" err="1"/>
              <a:t>their</a:t>
            </a:r>
            <a:r>
              <a:rPr lang="nl-NL" baseline="0"/>
              <a:t> </a:t>
            </a:r>
            <a:r>
              <a:rPr lang="nl-NL" baseline="0" err="1"/>
              <a:t>opinions</a:t>
            </a:r>
            <a:r>
              <a:rPr lang="nl-NL" baseline="0"/>
              <a:t>, </a:t>
            </a:r>
            <a:r>
              <a:rPr lang="nl-NL" baseline="0" err="1"/>
              <a:t>it</a:t>
            </a:r>
            <a:r>
              <a:rPr lang="nl-NL" baseline="0"/>
              <a:t> </a:t>
            </a:r>
            <a:r>
              <a:rPr lang="nl-NL" baseline="0" err="1"/>
              <a:t>circulates</a:t>
            </a:r>
            <a:r>
              <a:rPr lang="nl-NL" baseline="0"/>
              <a:t> </a:t>
            </a:r>
            <a:r>
              <a:rPr lang="nl-NL" baseline="0" err="1"/>
              <a:t>many</a:t>
            </a:r>
            <a:r>
              <a:rPr lang="nl-NL" baseline="0"/>
              <a:t> </a:t>
            </a:r>
            <a:r>
              <a:rPr lang="nl-NL" baseline="0" err="1"/>
              <a:t>locations</a:t>
            </a:r>
            <a:r>
              <a:rPr lang="nl-NL" baseline="0"/>
              <a:t>!</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13</a:t>
            </a:fld>
            <a:endParaRPr lang="en-GB"/>
          </a:p>
        </p:txBody>
      </p:sp>
    </p:spTree>
    <p:extLst>
      <p:ext uri="{BB962C8B-B14F-4D97-AF65-F5344CB8AC3E}">
        <p14:creationId xmlns:p14="http://schemas.microsoft.com/office/powerpoint/2010/main" val="198203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nl-NL"/>
              <a:t>Standalone </a:t>
            </a:r>
            <a:r>
              <a:rPr lang="nl-NL" err="1"/>
              <a:t>audience</a:t>
            </a:r>
            <a:r>
              <a:rPr lang="nl-NL"/>
              <a:t>?</a:t>
            </a:r>
          </a:p>
          <a:p>
            <a:pPr marL="342900" indent="-342900">
              <a:buFontTx/>
              <a:buChar char="-"/>
            </a:pPr>
            <a:r>
              <a:rPr lang="nl-NL"/>
              <a:t>Teachers?</a:t>
            </a:r>
          </a:p>
          <a:p>
            <a:pPr marL="342900" indent="-342900">
              <a:buFontTx/>
              <a:buChar char="-"/>
            </a:pPr>
            <a:endParaRPr lang="nl-NL"/>
          </a:p>
          <a:p>
            <a:r>
              <a:rPr lang="nl-NL" i="1" err="1"/>
              <a:t>Wishes</a:t>
            </a:r>
            <a:r>
              <a:rPr lang="nl-NL" i="1"/>
              <a:t>: </a:t>
            </a:r>
            <a:r>
              <a:rPr lang="nl-NL"/>
              <a:t>Teacher engagement, </a:t>
            </a:r>
            <a:r>
              <a:rPr lang="nl-NL" err="1"/>
              <a:t>clearer</a:t>
            </a:r>
            <a:r>
              <a:rPr lang="nl-NL"/>
              <a:t> </a:t>
            </a:r>
            <a:r>
              <a:rPr lang="nl-NL" err="1"/>
              <a:t>infrastructure</a:t>
            </a:r>
            <a:r>
              <a:rPr lang="nl-NL"/>
              <a:t>, </a:t>
            </a:r>
            <a:r>
              <a:rPr lang="nl-NL" err="1"/>
              <a:t>know</a:t>
            </a:r>
            <a:r>
              <a:rPr lang="nl-NL"/>
              <a:t> </a:t>
            </a:r>
            <a:r>
              <a:rPr lang="nl-NL" err="1"/>
              <a:t>who</a:t>
            </a:r>
            <a:r>
              <a:rPr lang="nl-NL"/>
              <a:t> </a:t>
            </a:r>
            <a:r>
              <a:rPr lang="nl-NL" err="1"/>
              <a:t>our</a:t>
            </a:r>
            <a:r>
              <a:rPr lang="nl-NL"/>
              <a:t> users are</a:t>
            </a:r>
            <a:endParaRPr lang="nl-NL" i="1"/>
          </a:p>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14</a:t>
            </a:fld>
            <a:endParaRPr lang="en-GB"/>
          </a:p>
        </p:txBody>
      </p:sp>
    </p:spTree>
    <p:extLst>
      <p:ext uri="{BB962C8B-B14F-4D97-AF65-F5344CB8AC3E}">
        <p14:creationId xmlns:p14="http://schemas.microsoft.com/office/powerpoint/2010/main" val="331036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a:t>
            </a:r>
            <a:r>
              <a:rPr lang="en-GB" baseline="0"/>
              <a:t> is open education? How can we achieve it? Open Education can be declined in many ways and in this presentation we will focus on the following aspect  The delivery of teaching resources that is freely available, that can be reused  and that is accessible to a larger audience.</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3</a:t>
            </a:fld>
            <a:endParaRPr lang="en-GB"/>
          </a:p>
        </p:txBody>
      </p:sp>
    </p:spTree>
    <p:extLst>
      <p:ext uri="{BB962C8B-B14F-4D97-AF65-F5344CB8AC3E}">
        <p14:creationId xmlns:p14="http://schemas.microsoft.com/office/powerpoint/2010/main" val="313417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a:t>
            </a:r>
            <a:r>
              <a:rPr lang="en-GB" baseline="0"/>
              <a:t> run May 18, </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4</a:t>
            </a:fld>
            <a:endParaRPr lang="en-GB"/>
          </a:p>
        </p:txBody>
      </p:sp>
    </p:spTree>
    <p:extLst>
      <p:ext uri="{BB962C8B-B14F-4D97-AF65-F5344CB8AC3E}">
        <p14:creationId xmlns:p14="http://schemas.microsoft.com/office/powerpoint/2010/main" val="121324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a:t>
            </a:r>
            <a:r>
              <a:rPr lang="en-GB" baseline="0"/>
              <a:t> run May 18, </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5</a:t>
            </a:fld>
            <a:endParaRPr lang="en-GB"/>
          </a:p>
        </p:txBody>
      </p:sp>
    </p:spTree>
    <p:extLst>
      <p:ext uri="{BB962C8B-B14F-4D97-AF65-F5344CB8AC3E}">
        <p14:creationId xmlns:p14="http://schemas.microsoft.com/office/powerpoint/2010/main" val="219704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a:t>
            </a:r>
            <a:r>
              <a:rPr lang="en-GB" baseline="0"/>
              <a:t> run May 18, </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6</a:t>
            </a:fld>
            <a:endParaRPr lang="en-GB"/>
          </a:p>
        </p:txBody>
      </p:sp>
    </p:spTree>
    <p:extLst>
      <p:ext uri="{BB962C8B-B14F-4D97-AF65-F5344CB8AC3E}">
        <p14:creationId xmlns:p14="http://schemas.microsoft.com/office/powerpoint/2010/main" val="88702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a:t>
            </a:r>
            <a:r>
              <a:rPr lang="en-GB" baseline="0"/>
              <a:t> run May 18, </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7</a:t>
            </a:fld>
            <a:endParaRPr lang="en-GB"/>
          </a:p>
        </p:txBody>
      </p:sp>
    </p:spTree>
    <p:extLst>
      <p:ext uri="{BB962C8B-B14F-4D97-AF65-F5344CB8AC3E}">
        <p14:creationId xmlns:p14="http://schemas.microsoft.com/office/powerpoint/2010/main" val="39397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Guide</a:t>
            </a:r>
          </a:p>
          <a:p>
            <a:r>
              <a:rPr lang="nl-NL" err="1"/>
              <a:t>Taking</a:t>
            </a:r>
            <a:r>
              <a:rPr lang="nl-NL"/>
              <a:t> next steps</a:t>
            </a:r>
            <a:r>
              <a:rPr lang="nl-NL" baseline="0"/>
              <a:t> </a:t>
            </a:r>
            <a:r>
              <a:rPr lang="nl-NL" baseline="0" err="1"/>
              <a:t>to</a:t>
            </a:r>
            <a:r>
              <a:rPr lang="nl-NL" baseline="0"/>
              <a:t> </a:t>
            </a:r>
            <a:r>
              <a:rPr lang="nl-NL" baseline="0" err="1"/>
              <a:t>redesign</a:t>
            </a:r>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8</a:t>
            </a:fld>
            <a:endParaRPr lang="en-GB"/>
          </a:p>
        </p:txBody>
      </p:sp>
    </p:spTree>
    <p:extLst>
      <p:ext uri="{BB962C8B-B14F-4D97-AF65-F5344CB8AC3E}">
        <p14:creationId xmlns:p14="http://schemas.microsoft.com/office/powerpoint/2010/main" val="384819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nl-NL" err="1"/>
              <a:t>Reusability</a:t>
            </a:r>
            <a:r>
              <a:rPr lang="nl-NL" baseline="0"/>
              <a:t> is </a:t>
            </a:r>
            <a:r>
              <a:rPr lang="nl-NL" baseline="0" err="1"/>
              <a:t>really</a:t>
            </a:r>
            <a:r>
              <a:rPr lang="nl-NL" baseline="0"/>
              <a:t> </a:t>
            </a:r>
            <a:r>
              <a:rPr lang="nl-NL" baseline="0" err="1"/>
              <a:t>helpful</a:t>
            </a:r>
            <a:r>
              <a:rPr lang="nl-NL" baseline="0"/>
              <a:t>!</a:t>
            </a:r>
          </a:p>
          <a:p>
            <a:pPr marL="342900" indent="-342900">
              <a:buFontTx/>
              <a:buChar char="-"/>
            </a:pPr>
            <a:endParaRPr lang="nl-NL"/>
          </a:p>
          <a:p>
            <a:pPr marL="342900" indent="-342900">
              <a:buFontTx/>
              <a:buChar char="-"/>
            </a:pPr>
            <a:r>
              <a:rPr lang="nl-NL"/>
              <a:t>Images,</a:t>
            </a:r>
            <a:r>
              <a:rPr lang="nl-NL" baseline="0"/>
              <a:t> </a:t>
            </a:r>
            <a:r>
              <a:rPr lang="nl-NL" baseline="0" err="1"/>
              <a:t>quizzes</a:t>
            </a:r>
            <a:endParaRPr lang="nl-NL" baseline="0"/>
          </a:p>
          <a:p>
            <a:pPr marL="800100" lvl="1" indent="-342900">
              <a:buFontTx/>
              <a:buChar char="-"/>
            </a:pPr>
            <a:r>
              <a:rPr lang="nl-NL" baseline="0" err="1"/>
              <a:t>Increase</a:t>
            </a:r>
            <a:r>
              <a:rPr lang="nl-NL" baseline="0"/>
              <a:t> engagement </a:t>
            </a:r>
            <a:r>
              <a:rPr lang="nl-NL" baseline="0" err="1"/>
              <a:t>and</a:t>
            </a:r>
            <a:r>
              <a:rPr lang="nl-NL" baseline="0"/>
              <a:t> </a:t>
            </a:r>
            <a:r>
              <a:rPr lang="nl-NL" baseline="0" err="1"/>
              <a:t>accessibility</a:t>
            </a:r>
            <a:endParaRPr lang="nl-NL"/>
          </a:p>
          <a:p>
            <a:pPr marL="342900" indent="-342900">
              <a:buFontTx/>
              <a:buChar char="-"/>
            </a:pPr>
            <a:r>
              <a:rPr lang="nl-NL" err="1"/>
              <a:t>Videos</a:t>
            </a:r>
            <a:r>
              <a:rPr lang="nl-NL"/>
              <a:t> / links </a:t>
            </a:r>
            <a:r>
              <a:rPr lang="nl-NL" err="1"/>
              <a:t>from</a:t>
            </a:r>
            <a:r>
              <a:rPr lang="nl-NL"/>
              <a:t> </a:t>
            </a:r>
            <a:r>
              <a:rPr lang="nl-NL" err="1"/>
              <a:t>other</a:t>
            </a:r>
            <a:r>
              <a:rPr lang="nl-NL"/>
              <a:t> Open </a:t>
            </a:r>
            <a:r>
              <a:rPr lang="nl-NL" err="1"/>
              <a:t>Educational</a:t>
            </a:r>
            <a:r>
              <a:rPr lang="nl-NL"/>
              <a:t> Resources</a:t>
            </a:r>
          </a:p>
          <a:p>
            <a:pPr marL="800100" lvl="1" indent="-342900">
              <a:buFontTx/>
              <a:buChar char="-"/>
            </a:pPr>
            <a:r>
              <a:rPr lang="nl-NL"/>
              <a:t>Extra information</a:t>
            </a:r>
          </a:p>
          <a:p>
            <a:pPr marL="800100" lvl="1" indent="-342900">
              <a:buFontTx/>
              <a:buChar char="-"/>
            </a:pPr>
            <a:r>
              <a:rPr lang="nl-NL" err="1"/>
              <a:t>Detailed</a:t>
            </a:r>
            <a:r>
              <a:rPr lang="nl-NL"/>
              <a:t>,</a:t>
            </a:r>
            <a:r>
              <a:rPr lang="nl-NL" baseline="0"/>
              <a:t> </a:t>
            </a:r>
            <a:r>
              <a:rPr lang="nl-NL" baseline="0" err="1"/>
              <a:t>good</a:t>
            </a:r>
            <a:r>
              <a:rPr lang="nl-NL" baseline="0"/>
              <a:t> </a:t>
            </a:r>
            <a:r>
              <a:rPr lang="nl-NL" baseline="0" err="1"/>
              <a:t>explanations</a:t>
            </a:r>
            <a:endParaRPr lang="nl-NL" baseline="0"/>
          </a:p>
          <a:p>
            <a:pPr marL="800100" lvl="1" indent="-342900">
              <a:buFontTx/>
              <a:buChar char="-"/>
            </a:pPr>
            <a:endParaRPr lang="nl-NL" baseline="0"/>
          </a:p>
          <a:p>
            <a:pPr marL="342900" lvl="0" indent="-342900">
              <a:buFontTx/>
              <a:buChar char="-"/>
            </a:pPr>
            <a:r>
              <a:rPr lang="nl-NL" err="1"/>
              <a:t>Wishes</a:t>
            </a:r>
            <a:r>
              <a:rPr lang="nl-NL"/>
              <a:t>: </a:t>
            </a:r>
            <a:r>
              <a:rPr lang="nl-NL" err="1"/>
              <a:t>increase</a:t>
            </a:r>
            <a:r>
              <a:rPr lang="nl-NL"/>
              <a:t> </a:t>
            </a:r>
            <a:r>
              <a:rPr lang="nl-NL" err="1"/>
              <a:t>accessibility</a:t>
            </a:r>
            <a:r>
              <a:rPr lang="nl-NL"/>
              <a:t>, files, readers, </a:t>
            </a:r>
            <a:r>
              <a:rPr lang="nl-NL" err="1"/>
              <a:t>colors</a:t>
            </a:r>
            <a:endParaRPr lang="nl-NL"/>
          </a:p>
          <a:p>
            <a:pPr marL="342900" lvl="0" indent="-342900">
              <a:buFontTx/>
              <a:buChar char="-"/>
            </a:pPr>
            <a:r>
              <a:rPr lang="nl-NL" err="1"/>
              <a:t>Add</a:t>
            </a:r>
            <a:r>
              <a:rPr lang="nl-NL"/>
              <a:t> </a:t>
            </a:r>
            <a:r>
              <a:rPr lang="nl-NL" err="1"/>
              <a:t>material</a:t>
            </a:r>
            <a:r>
              <a:rPr lang="nl-NL"/>
              <a:t> </a:t>
            </a:r>
            <a:r>
              <a:rPr lang="nl-NL" err="1"/>
              <a:t>for</a:t>
            </a:r>
            <a:r>
              <a:rPr lang="nl-NL"/>
              <a:t> </a:t>
            </a:r>
            <a:r>
              <a:rPr lang="nl-NL" err="1"/>
              <a:t>teachers</a:t>
            </a:r>
            <a:endParaRPr lang="nl-NL"/>
          </a:p>
          <a:p>
            <a:pPr marL="800100" lvl="1" indent="-342900">
              <a:buFontTx/>
              <a:buChar char="-"/>
            </a:pPr>
            <a:endParaRPr lang="nl-NL"/>
          </a:p>
          <a:p>
            <a:pPr marL="342900" indent="-342900">
              <a:buFontTx/>
              <a:buChar char="-"/>
            </a:pPr>
            <a:endParaRPr lang="nl-NL"/>
          </a:p>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9</a:t>
            </a:fld>
            <a:endParaRPr lang="en-GB"/>
          </a:p>
        </p:txBody>
      </p:sp>
    </p:spTree>
    <p:extLst>
      <p:ext uri="{BB962C8B-B14F-4D97-AF65-F5344CB8AC3E}">
        <p14:creationId xmlns:p14="http://schemas.microsoft.com/office/powerpoint/2010/main" val="238148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nl-NL"/>
              <a:t>Challenge: </a:t>
            </a:r>
          </a:p>
          <a:p>
            <a:pPr marL="800100" lvl="1" indent="-342900">
              <a:buFontTx/>
              <a:buChar char="-"/>
            </a:pPr>
            <a:r>
              <a:rPr lang="nl-NL"/>
              <a:t>Copyright</a:t>
            </a:r>
          </a:p>
          <a:p>
            <a:pPr marL="800100" lvl="1" indent="-342900">
              <a:buFontTx/>
              <a:buChar char="-"/>
            </a:pPr>
            <a:r>
              <a:rPr lang="nl-NL" err="1"/>
              <a:t>Keeping</a:t>
            </a:r>
            <a:r>
              <a:rPr lang="nl-NL"/>
              <a:t> up </a:t>
            </a:r>
            <a:r>
              <a:rPr lang="nl-NL" err="1"/>
              <a:t>to</a:t>
            </a:r>
            <a:r>
              <a:rPr lang="nl-NL"/>
              <a:t> date </a:t>
            </a:r>
            <a:r>
              <a:rPr lang="nl-NL" err="1"/>
              <a:t>with</a:t>
            </a:r>
            <a:r>
              <a:rPr lang="nl-NL"/>
              <a:t> OER </a:t>
            </a:r>
            <a:r>
              <a:rPr lang="nl-NL" err="1"/>
              <a:t>from</a:t>
            </a:r>
            <a:r>
              <a:rPr lang="nl-NL"/>
              <a:t> </a:t>
            </a:r>
            <a:r>
              <a:rPr lang="nl-NL" err="1"/>
              <a:t>outside</a:t>
            </a:r>
            <a:endParaRPr lang="nl-NL"/>
          </a:p>
          <a:p>
            <a:pPr marL="800100" lvl="1" indent="-342900">
              <a:buFontTx/>
              <a:buChar char="-"/>
            </a:pPr>
            <a:r>
              <a:rPr lang="nl-NL"/>
              <a:t>Using open </a:t>
            </a:r>
            <a:r>
              <a:rPr lang="nl-NL" err="1"/>
              <a:t>material</a:t>
            </a:r>
            <a:r>
              <a:rPr lang="nl-NL"/>
              <a:t>: </a:t>
            </a:r>
            <a:r>
              <a:rPr lang="nl-NL" err="1"/>
              <a:t>videos</a:t>
            </a:r>
            <a:r>
              <a:rPr lang="nl-NL"/>
              <a:t> / links, new </a:t>
            </a:r>
            <a:r>
              <a:rPr lang="nl-NL" err="1"/>
              <a:t>things</a:t>
            </a:r>
            <a:r>
              <a:rPr lang="nl-NL"/>
              <a:t> </a:t>
            </a:r>
            <a:r>
              <a:rPr lang="nl-NL" err="1"/>
              <a:t>to</a:t>
            </a:r>
            <a:r>
              <a:rPr lang="nl-NL"/>
              <a:t> manage </a:t>
            </a:r>
            <a:r>
              <a:rPr lang="nl-NL" err="1"/>
              <a:t>that</a:t>
            </a:r>
            <a:r>
              <a:rPr lang="nl-NL"/>
              <a:t> </a:t>
            </a:r>
            <a:r>
              <a:rPr lang="nl-NL" err="1"/>
              <a:t>can</a:t>
            </a:r>
            <a:r>
              <a:rPr lang="nl-NL"/>
              <a:t> break down</a:t>
            </a:r>
          </a:p>
          <a:p>
            <a:pPr marL="800100" lvl="1" indent="-342900">
              <a:buFontTx/>
              <a:buChar char="-"/>
            </a:pPr>
            <a:r>
              <a:rPr lang="nl-NL"/>
              <a:t>Challenge</a:t>
            </a:r>
          </a:p>
          <a:p>
            <a:pPr marL="800100" lvl="1" indent="-342900">
              <a:buFontTx/>
              <a:buChar char="-"/>
            </a:pPr>
            <a:r>
              <a:rPr lang="nl-NL" err="1">
                <a:sym typeface="Wingdings" panose="05000000000000000000" pitchFamily="2" charset="2"/>
              </a:rPr>
              <a:t>Integrate</a:t>
            </a:r>
            <a:r>
              <a:rPr lang="nl-NL">
                <a:sym typeface="Wingdings" panose="05000000000000000000" pitchFamily="2" charset="2"/>
              </a:rPr>
              <a:t> a OER </a:t>
            </a:r>
            <a:r>
              <a:rPr lang="nl-NL" err="1">
                <a:sym typeface="Wingdings" panose="05000000000000000000" pitchFamily="2" charset="2"/>
              </a:rPr>
              <a:t>with</a:t>
            </a:r>
            <a:r>
              <a:rPr lang="nl-NL">
                <a:sym typeface="Wingdings" panose="05000000000000000000" pitchFamily="2" charset="2"/>
              </a:rPr>
              <a:t> </a:t>
            </a:r>
            <a:r>
              <a:rPr lang="nl-NL" err="1">
                <a:sym typeface="Wingdings" panose="05000000000000000000" pitchFamily="2" charset="2"/>
              </a:rPr>
              <a:t>the</a:t>
            </a:r>
            <a:r>
              <a:rPr lang="nl-NL">
                <a:sym typeface="Wingdings" panose="05000000000000000000" pitchFamily="2" charset="2"/>
              </a:rPr>
              <a:t> </a:t>
            </a:r>
            <a:r>
              <a:rPr lang="nl-NL" err="1">
                <a:sym typeface="Wingdings" panose="05000000000000000000" pitchFamily="2" charset="2"/>
              </a:rPr>
              <a:t>current</a:t>
            </a:r>
            <a:r>
              <a:rPr lang="nl-NL">
                <a:sym typeface="Wingdings" panose="05000000000000000000" pitchFamily="2" charset="2"/>
              </a:rPr>
              <a:t> ICT </a:t>
            </a:r>
            <a:r>
              <a:rPr lang="nl-NL" err="1">
                <a:sym typeface="Wingdings" panose="05000000000000000000" pitchFamily="2" charset="2"/>
              </a:rPr>
              <a:t>infrastructure</a:t>
            </a:r>
            <a:endParaRPr lang="nl-NL"/>
          </a:p>
          <a:p>
            <a:pPr marL="800100" lvl="1" indent="-342900">
              <a:buFontTx/>
              <a:buChar char="-"/>
            </a:pPr>
            <a:r>
              <a:rPr lang="nl-NL"/>
              <a:t>Website </a:t>
            </a:r>
            <a:r>
              <a:rPr lang="nl-NL" err="1"/>
              <a:t>functioning</a:t>
            </a:r>
            <a:endParaRPr lang="nl-NL"/>
          </a:p>
          <a:p>
            <a:pPr marL="800100" lvl="1" indent="-342900">
              <a:buFontTx/>
              <a:buChar char="-"/>
            </a:pPr>
            <a:endParaRPr lang="nl-NL"/>
          </a:p>
          <a:p>
            <a:pPr marL="342900" indent="-342900">
              <a:buFontTx/>
              <a:buChar char="-"/>
            </a:pPr>
            <a:r>
              <a:rPr lang="nl-NL" err="1"/>
              <a:t>Wishes</a:t>
            </a:r>
            <a:r>
              <a:rPr lang="nl-NL"/>
              <a:t>: design </a:t>
            </a:r>
            <a:r>
              <a:rPr lang="nl-NL" err="1"/>
              <a:t>for</a:t>
            </a:r>
            <a:r>
              <a:rPr lang="nl-NL"/>
              <a:t> </a:t>
            </a:r>
            <a:r>
              <a:rPr lang="nl-NL" err="1"/>
              <a:t>sustainability</a:t>
            </a:r>
            <a:endParaRPr lang="nl-NL"/>
          </a:p>
          <a:p>
            <a:pPr marL="800100" lvl="1" indent="-342900">
              <a:buFontTx/>
              <a:buChar char="-"/>
            </a:pPr>
            <a:endParaRPr lang="nl-NL"/>
          </a:p>
          <a:p>
            <a:pPr marL="800100" lvl="1" indent="-342900">
              <a:buFontTx/>
              <a:buChar char="-"/>
            </a:pPr>
            <a:endParaRPr lang="nl-NL"/>
          </a:p>
          <a:p>
            <a:endParaRPr lang="en-GB"/>
          </a:p>
        </p:txBody>
      </p:sp>
      <p:sp>
        <p:nvSpPr>
          <p:cNvPr id="4" name="Slide Number Placeholder 3"/>
          <p:cNvSpPr>
            <a:spLocks noGrp="1"/>
          </p:cNvSpPr>
          <p:nvPr>
            <p:ph type="sldNum" sz="quarter" idx="10"/>
          </p:nvPr>
        </p:nvSpPr>
        <p:spPr/>
        <p:txBody>
          <a:bodyPr/>
          <a:lstStyle/>
          <a:p>
            <a:fld id="{7432AF0A-948A-425A-BCB7-0D0648AB2486}" type="slidenum">
              <a:rPr lang="en-GB" smtClean="0"/>
              <a:t>10</a:t>
            </a:fld>
            <a:endParaRPr lang="en-GB"/>
          </a:p>
        </p:txBody>
      </p:sp>
    </p:spTree>
    <p:extLst>
      <p:ext uri="{BB962C8B-B14F-4D97-AF65-F5344CB8AC3E}">
        <p14:creationId xmlns:p14="http://schemas.microsoft.com/office/powerpoint/2010/main" val="325736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41845" y="334771"/>
            <a:ext cx="546030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p:txBody>
          <a:bodyPr lIns="0" tIns="0" rIns="0" bIns="0"/>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A6D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p:txBody>
          <a:bodyPr lIns="0" tIns="0" rIns="0" bIns="0"/>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A6D6"/>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7" name="Holder 7"/>
          <p:cNvSpPr>
            <a:spLocks noGrp="1"/>
          </p:cNvSpPr>
          <p:nvPr>
            <p:ph type="sldNum" sz="quarter" idx="7"/>
          </p:nvPr>
        </p:nvSpPr>
        <p:spPr/>
        <p:txBody>
          <a:bodyPr lIns="0" tIns="0" rIns="0" bIns="0"/>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A6D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5" name="Holder 5"/>
          <p:cNvSpPr>
            <a:spLocks noGrp="1"/>
          </p:cNvSpPr>
          <p:nvPr>
            <p:ph type="sldNum" sz="quarter" idx="7"/>
          </p:nvPr>
        </p:nvSpPr>
        <p:spPr/>
        <p:txBody>
          <a:bodyPr lIns="0" tIns="0" rIns="0" bIns="0"/>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4" name="Holder 4"/>
          <p:cNvSpPr>
            <a:spLocks noGrp="1"/>
          </p:cNvSpPr>
          <p:nvPr>
            <p:ph type="sldNum" sz="quarter" idx="7"/>
          </p:nvPr>
        </p:nvSpPr>
        <p:spPr/>
        <p:txBody>
          <a:bodyPr lIns="0" tIns="0" rIns="0" bIns="0"/>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576705" cy="5143500"/>
          </a:xfrm>
          <a:custGeom>
            <a:avLst/>
            <a:gdLst/>
            <a:ahLst/>
            <a:cxnLst/>
            <a:rect l="l" t="t" r="r" b="b"/>
            <a:pathLst>
              <a:path w="1576705" h="5143500">
                <a:moveTo>
                  <a:pt x="0" y="0"/>
                </a:moveTo>
                <a:lnTo>
                  <a:pt x="1576383" y="0"/>
                </a:lnTo>
                <a:lnTo>
                  <a:pt x="1576383" y="5143499"/>
                </a:lnTo>
                <a:lnTo>
                  <a:pt x="0" y="5143500"/>
                </a:lnTo>
                <a:lnTo>
                  <a:pt x="0" y="0"/>
                </a:lnTo>
                <a:close/>
              </a:path>
            </a:pathLst>
          </a:custGeom>
          <a:solidFill>
            <a:srgbClr val="00A6D6"/>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205032" y="4498895"/>
            <a:ext cx="415757" cy="423685"/>
          </a:xfrm>
          <a:prstGeom prst="rect">
            <a:avLst/>
          </a:prstGeom>
        </p:spPr>
      </p:pic>
      <p:pic>
        <p:nvPicPr>
          <p:cNvPr id="18" name="bg object 18"/>
          <p:cNvPicPr/>
          <p:nvPr/>
        </p:nvPicPr>
        <p:blipFill>
          <a:blip r:embed="rId8" cstate="print"/>
          <a:stretch>
            <a:fillRect/>
          </a:stretch>
        </p:blipFill>
        <p:spPr>
          <a:xfrm>
            <a:off x="876497" y="4768170"/>
            <a:ext cx="131828" cy="154442"/>
          </a:xfrm>
          <a:prstGeom prst="rect">
            <a:avLst/>
          </a:prstGeom>
        </p:spPr>
      </p:pic>
      <p:sp>
        <p:nvSpPr>
          <p:cNvPr id="19" name="bg object 19"/>
          <p:cNvSpPr/>
          <p:nvPr/>
        </p:nvSpPr>
        <p:spPr>
          <a:xfrm>
            <a:off x="1041759" y="4708728"/>
            <a:ext cx="27940" cy="209550"/>
          </a:xfrm>
          <a:custGeom>
            <a:avLst/>
            <a:gdLst/>
            <a:ahLst/>
            <a:cxnLst/>
            <a:rect l="l" t="t" r="r" b="b"/>
            <a:pathLst>
              <a:path w="27940" h="209550">
                <a:moveTo>
                  <a:pt x="27596" y="0"/>
                </a:moveTo>
                <a:lnTo>
                  <a:pt x="0" y="0"/>
                </a:lnTo>
                <a:lnTo>
                  <a:pt x="0" y="209548"/>
                </a:lnTo>
                <a:lnTo>
                  <a:pt x="27596" y="209548"/>
                </a:lnTo>
                <a:lnTo>
                  <a:pt x="27596" y="0"/>
                </a:lnTo>
                <a:close/>
              </a:path>
            </a:pathLst>
          </a:custGeom>
          <a:solidFill>
            <a:srgbClr val="FFFFF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099800" y="4704381"/>
            <a:ext cx="191742" cy="218221"/>
          </a:xfrm>
          <a:prstGeom prst="rect">
            <a:avLst/>
          </a:prstGeom>
        </p:spPr>
      </p:pic>
      <p:pic>
        <p:nvPicPr>
          <p:cNvPr id="21" name="bg object 21"/>
          <p:cNvPicPr/>
          <p:nvPr/>
        </p:nvPicPr>
        <p:blipFill>
          <a:blip r:embed="rId10" cstate="print"/>
          <a:stretch>
            <a:fillRect/>
          </a:stretch>
        </p:blipFill>
        <p:spPr>
          <a:xfrm>
            <a:off x="678841" y="4708728"/>
            <a:ext cx="171000" cy="209537"/>
          </a:xfrm>
          <a:prstGeom prst="rect">
            <a:avLst/>
          </a:prstGeom>
        </p:spPr>
      </p:pic>
      <p:sp>
        <p:nvSpPr>
          <p:cNvPr id="2" name="Holder 2"/>
          <p:cNvSpPr>
            <a:spLocks noGrp="1"/>
          </p:cNvSpPr>
          <p:nvPr>
            <p:ph type="title"/>
          </p:nvPr>
        </p:nvSpPr>
        <p:spPr>
          <a:xfrm>
            <a:off x="1839884" y="334771"/>
            <a:ext cx="5464231" cy="574040"/>
          </a:xfrm>
          <a:prstGeom prst="rect">
            <a:avLst/>
          </a:prstGeom>
        </p:spPr>
        <p:txBody>
          <a:bodyPr wrap="square" lIns="0" tIns="0" rIns="0" bIns="0">
            <a:spAutoFit/>
          </a:bodyPr>
          <a:lstStyle>
            <a:lvl1pPr>
              <a:defRPr sz="3600" b="0" i="0">
                <a:solidFill>
                  <a:srgbClr val="00A6D6"/>
                </a:solidFill>
                <a:latin typeface="Arial"/>
                <a:cs typeface="Arial"/>
              </a:defRPr>
            </a:lvl1pPr>
          </a:lstStyle>
          <a:p>
            <a:endParaRPr/>
          </a:p>
        </p:txBody>
      </p:sp>
      <p:sp>
        <p:nvSpPr>
          <p:cNvPr id="3" name="Holder 3"/>
          <p:cNvSpPr>
            <a:spLocks noGrp="1"/>
          </p:cNvSpPr>
          <p:nvPr>
            <p:ph type="body" idx="1"/>
          </p:nvPr>
        </p:nvSpPr>
        <p:spPr>
          <a:xfrm>
            <a:off x="655030" y="1162811"/>
            <a:ext cx="7833938" cy="124460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a:xfrm>
            <a:off x="8697212" y="4877146"/>
            <a:ext cx="217170" cy="167639"/>
          </a:xfrm>
          <a:prstGeom prst="rect">
            <a:avLst/>
          </a:prstGeom>
        </p:spPr>
        <p:txBody>
          <a:bodyPr wrap="square" lIns="0" tIns="0" rIns="0" bIns="0">
            <a:spAutoFit/>
          </a:bodyPr>
          <a:lstStyle>
            <a:lvl1pPr>
              <a:defRPr sz="1000" b="0" i="0">
                <a:solidFill>
                  <a:srgbClr val="00A6D6"/>
                </a:solidFill>
                <a:latin typeface="Arial"/>
                <a:cs typeface="Arial"/>
              </a:defRPr>
            </a:lvl1pPr>
          </a:lstStyle>
          <a:p>
            <a:pPr marL="107314">
              <a:lnSpc>
                <a:spcPct val="100000"/>
              </a:lnSpc>
              <a:spcBef>
                <a:spcPts val="5"/>
              </a:spcBef>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openlifesci.org/"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tulib.tudelft.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2" y="0"/>
                </a:moveTo>
                <a:lnTo>
                  <a:pt x="0" y="0"/>
                </a:lnTo>
                <a:lnTo>
                  <a:pt x="0" y="5143499"/>
                </a:lnTo>
                <a:lnTo>
                  <a:pt x="9144002" y="5143499"/>
                </a:lnTo>
                <a:lnTo>
                  <a:pt x="9144002" y="0"/>
                </a:lnTo>
                <a:close/>
              </a:path>
            </a:pathLst>
          </a:custGeom>
          <a:solidFill>
            <a:srgbClr val="A6A6A6"/>
          </a:solidFill>
        </p:spPr>
        <p:txBody>
          <a:bodyPr wrap="square" lIns="0" tIns="0" rIns="0" bIns="0" rtlCol="0"/>
          <a:lstStyle/>
          <a:p>
            <a:endParaRPr/>
          </a:p>
        </p:txBody>
      </p:sp>
      <p:pic>
        <p:nvPicPr>
          <p:cNvPr id="3" name="object 3"/>
          <p:cNvPicPr/>
          <p:nvPr/>
        </p:nvPicPr>
        <p:blipFill>
          <a:blip r:embed="rId2" cstate="print"/>
          <a:stretch>
            <a:fillRect/>
          </a:stretch>
        </p:blipFill>
        <p:spPr>
          <a:xfrm>
            <a:off x="8039614" y="4722828"/>
            <a:ext cx="327969" cy="334266"/>
          </a:xfrm>
          <a:prstGeom prst="rect">
            <a:avLst/>
          </a:prstGeom>
        </p:spPr>
      </p:pic>
      <p:grpSp>
        <p:nvGrpSpPr>
          <p:cNvPr id="4" name="object 4"/>
          <p:cNvGrpSpPr/>
          <p:nvPr/>
        </p:nvGrpSpPr>
        <p:grpSpPr>
          <a:xfrm>
            <a:off x="8413598" y="4884787"/>
            <a:ext cx="483870" cy="172720"/>
            <a:chOff x="8413598" y="4884787"/>
            <a:chExt cx="483870" cy="172720"/>
          </a:xfrm>
        </p:grpSpPr>
        <p:pic>
          <p:nvPicPr>
            <p:cNvPr id="5" name="object 5"/>
            <p:cNvPicPr/>
            <p:nvPr/>
          </p:nvPicPr>
          <p:blipFill>
            <a:blip r:embed="rId3" cstate="print"/>
            <a:stretch>
              <a:fillRect/>
            </a:stretch>
          </p:blipFill>
          <p:spPr>
            <a:xfrm>
              <a:off x="8569808" y="4935311"/>
              <a:ext cx="103706" cy="121783"/>
            </a:xfrm>
            <a:prstGeom prst="rect">
              <a:avLst/>
            </a:prstGeom>
          </p:spPr>
        </p:pic>
        <p:sp>
          <p:nvSpPr>
            <p:cNvPr id="6" name="object 6"/>
            <p:cNvSpPr/>
            <p:nvPr/>
          </p:nvSpPr>
          <p:spPr>
            <a:xfrm>
              <a:off x="8700086" y="4888671"/>
              <a:ext cx="21590" cy="165735"/>
            </a:xfrm>
            <a:custGeom>
              <a:avLst/>
              <a:gdLst/>
              <a:ahLst/>
              <a:cxnLst/>
              <a:rect l="l" t="t" r="r" b="b"/>
              <a:pathLst>
                <a:path w="21590" h="165735">
                  <a:moveTo>
                    <a:pt x="21395" y="0"/>
                  </a:moveTo>
                  <a:lnTo>
                    <a:pt x="0" y="0"/>
                  </a:lnTo>
                  <a:lnTo>
                    <a:pt x="0" y="165186"/>
                  </a:lnTo>
                  <a:lnTo>
                    <a:pt x="21395" y="165186"/>
                  </a:lnTo>
                  <a:lnTo>
                    <a:pt x="21395" y="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print"/>
            <a:stretch>
              <a:fillRect/>
            </a:stretch>
          </p:blipFill>
          <p:spPr>
            <a:xfrm>
              <a:off x="8745462" y="4884787"/>
              <a:ext cx="151648" cy="172308"/>
            </a:xfrm>
            <a:prstGeom prst="rect">
              <a:avLst/>
            </a:prstGeom>
          </p:spPr>
        </p:pic>
        <p:pic>
          <p:nvPicPr>
            <p:cNvPr id="8" name="object 8"/>
            <p:cNvPicPr/>
            <p:nvPr/>
          </p:nvPicPr>
          <p:blipFill>
            <a:blip r:embed="rId5" cstate="print"/>
            <a:stretch>
              <a:fillRect/>
            </a:stretch>
          </p:blipFill>
          <p:spPr>
            <a:xfrm>
              <a:off x="8413598" y="4888671"/>
              <a:ext cx="134821" cy="165186"/>
            </a:xfrm>
            <a:prstGeom prst="rect">
              <a:avLst/>
            </a:prstGeom>
          </p:spPr>
        </p:pic>
      </p:grpSp>
      <p:pic>
        <p:nvPicPr>
          <p:cNvPr id="9" name="object 9"/>
          <p:cNvPicPr/>
          <p:nvPr/>
        </p:nvPicPr>
        <p:blipFill>
          <a:blip r:embed="rId6" cstate="print"/>
          <a:stretch>
            <a:fillRect/>
          </a:stretch>
        </p:blipFill>
        <p:spPr>
          <a:xfrm>
            <a:off x="197205" y="153397"/>
            <a:ext cx="6294961" cy="3747000"/>
          </a:xfrm>
          <a:prstGeom prst="rect">
            <a:avLst/>
          </a:prstGeom>
        </p:spPr>
      </p:pic>
      <p:sp>
        <p:nvSpPr>
          <p:cNvPr id="10" name="object 10"/>
          <p:cNvSpPr txBox="1">
            <a:spLocks noGrp="1"/>
          </p:cNvSpPr>
          <p:nvPr>
            <p:ph type="title"/>
          </p:nvPr>
        </p:nvSpPr>
        <p:spPr>
          <a:xfrm>
            <a:off x="6654859" y="943356"/>
            <a:ext cx="2489141" cy="1976823"/>
          </a:xfrm>
          <a:prstGeom prst="rect">
            <a:avLst/>
          </a:prstGeom>
        </p:spPr>
        <p:txBody>
          <a:bodyPr vert="horz" wrap="square" lIns="0" tIns="27305" rIns="0" bIns="0" rtlCol="0">
            <a:spAutoFit/>
          </a:bodyPr>
          <a:lstStyle/>
          <a:p>
            <a:pPr marL="12700" marR="5080">
              <a:lnSpc>
                <a:spcPts val="3820"/>
              </a:lnSpc>
              <a:spcBef>
                <a:spcPts val="215"/>
              </a:spcBef>
            </a:pPr>
            <a:r>
              <a:rPr sz="3200" spc="-110">
                <a:solidFill>
                  <a:srgbClr val="292929"/>
                </a:solidFill>
                <a:latin typeface="Calibri"/>
                <a:cs typeface="Calibri"/>
              </a:rPr>
              <a:t>Dr.</a:t>
            </a:r>
            <a:r>
              <a:rPr sz="3200" spc="-65">
                <a:solidFill>
                  <a:srgbClr val="292929"/>
                </a:solidFill>
                <a:latin typeface="Calibri"/>
                <a:cs typeface="Calibri"/>
              </a:rPr>
              <a:t> </a:t>
            </a:r>
            <a:r>
              <a:rPr lang="nl-NL" sz="3200" spc="-5">
                <a:solidFill>
                  <a:srgbClr val="292929"/>
                </a:solidFill>
                <a:latin typeface="Calibri"/>
                <a:cs typeface="Calibri"/>
              </a:rPr>
              <a:t>Alessandra Candian &amp; Dr. Lisanne Walma</a:t>
            </a:r>
            <a:endParaRPr sz="3200">
              <a:latin typeface="Calibri"/>
              <a:cs typeface="Calibri"/>
            </a:endParaRPr>
          </a:p>
        </p:txBody>
      </p:sp>
      <p:sp>
        <p:nvSpPr>
          <p:cNvPr id="11" name="object 11"/>
          <p:cNvSpPr txBox="1"/>
          <p:nvPr/>
        </p:nvSpPr>
        <p:spPr>
          <a:xfrm>
            <a:off x="6654859" y="3064704"/>
            <a:ext cx="2228215" cy="753110"/>
          </a:xfrm>
          <a:prstGeom prst="rect">
            <a:avLst/>
          </a:prstGeom>
        </p:spPr>
        <p:txBody>
          <a:bodyPr vert="horz" wrap="square" lIns="0" tIns="1905" rIns="0" bIns="0" rtlCol="0">
            <a:spAutoFit/>
          </a:bodyPr>
          <a:lstStyle/>
          <a:p>
            <a:pPr marL="12700" marR="5080">
              <a:lnSpc>
                <a:spcPct val="103000"/>
              </a:lnSpc>
              <a:spcBef>
                <a:spcPts val="15"/>
              </a:spcBef>
            </a:pPr>
            <a:r>
              <a:rPr sz="2350" b="0" spc="15">
                <a:solidFill>
                  <a:srgbClr val="262626"/>
                </a:solidFill>
                <a:latin typeface="Calibri Light"/>
                <a:cs typeface="Calibri Light"/>
              </a:rPr>
              <a:t>Delft </a:t>
            </a:r>
            <a:r>
              <a:rPr sz="2350" b="0" spc="5">
                <a:solidFill>
                  <a:srgbClr val="262626"/>
                </a:solidFill>
                <a:latin typeface="Calibri Light"/>
                <a:cs typeface="Calibri Light"/>
              </a:rPr>
              <a:t>University </a:t>
            </a:r>
            <a:r>
              <a:rPr sz="2350" b="0" spc="15">
                <a:solidFill>
                  <a:srgbClr val="262626"/>
                </a:solidFill>
                <a:latin typeface="Calibri Light"/>
                <a:cs typeface="Calibri Light"/>
              </a:rPr>
              <a:t>of </a:t>
            </a:r>
            <a:r>
              <a:rPr sz="2350" b="0" spc="-520">
                <a:solidFill>
                  <a:srgbClr val="262626"/>
                </a:solidFill>
                <a:latin typeface="Calibri Light"/>
                <a:cs typeface="Calibri Light"/>
              </a:rPr>
              <a:t> </a:t>
            </a:r>
            <a:r>
              <a:rPr sz="2350" b="0">
                <a:solidFill>
                  <a:srgbClr val="262626"/>
                </a:solidFill>
                <a:latin typeface="Calibri Light"/>
                <a:cs typeface="Calibri Light"/>
              </a:rPr>
              <a:t>Technology</a:t>
            </a:r>
            <a:endParaRPr sz="2350">
              <a:latin typeface="Calibri Light"/>
              <a:cs typeface="Calibri Light"/>
            </a:endParaRPr>
          </a:p>
        </p:txBody>
      </p:sp>
      <p:sp>
        <p:nvSpPr>
          <p:cNvPr id="12" name="object 12"/>
          <p:cNvSpPr txBox="1"/>
          <p:nvPr/>
        </p:nvSpPr>
        <p:spPr>
          <a:xfrm>
            <a:off x="306325" y="3900397"/>
            <a:ext cx="5974080" cy="1243930"/>
          </a:xfrm>
          <a:prstGeom prst="rect">
            <a:avLst/>
          </a:prstGeom>
        </p:spPr>
        <p:txBody>
          <a:bodyPr vert="horz" wrap="square" lIns="0" tIns="12700" rIns="0" bIns="0" rtlCol="0">
            <a:spAutoFit/>
          </a:bodyPr>
          <a:lstStyle/>
          <a:p>
            <a:pPr marL="12700">
              <a:lnSpc>
                <a:spcPct val="100000"/>
              </a:lnSpc>
              <a:spcBef>
                <a:spcPts val="100"/>
              </a:spcBef>
            </a:pPr>
            <a:r>
              <a:rPr lang="nl-NL" sz="4000" b="0" spc="-15">
                <a:solidFill>
                  <a:srgbClr val="FFFFFF"/>
                </a:solidFill>
                <a:latin typeface="Calibri Light"/>
                <a:cs typeface="Calibri Light"/>
              </a:rPr>
              <a:t>Open </a:t>
            </a:r>
            <a:r>
              <a:rPr lang="nl-NL" sz="4000" b="0" spc="-15" err="1">
                <a:solidFill>
                  <a:srgbClr val="FFFFFF"/>
                </a:solidFill>
                <a:latin typeface="Calibri Light"/>
                <a:cs typeface="Calibri Light"/>
              </a:rPr>
              <a:t>Educational</a:t>
            </a:r>
            <a:r>
              <a:rPr lang="nl-NL" sz="4000" b="0" spc="-15">
                <a:solidFill>
                  <a:srgbClr val="FFFFFF"/>
                </a:solidFill>
                <a:latin typeface="Calibri Light"/>
                <a:cs typeface="Calibri Light"/>
              </a:rPr>
              <a:t> Resources in Information </a:t>
            </a:r>
            <a:r>
              <a:rPr lang="nl-NL" sz="4000" b="0" spc="-15" err="1">
                <a:solidFill>
                  <a:srgbClr val="FFFFFF"/>
                </a:solidFill>
                <a:latin typeface="Calibri Light"/>
                <a:cs typeface="Calibri Light"/>
              </a:rPr>
              <a:t>Literacy</a:t>
            </a:r>
            <a:endParaRPr sz="4000">
              <a:latin typeface="Calibri Light"/>
              <a:cs typeface="Calibri Light"/>
            </a:endParaRPr>
          </a:p>
        </p:txBody>
      </p:sp>
      <p:pic>
        <p:nvPicPr>
          <p:cNvPr id="13" name="object 13"/>
          <p:cNvPicPr/>
          <p:nvPr/>
        </p:nvPicPr>
        <p:blipFill>
          <a:blip r:embed="rId7" cstate="print"/>
          <a:stretch>
            <a:fillRect/>
          </a:stretch>
        </p:blipFill>
        <p:spPr>
          <a:xfrm>
            <a:off x="6714446" y="4730207"/>
            <a:ext cx="996882" cy="348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a:lstStyle/>
          <a:p>
            <a:r>
              <a:rPr lang="nl-NL"/>
              <a:t>Case </a:t>
            </a:r>
            <a:r>
              <a:rPr lang="nl-NL" err="1"/>
              <a:t>Study</a:t>
            </a:r>
            <a:r>
              <a:rPr lang="nl-NL"/>
              <a:t> 2: </a:t>
            </a:r>
            <a:r>
              <a:rPr lang="nl-NL" i="1" err="1"/>
              <a:t>TUlib</a:t>
            </a:r>
            <a:br>
              <a:rPr lang="nl-NL" i="1"/>
            </a:br>
            <a:r>
              <a:rPr lang="nl-NL" sz="2400"/>
              <a:t>Using Open Multimedia:</a:t>
            </a:r>
            <a:endParaRPr lang="en-GB"/>
          </a:p>
        </p:txBody>
      </p:sp>
      <p:sp>
        <p:nvSpPr>
          <p:cNvPr id="6" name="TextBox 5"/>
          <p:cNvSpPr txBox="1"/>
          <p:nvPr/>
        </p:nvSpPr>
        <p:spPr>
          <a:xfrm>
            <a:off x="1839884" y="1464928"/>
            <a:ext cx="5684866" cy="2031325"/>
          </a:xfrm>
          <a:prstGeom prst="rect">
            <a:avLst/>
          </a:prstGeom>
          <a:noFill/>
        </p:spPr>
        <p:txBody>
          <a:bodyPr wrap="square" rtlCol="0">
            <a:spAutoFit/>
          </a:bodyPr>
          <a:lstStyle/>
          <a:p>
            <a:pPr marL="285750" indent="-285750">
              <a:buFontTx/>
              <a:buChar char="-"/>
            </a:pPr>
            <a:endParaRPr lang="nl-NL"/>
          </a:p>
          <a:p>
            <a:pPr marL="285750" indent="-285750">
              <a:buFont typeface="Arial" panose="020B0604020202020204" pitchFamily="34" charset="0"/>
              <a:buChar char="•"/>
            </a:pPr>
            <a:r>
              <a:rPr lang="en-GB"/>
              <a:t>Copyright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Sustainability</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Compatibility</a:t>
            </a:r>
          </a:p>
          <a:p>
            <a:r>
              <a:rPr lang="nl-NL"/>
              <a:t> </a:t>
            </a:r>
            <a:endParaRPr lang="en-GB"/>
          </a:p>
        </p:txBody>
      </p:sp>
    </p:spTree>
    <p:extLst>
      <p:ext uri="{BB962C8B-B14F-4D97-AF65-F5344CB8AC3E}">
        <p14:creationId xmlns:p14="http://schemas.microsoft.com/office/powerpoint/2010/main" val="63960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a:lstStyle/>
          <a:p>
            <a:r>
              <a:rPr lang="nl-NL"/>
              <a:t>Case </a:t>
            </a:r>
            <a:r>
              <a:rPr lang="nl-NL" err="1"/>
              <a:t>Study</a:t>
            </a:r>
            <a:r>
              <a:rPr lang="nl-NL"/>
              <a:t> 2: </a:t>
            </a:r>
            <a:r>
              <a:rPr lang="nl-NL" i="1" err="1"/>
              <a:t>TUlib</a:t>
            </a:r>
            <a:br>
              <a:rPr lang="nl-NL" i="1"/>
            </a:br>
            <a:r>
              <a:rPr lang="nl-NL" sz="2400"/>
              <a:t>Diverse </a:t>
            </a:r>
            <a:r>
              <a:rPr lang="nl-NL" sz="2400" err="1"/>
              <a:t>audience</a:t>
            </a:r>
            <a:endParaRPr lang="en-GB" sz="2400"/>
          </a:p>
        </p:txBody>
      </p:sp>
      <p:graphicFrame>
        <p:nvGraphicFramePr>
          <p:cNvPr id="5" name="Diagram 4"/>
          <p:cNvGraphicFramePr/>
          <p:nvPr>
            <p:extLst>
              <p:ext uri="{D42A27DB-BD31-4B8C-83A1-F6EECF244321}">
                <p14:modId xmlns:p14="http://schemas.microsoft.com/office/powerpoint/2010/main" val="1150310138"/>
              </p:ext>
            </p:extLst>
          </p:nvPr>
        </p:nvGraphicFramePr>
        <p:xfrm>
          <a:off x="1839884" y="1144475"/>
          <a:ext cx="7099300" cy="378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6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a:lstStyle/>
          <a:p>
            <a:r>
              <a:rPr lang="nl-NL"/>
              <a:t>Case </a:t>
            </a:r>
            <a:r>
              <a:rPr lang="nl-NL" err="1"/>
              <a:t>Study</a:t>
            </a:r>
            <a:r>
              <a:rPr lang="nl-NL"/>
              <a:t> 2: </a:t>
            </a:r>
            <a:r>
              <a:rPr lang="nl-NL" i="1" err="1"/>
              <a:t>TUlib</a:t>
            </a:r>
            <a:br>
              <a:rPr lang="nl-NL" i="1"/>
            </a:br>
            <a:r>
              <a:rPr lang="nl-NL" sz="2400"/>
              <a:t>Diverse </a:t>
            </a:r>
            <a:r>
              <a:rPr lang="nl-NL" sz="2400" err="1"/>
              <a:t>audiences</a:t>
            </a:r>
            <a:endParaRPr lang="en-GB"/>
          </a:p>
        </p:txBody>
      </p:sp>
      <p:sp>
        <p:nvSpPr>
          <p:cNvPr id="3" name="Text Placeholder 2"/>
          <p:cNvSpPr>
            <a:spLocks noGrp="1"/>
          </p:cNvSpPr>
          <p:nvPr>
            <p:ph type="body" idx="1"/>
          </p:nvPr>
        </p:nvSpPr>
        <p:spPr>
          <a:xfrm>
            <a:off x="1839884" y="1111627"/>
            <a:ext cx="6649084" cy="3724096"/>
          </a:xfrm>
        </p:spPr>
        <p:txBody>
          <a:bodyPr/>
          <a:lstStyle/>
          <a:p>
            <a:endParaRPr lang="nl-NL"/>
          </a:p>
          <a:p>
            <a:pPr marL="800100" lvl="1" indent="-342900">
              <a:buFontTx/>
              <a:buChar char="-"/>
            </a:pPr>
            <a:r>
              <a:rPr lang="nl-NL" err="1"/>
              <a:t>TUlib</a:t>
            </a:r>
            <a:endParaRPr lang="nl-NL"/>
          </a:p>
          <a:p>
            <a:pPr marL="1257300" lvl="2" indent="-342900">
              <a:buFontTx/>
              <a:buChar char="-"/>
            </a:pPr>
            <a:r>
              <a:rPr lang="nl-NL"/>
              <a:t>General</a:t>
            </a:r>
          </a:p>
          <a:p>
            <a:pPr marL="1257300" lvl="2" indent="-342900">
              <a:buFontTx/>
              <a:buChar char="-"/>
            </a:pPr>
            <a:r>
              <a:rPr lang="nl-NL" err="1"/>
              <a:t>Structure</a:t>
            </a:r>
            <a:endParaRPr lang="nl-NL"/>
          </a:p>
          <a:p>
            <a:pPr marL="800100" lvl="1" indent="-342900">
              <a:buFontTx/>
              <a:buChar char="-"/>
            </a:pPr>
            <a:endParaRPr lang="nl-NL"/>
          </a:p>
          <a:p>
            <a:pPr marL="800100" lvl="1" indent="-342900">
              <a:buFontTx/>
              <a:buChar char="-"/>
            </a:pPr>
            <a:r>
              <a:rPr lang="nl-NL"/>
              <a:t>Bachelor / PhD courses: </a:t>
            </a:r>
          </a:p>
          <a:p>
            <a:pPr marL="1257300" lvl="2" indent="-342900">
              <a:buFontTx/>
              <a:buChar char="-"/>
            </a:pPr>
            <a:r>
              <a:rPr lang="nl-NL" err="1"/>
              <a:t>Instructions</a:t>
            </a:r>
            <a:endParaRPr lang="nl-NL"/>
          </a:p>
          <a:p>
            <a:pPr marL="1257300" lvl="2" indent="-342900">
              <a:buFontTx/>
              <a:buChar char="-"/>
            </a:pPr>
            <a:r>
              <a:rPr lang="nl-NL"/>
              <a:t>Context</a:t>
            </a:r>
          </a:p>
          <a:p>
            <a:pPr lvl="2"/>
            <a:endParaRPr lang="nl-NL"/>
          </a:p>
          <a:p>
            <a:pPr marL="342900" indent="-342900">
              <a:buFontTx/>
              <a:buChar char="-"/>
            </a:pPr>
            <a:r>
              <a:rPr lang="nl-NL" err="1"/>
              <a:t>Wishes</a:t>
            </a:r>
            <a:r>
              <a:rPr lang="nl-NL"/>
              <a:t>: </a:t>
            </a:r>
          </a:p>
          <a:p>
            <a:pPr marL="800100" lvl="1" indent="-342900">
              <a:buFontTx/>
              <a:buChar char="-"/>
            </a:pPr>
            <a:r>
              <a:rPr lang="nl-NL" err="1"/>
              <a:t>Increase</a:t>
            </a:r>
            <a:r>
              <a:rPr lang="nl-NL"/>
              <a:t> accessibility</a:t>
            </a:r>
          </a:p>
          <a:p>
            <a:pPr marL="342900" indent="-342900">
              <a:buFontTx/>
              <a:buChar char="-"/>
            </a:pPr>
            <a:endParaRPr lang="nl-NL"/>
          </a:p>
          <a:p>
            <a:endParaRPr lang="en-GB"/>
          </a:p>
        </p:txBody>
      </p:sp>
    </p:spTree>
    <p:extLst>
      <p:ext uri="{BB962C8B-B14F-4D97-AF65-F5344CB8AC3E}">
        <p14:creationId xmlns:p14="http://schemas.microsoft.com/office/powerpoint/2010/main" val="386917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a:lstStyle/>
          <a:p>
            <a:r>
              <a:rPr lang="nl-NL"/>
              <a:t>Case </a:t>
            </a:r>
            <a:r>
              <a:rPr lang="nl-NL" err="1"/>
              <a:t>Study</a:t>
            </a:r>
            <a:r>
              <a:rPr lang="nl-NL"/>
              <a:t> 2: </a:t>
            </a:r>
            <a:r>
              <a:rPr lang="nl-NL" i="1" err="1"/>
              <a:t>TUlib</a:t>
            </a:r>
            <a:br>
              <a:rPr lang="nl-NL" i="1"/>
            </a:br>
            <a:r>
              <a:rPr lang="nl-NL" sz="2400"/>
              <a:t>User Engagement</a:t>
            </a:r>
            <a:endParaRPr lang="en-GB"/>
          </a:p>
        </p:txBody>
      </p:sp>
      <p:graphicFrame>
        <p:nvGraphicFramePr>
          <p:cNvPr id="5" name="Chart 4"/>
          <p:cNvGraphicFramePr>
            <a:graphicFrameLocks/>
          </p:cNvGraphicFramePr>
          <p:nvPr>
            <p:extLst>
              <p:ext uri="{D42A27DB-BD31-4B8C-83A1-F6EECF244321}">
                <p14:modId xmlns:p14="http://schemas.microsoft.com/office/powerpoint/2010/main" val="3113550471"/>
              </p:ext>
            </p:extLst>
          </p:nvPr>
        </p:nvGraphicFramePr>
        <p:xfrm>
          <a:off x="1839884" y="1258902"/>
          <a:ext cx="5372100" cy="3638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48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a:lstStyle/>
          <a:p>
            <a:r>
              <a:rPr lang="nl-NL"/>
              <a:t>Case </a:t>
            </a:r>
            <a:r>
              <a:rPr lang="nl-NL" err="1"/>
              <a:t>Study</a:t>
            </a:r>
            <a:r>
              <a:rPr lang="nl-NL"/>
              <a:t> 2: </a:t>
            </a:r>
            <a:r>
              <a:rPr lang="nl-NL" i="1" err="1"/>
              <a:t>TUlib</a:t>
            </a:r>
            <a:br>
              <a:rPr lang="nl-NL" i="1"/>
            </a:br>
            <a:r>
              <a:rPr lang="nl-NL" sz="2400"/>
              <a:t>User Engagement</a:t>
            </a:r>
            <a:endParaRPr lang="en-GB"/>
          </a:p>
        </p:txBody>
      </p:sp>
      <p:sp>
        <p:nvSpPr>
          <p:cNvPr id="4" name="Text Placeholder 2"/>
          <p:cNvSpPr>
            <a:spLocks noGrp="1"/>
          </p:cNvSpPr>
          <p:nvPr>
            <p:ph type="body" idx="1"/>
          </p:nvPr>
        </p:nvSpPr>
        <p:spPr>
          <a:xfrm>
            <a:off x="1839884" y="1607193"/>
            <a:ext cx="6649084" cy="2462213"/>
          </a:xfrm>
        </p:spPr>
        <p:txBody>
          <a:bodyPr/>
          <a:lstStyle/>
          <a:p>
            <a:r>
              <a:rPr lang="nl-NL" err="1"/>
              <a:t>Wishes</a:t>
            </a:r>
            <a:r>
              <a:rPr lang="nl-NL"/>
              <a:t>:</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Feedback </a:t>
            </a:r>
            <a:r>
              <a:rPr lang="nl-NL" err="1"/>
              <a:t>from</a:t>
            </a:r>
            <a:r>
              <a:rPr lang="nl-NL"/>
              <a:t> users we </a:t>
            </a:r>
            <a:r>
              <a:rPr lang="nl-NL" err="1"/>
              <a:t>know</a:t>
            </a:r>
            <a:r>
              <a:rPr lang="nl-NL"/>
              <a:t> </a:t>
            </a:r>
            <a:r>
              <a:rPr lang="nl-NL" err="1"/>
              <a:t>and</a:t>
            </a:r>
            <a:r>
              <a:rPr lang="nl-NL"/>
              <a:t> </a:t>
            </a:r>
            <a:r>
              <a:rPr lang="nl-NL" err="1"/>
              <a:t>potential</a:t>
            </a:r>
            <a:r>
              <a:rPr lang="nl-NL"/>
              <a:t> new users</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err="1"/>
              <a:t>Find</a:t>
            </a:r>
            <a:r>
              <a:rPr lang="nl-NL"/>
              <a:t> </a:t>
            </a:r>
            <a:r>
              <a:rPr lang="nl-NL" err="1"/>
              <a:t>ways</a:t>
            </a:r>
            <a:r>
              <a:rPr lang="nl-NL"/>
              <a:t> </a:t>
            </a:r>
            <a:r>
              <a:rPr lang="nl-NL" err="1"/>
              <a:t>to</a:t>
            </a:r>
            <a:r>
              <a:rPr lang="nl-NL"/>
              <a:t> </a:t>
            </a:r>
            <a:r>
              <a:rPr lang="nl-NL" err="1"/>
              <a:t>engage</a:t>
            </a:r>
            <a:r>
              <a:rPr lang="nl-NL"/>
              <a:t> </a:t>
            </a:r>
            <a:r>
              <a:rPr lang="nl-NL" err="1"/>
              <a:t>with</a:t>
            </a:r>
            <a:r>
              <a:rPr lang="nl-NL"/>
              <a:t> </a:t>
            </a:r>
            <a:r>
              <a:rPr lang="nl-NL" err="1"/>
              <a:t>those</a:t>
            </a:r>
            <a:r>
              <a:rPr lang="nl-NL"/>
              <a:t> we </a:t>
            </a:r>
            <a:r>
              <a:rPr lang="nl-NL" err="1"/>
              <a:t>don’t</a:t>
            </a:r>
            <a:r>
              <a:rPr lang="nl-NL"/>
              <a:t> </a:t>
            </a:r>
            <a:r>
              <a:rPr lang="nl-NL" err="1"/>
              <a:t>know</a:t>
            </a:r>
            <a:endParaRPr lang="nl-NL"/>
          </a:p>
          <a:p>
            <a:endParaRPr lang="nl-NL"/>
          </a:p>
          <a:p>
            <a:pPr marL="342900" indent="-342900">
              <a:buFontTx/>
              <a:buChar char="-"/>
            </a:pPr>
            <a:endParaRPr lang="nl-NL"/>
          </a:p>
          <a:p>
            <a:pPr marL="342900" indent="-342900">
              <a:buFontTx/>
              <a:buChar char="-"/>
            </a:pPr>
            <a:endParaRPr lang="en-GB"/>
          </a:p>
        </p:txBody>
      </p:sp>
    </p:spTree>
    <p:extLst>
      <p:ext uri="{BB962C8B-B14F-4D97-AF65-F5344CB8AC3E}">
        <p14:creationId xmlns:p14="http://schemas.microsoft.com/office/powerpoint/2010/main" val="61891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err="1"/>
              <a:t>Final</a:t>
            </a:r>
            <a:r>
              <a:rPr lang="nl-NL"/>
              <a:t> </a:t>
            </a:r>
            <a:r>
              <a:rPr lang="nl-NL" err="1"/>
              <a:t>Thoughts</a:t>
            </a:r>
            <a:endParaRPr lang="en-GB"/>
          </a:p>
        </p:txBody>
      </p:sp>
    </p:spTree>
    <p:extLst>
      <p:ext uri="{BB962C8B-B14F-4D97-AF65-F5344CB8AC3E}">
        <p14:creationId xmlns:p14="http://schemas.microsoft.com/office/powerpoint/2010/main" val="125967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hart 3"/>
          <p:cNvGraphicFramePr>
            <a:graphicFrameLocks/>
          </p:cNvGraphicFramePr>
          <p:nvPr>
            <p:extLst>
              <p:ext uri="{D42A27DB-BD31-4B8C-83A1-F6EECF244321}">
                <p14:modId xmlns:p14="http://schemas.microsoft.com/office/powerpoint/2010/main" val="350607702"/>
              </p:ext>
            </p:extLst>
          </p:nvPr>
        </p:nvGraphicFramePr>
        <p:xfrm>
          <a:off x="1836737" y="1181100"/>
          <a:ext cx="5470526" cy="278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87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err="1"/>
              <a:t>Overview</a:t>
            </a:r>
            <a:endParaRPr lang="en-GB"/>
          </a:p>
        </p:txBody>
      </p:sp>
      <p:sp>
        <p:nvSpPr>
          <p:cNvPr id="3" name="Text Placeholder 2"/>
          <p:cNvSpPr>
            <a:spLocks noGrp="1"/>
          </p:cNvSpPr>
          <p:nvPr>
            <p:ph type="body" idx="1"/>
          </p:nvPr>
        </p:nvSpPr>
        <p:spPr>
          <a:xfrm>
            <a:off x="1839884" y="1162811"/>
            <a:ext cx="6649084" cy="3077766"/>
          </a:xfrm>
        </p:spPr>
        <p:txBody>
          <a:bodyPr wrap="square" lIns="0" tIns="0" rIns="0" bIns="0" anchor="t">
            <a:spAutoFit/>
          </a:bodyPr>
          <a:lstStyle/>
          <a:p>
            <a:pPr marL="342900" indent="-342900">
              <a:buFontTx/>
              <a:buChar char="-"/>
            </a:pPr>
            <a:r>
              <a:rPr lang="nl-NL" err="1"/>
              <a:t>What</a:t>
            </a:r>
            <a:r>
              <a:rPr lang="nl-NL"/>
              <a:t> is open </a:t>
            </a:r>
            <a:r>
              <a:rPr lang="nl-NL" err="1"/>
              <a:t>education</a:t>
            </a:r>
            <a:r>
              <a:rPr lang="nl-NL"/>
              <a:t> </a:t>
            </a:r>
            <a:r>
              <a:rPr lang="nl-NL" err="1"/>
              <a:t>for</a:t>
            </a:r>
            <a:r>
              <a:rPr lang="nl-NL"/>
              <a:t> </a:t>
            </a:r>
            <a:r>
              <a:rPr lang="nl-NL" err="1"/>
              <a:t>us</a:t>
            </a:r>
            <a:r>
              <a:rPr lang="nl-NL"/>
              <a:t>?</a:t>
            </a:r>
          </a:p>
          <a:p>
            <a:pPr marL="342900" indent="-342900">
              <a:buFontTx/>
              <a:buChar char="-"/>
            </a:pPr>
            <a:endParaRPr lang="nl-NL"/>
          </a:p>
          <a:p>
            <a:pPr marL="342900" indent="-342900">
              <a:buFontTx/>
              <a:buChar char="-"/>
            </a:pPr>
            <a:r>
              <a:rPr lang="nl-NL"/>
              <a:t>Case </a:t>
            </a:r>
            <a:r>
              <a:rPr lang="nl-NL" err="1"/>
              <a:t>study</a:t>
            </a:r>
            <a:r>
              <a:rPr lang="nl-NL"/>
              <a:t> 1: MOOC</a:t>
            </a:r>
          </a:p>
          <a:p>
            <a:pPr marL="342900" indent="-342900">
              <a:buFontTx/>
              <a:buChar char="-"/>
            </a:pPr>
            <a:endParaRPr lang="nl-NL"/>
          </a:p>
          <a:p>
            <a:pPr marL="342900" indent="-342900">
              <a:buFontTx/>
              <a:buChar char="-"/>
            </a:pPr>
            <a:r>
              <a:rPr lang="nl-NL"/>
              <a:t>Case </a:t>
            </a:r>
            <a:r>
              <a:rPr lang="nl-NL" err="1"/>
              <a:t>study</a:t>
            </a:r>
            <a:r>
              <a:rPr lang="nl-NL"/>
              <a:t> 2: </a:t>
            </a:r>
            <a:r>
              <a:rPr lang="nl-NL" err="1"/>
              <a:t>TUlib</a:t>
            </a:r>
          </a:p>
          <a:p>
            <a:pPr marL="342900" indent="-342900">
              <a:buFontTx/>
              <a:buChar char="-"/>
            </a:pPr>
            <a:endParaRPr lang="nl-NL"/>
          </a:p>
          <a:p>
            <a:pPr marL="342900" indent="-342900">
              <a:buFontTx/>
              <a:buChar char="-"/>
            </a:pPr>
            <a:r>
              <a:rPr lang="nl-NL" err="1"/>
              <a:t>Final</a:t>
            </a:r>
            <a:r>
              <a:rPr lang="nl-NL"/>
              <a:t> </a:t>
            </a:r>
            <a:r>
              <a:rPr lang="nl-NL" err="1"/>
              <a:t>thoughts</a:t>
            </a:r>
          </a:p>
          <a:p>
            <a:pPr marL="342900" indent="-342900">
              <a:buFontTx/>
              <a:buChar char="-"/>
            </a:pPr>
            <a:endParaRPr lang="nl-NL"/>
          </a:p>
          <a:p>
            <a:endParaRPr lang="nl-NL"/>
          </a:p>
          <a:p>
            <a:endParaRPr lang="en-GB"/>
          </a:p>
        </p:txBody>
      </p:sp>
    </p:spTree>
    <p:extLst>
      <p:ext uri="{BB962C8B-B14F-4D97-AF65-F5344CB8AC3E}">
        <p14:creationId xmlns:p14="http://schemas.microsoft.com/office/powerpoint/2010/main" val="286022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Open Education?</a:t>
            </a:r>
          </a:p>
        </p:txBody>
      </p:sp>
      <p:pic>
        <p:nvPicPr>
          <p:cNvPr id="1026" name="Picture 2" descr="online, library, education, book, study, university, learning, student, read, training, course, technology, network, knowledge, information, school, internet, digital, web, encyclopedia, classroom, academic, elearning, college, learn, cartoon, social group, illustration, sharing, team, conversation, fun, clip art, graphics, Animated cartoon, gesture, art,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29" y="1088560"/>
            <a:ext cx="5096069" cy="3282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4388" y="1843667"/>
            <a:ext cx="2724548" cy="1200329"/>
          </a:xfrm>
          <a:prstGeom prst="rect">
            <a:avLst/>
          </a:prstGeom>
          <a:noFill/>
        </p:spPr>
        <p:txBody>
          <a:bodyPr wrap="square" rtlCol="0">
            <a:spAutoFit/>
          </a:bodyPr>
          <a:lstStyle/>
          <a:p>
            <a:pPr marL="285750" indent="-285750">
              <a:buFont typeface="Arial" panose="020B0604020202020204" pitchFamily="34" charset="0"/>
              <a:buChar char="•"/>
            </a:pPr>
            <a:r>
              <a:rPr lang="en-GB" sz="2400"/>
              <a:t>Freely Available</a:t>
            </a:r>
          </a:p>
          <a:p>
            <a:pPr marL="285750" indent="-285750">
              <a:buFont typeface="Arial" panose="020B0604020202020204" pitchFamily="34" charset="0"/>
              <a:buChar char="•"/>
            </a:pPr>
            <a:r>
              <a:rPr lang="en-GB" sz="2400"/>
              <a:t>Reusable</a:t>
            </a:r>
          </a:p>
          <a:p>
            <a:pPr marL="285750" indent="-285750">
              <a:buFont typeface="Arial" panose="020B0604020202020204" pitchFamily="34" charset="0"/>
              <a:buChar char="•"/>
            </a:pPr>
            <a:r>
              <a:rPr lang="en-GB" sz="2400"/>
              <a:t>Accessible</a:t>
            </a:r>
          </a:p>
        </p:txBody>
      </p:sp>
    </p:spTree>
    <p:extLst>
      <p:ext uri="{BB962C8B-B14F-4D97-AF65-F5344CB8AC3E}">
        <p14:creationId xmlns:p14="http://schemas.microsoft.com/office/powerpoint/2010/main" val="270884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99" y="111747"/>
            <a:ext cx="7936018" cy="553998"/>
          </a:xfrm>
        </p:spPr>
        <p:txBody>
          <a:bodyPr/>
          <a:lstStyle/>
          <a:p>
            <a:r>
              <a:rPr lang="nl-NL"/>
              <a:t>Case </a:t>
            </a:r>
            <a:r>
              <a:rPr lang="nl-NL" err="1"/>
              <a:t>Study</a:t>
            </a:r>
            <a:r>
              <a:rPr lang="nl-NL"/>
              <a:t> 1: </a:t>
            </a:r>
            <a:r>
              <a:rPr lang="nl-NL" sz="2800" i="1" err="1"/>
              <a:t>the</a:t>
            </a:r>
            <a:r>
              <a:rPr lang="nl-NL" sz="2800" i="1"/>
              <a:t> Open </a:t>
            </a:r>
            <a:r>
              <a:rPr lang="nl-NL" sz="2800" i="1" err="1"/>
              <a:t>Science</a:t>
            </a:r>
            <a:r>
              <a:rPr lang="nl-NL" sz="2800" i="1"/>
              <a:t> MOOC</a:t>
            </a:r>
            <a:endParaRPr lang="en-GB" sz="2800" i="1"/>
          </a:p>
        </p:txBody>
      </p:sp>
      <p:pic>
        <p:nvPicPr>
          <p:cNvPr id="6" name="Picture 5"/>
          <p:cNvPicPr>
            <a:picLocks noChangeAspect="1"/>
          </p:cNvPicPr>
          <p:nvPr/>
        </p:nvPicPr>
        <p:blipFill rotWithShape="1">
          <a:blip r:embed="rId3"/>
          <a:srcRect l="66235" t="13932"/>
          <a:stretch/>
        </p:blipFill>
        <p:spPr>
          <a:xfrm>
            <a:off x="5341841" y="780585"/>
            <a:ext cx="3074494" cy="1850970"/>
          </a:xfrm>
          <a:prstGeom prst="rect">
            <a:avLst/>
          </a:prstGeom>
        </p:spPr>
      </p:pic>
      <p:pic>
        <p:nvPicPr>
          <p:cNvPr id="7" name="Picture 6"/>
          <p:cNvPicPr>
            <a:picLocks noChangeAspect="1"/>
          </p:cNvPicPr>
          <p:nvPr/>
        </p:nvPicPr>
        <p:blipFill rotWithShape="1">
          <a:blip r:embed="rId3"/>
          <a:srcRect r="45339"/>
          <a:stretch/>
        </p:blipFill>
        <p:spPr>
          <a:xfrm>
            <a:off x="1668899" y="882411"/>
            <a:ext cx="3672942" cy="1587048"/>
          </a:xfrm>
          <a:prstGeom prst="rect">
            <a:avLst/>
          </a:prstGeom>
        </p:spPr>
      </p:pic>
      <p:sp>
        <p:nvSpPr>
          <p:cNvPr id="8" name="TextBox 7"/>
          <p:cNvSpPr txBox="1"/>
          <p:nvPr/>
        </p:nvSpPr>
        <p:spPr>
          <a:xfrm>
            <a:off x="1816095" y="3298359"/>
            <a:ext cx="7114478" cy="923330"/>
          </a:xfrm>
          <a:prstGeom prst="rect">
            <a:avLst/>
          </a:prstGeom>
          <a:noFill/>
        </p:spPr>
        <p:txBody>
          <a:bodyPr wrap="square" rtlCol="0">
            <a:spAutoFit/>
          </a:bodyPr>
          <a:lstStyle/>
          <a:p>
            <a:pPr marL="285750" indent="-285750">
              <a:buFont typeface="Arial" panose="020B0604020202020204" pitchFamily="34" charset="0"/>
              <a:buChar char="•"/>
            </a:pPr>
            <a:r>
              <a:rPr lang="en-GB"/>
              <a:t>On </a:t>
            </a:r>
            <a:r>
              <a:rPr lang="en-GB" err="1"/>
              <a:t>EdX</a:t>
            </a:r>
            <a:r>
              <a:rPr lang="en-GB"/>
              <a:t> platform, 6 (3+3) modules, 1 module/week</a:t>
            </a:r>
          </a:p>
          <a:p>
            <a:pPr marL="285750" indent="-285750">
              <a:buFont typeface="Arial" panose="020B0604020202020204" pitchFamily="34" charset="0"/>
              <a:buChar char="•"/>
            </a:pPr>
            <a:r>
              <a:rPr lang="en-GB"/>
              <a:t>On run per year (</a:t>
            </a:r>
            <a:r>
              <a:rPr lang="en-GB">
                <a:solidFill>
                  <a:srgbClr val="FF0000"/>
                </a:solidFill>
              </a:rPr>
              <a:t>next May 18</a:t>
            </a:r>
            <a:r>
              <a:rPr lang="en-GB" baseline="30000">
                <a:solidFill>
                  <a:srgbClr val="FF0000"/>
                </a:solidFill>
              </a:rPr>
              <a:t>th</a:t>
            </a:r>
            <a:r>
              <a:rPr lang="en-GB"/>
              <a:t>), 95 enrolled international participants</a:t>
            </a:r>
          </a:p>
          <a:p>
            <a:pPr marL="285750" indent="-285750">
              <a:buFont typeface="Arial" panose="020B0604020202020204" pitchFamily="34" charset="0"/>
              <a:buChar char="•"/>
            </a:pPr>
            <a:r>
              <a:rPr lang="en-GB"/>
              <a:t>Combination of text, multimedia, quizzes and assignments</a:t>
            </a:r>
          </a:p>
        </p:txBody>
      </p:sp>
      <p:sp>
        <p:nvSpPr>
          <p:cNvPr id="9" name="TextBox 8"/>
          <p:cNvSpPr txBox="1"/>
          <p:nvPr/>
        </p:nvSpPr>
        <p:spPr>
          <a:xfrm>
            <a:off x="1699312" y="2699243"/>
            <a:ext cx="7285057" cy="369332"/>
          </a:xfrm>
          <a:prstGeom prst="rect">
            <a:avLst/>
          </a:prstGeom>
          <a:noFill/>
          <a:ln>
            <a:solidFill>
              <a:schemeClr val="tx2">
                <a:lumMod val="75000"/>
              </a:schemeClr>
            </a:solidFill>
          </a:ln>
        </p:spPr>
        <p:txBody>
          <a:bodyPr wrap="square" rtlCol="0">
            <a:spAutoFit/>
          </a:bodyPr>
          <a:lstStyle/>
          <a:p>
            <a:pPr algn="ctr"/>
            <a:r>
              <a:rPr lang="en-GB" b="1">
                <a:solidFill>
                  <a:srgbClr val="00B0F0"/>
                </a:solidFill>
              </a:rPr>
              <a:t>GOAL: </a:t>
            </a:r>
            <a:r>
              <a:rPr lang="en-GB"/>
              <a:t>Learn how to share your research effectively and in a responsible way</a:t>
            </a:r>
          </a:p>
        </p:txBody>
      </p:sp>
      <p:sp>
        <p:nvSpPr>
          <p:cNvPr id="10" name="TextBox 9"/>
          <p:cNvSpPr txBox="1"/>
          <p:nvPr/>
        </p:nvSpPr>
        <p:spPr>
          <a:xfrm>
            <a:off x="1795956" y="4579434"/>
            <a:ext cx="7348044" cy="369332"/>
          </a:xfrm>
          <a:prstGeom prst="rect">
            <a:avLst/>
          </a:prstGeom>
          <a:noFill/>
        </p:spPr>
        <p:txBody>
          <a:bodyPr wrap="square" rtlCol="0">
            <a:spAutoFit/>
          </a:bodyPr>
          <a:lstStyle/>
          <a:p>
            <a:r>
              <a:rPr lang="en-GB" b="1">
                <a:solidFill>
                  <a:srgbClr val="00B0F0"/>
                </a:solidFill>
              </a:rPr>
              <a:t>IL keywords: </a:t>
            </a:r>
            <a:r>
              <a:rPr lang="en-GB"/>
              <a:t>information management, publishing, dissemination</a:t>
            </a:r>
          </a:p>
        </p:txBody>
      </p:sp>
      <p:pic>
        <p:nvPicPr>
          <p:cNvPr id="11" name="object 13"/>
          <p:cNvPicPr/>
          <p:nvPr/>
        </p:nvPicPr>
        <p:blipFill>
          <a:blip r:embed="rId4" cstate="print"/>
          <a:stretch>
            <a:fillRect/>
          </a:stretch>
        </p:blipFill>
        <p:spPr>
          <a:xfrm>
            <a:off x="4376452" y="2061174"/>
            <a:ext cx="996882" cy="348785"/>
          </a:xfrm>
          <a:prstGeom prst="rect">
            <a:avLst/>
          </a:prstGeom>
        </p:spPr>
      </p:pic>
    </p:spTree>
    <p:extLst>
      <p:ext uri="{BB962C8B-B14F-4D97-AF65-F5344CB8AC3E}">
        <p14:creationId xmlns:p14="http://schemas.microsoft.com/office/powerpoint/2010/main" val="307577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99" y="111747"/>
            <a:ext cx="7936018" cy="553998"/>
          </a:xfrm>
        </p:spPr>
        <p:txBody>
          <a:bodyPr/>
          <a:lstStyle/>
          <a:p>
            <a:r>
              <a:rPr lang="nl-NL"/>
              <a:t>Case </a:t>
            </a:r>
            <a:r>
              <a:rPr lang="nl-NL" err="1"/>
              <a:t>Study</a:t>
            </a:r>
            <a:r>
              <a:rPr lang="nl-NL"/>
              <a:t> 1: </a:t>
            </a:r>
            <a:r>
              <a:rPr lang="nl-NL" sz="2800" i="1" err="1"/>
              <a:t>the</a:t>
            </a:r>
            <a:r>
              <a:rPr lang="nl-NL" sz="2800" i="1"/>
              <a:t> Open </a:t>
            </a:r>
            <a:r>
              <a:rPr lang="nl-NL" sz="2800" i="1" err="1"/>
              <a:t>Science</a:t>
            </a:r>
            <a:r>
              <a:rPr lang="nl-NL" sz="2800" i="1"/>
              <a:t> MOOC</a:t>
            </a:r>
            <a:endParaRPr lang="en-GB" sz="2800" i="1"/>
          </a:p>
        </p:txBody>
      </p:sp>
      <p:pic>
        <p:nvPicPr>
          <p:cNvPr id="11" name="Picture 10"/>
          <p:cNvPicPr>
            <a:picLocks noChangeAspect="1"/>
          </p:cNvPicPr>
          <p:nvPr/>
        </p:nvPicPr>
        <p:blipFill rotWithShape="1">
          <a:blip r:embed="rId3"/>
          <a:srcRect l="66235" t="13932"/>
          <a:stretch/>
        </p:blipFill>
        <p:spPr>
          <a:xfrm>
            <a:off x="5944007" y="665745"/>
            <a:ext cx="3074494" cy="1850970"/>
          </a:xfrm>
          <a:prstGeom prst="rect">
            <a:avLst/>
          </a:prstGeom>
        </p:spPr>
      </p:pic>
      <p:sp>
        <p:nvSpPr>
          <p:cNvPr id="4" name="TextBox 3"/>
          <p:cNvSpPr txBox="1"/>
          <p:nvPr/>
        </p:nvSpPr>
        <p:spPr>
          <a:xfrm>
            <a:off x="1724721" y="850411"/>
            <a:ext cx="4341542" cy="584775"/>
          </a:xfrm>
          <a:prstGeom prst="rect">
            <a:avLst/>
          </a:prstGeom>
          <a:noFill/>
        </p:spPr>
        <p:txBody>
          <a:bodyPr wrap="square" rtlCol="0">
            <a:spAutoFit/>
          </a:bodyPr>
          <a:lstStyle/>
          <a:p>
            <a:r>
              <a:rPr lang="nl-NL" sz="3200">
                <a:solidFill>
                  <a:schemeClr val="tx2"/>
                </a:solidFill>
              </a:rPr>
              <a:t>a) Using images </a:t>
            </a:r>
            <a:endParaRPr lang="en-GB" sz="3200">
              <a:solidFill>
                <a:schemeClr val="tx2"/>
              </a:solidFill>
            </a:endParaRPr>
          </a:p>
        </p:txBody>
      </p:sp>
      <p:sp>
        <p:nvSpPr>
          <p:cNvPr id="5" name="TextBox 4"/>
          <p:cNvSpPr txBox="1"/>
          <p:nvPr/>
        </p:nvSpPr>
        <p:spPr>
          <a:xfrm>
            <a:off x="1789738" y="1496742"/>
            <a:ext cx="4033431" cy="1015663"/>
          </a:xfrm>
          <a:prstGeom prst="rect">
            <a:avLst/>
          </a:prstGeom>
          <a:noFill/>
        </p:spPr>
        <p:txBody>
          <a:bodyPr wrap="square" rtlCol="0">
            <a:spAutoFit/>
          </a:bodyPr>
          <a:lstStyle/>
          <a:p>
            <a:pPr marL="285750" indent="-285750">
              <a:buFont typeface="Arial" panose="020B0604020202020204" pitchFamily="34" charset="0"/>
              <a:buChar char="•"/>
            </a:pPr>
            <a:r>
              <a:rPr lang="en-GB" sz="2000"/>
              <a:t>To enrich educational material</a:t>
            </a:r>
          </a:p>
          <a:p>
            <a:pPr marL="285750" indent="-285750">
              <a:buFont typeface="Arial" panose="020B0604020202020204" pitchFamily="34" charset="0"/>
              <a:buChar char="•"/>
            </a:pPr>
            <a:r>
              <a:rPr lang="en-GB" sz="2000"/>
              <a:t>To engage the audience</a:t>
            </a:r>
          </a:p>
          <a:p>
            <a:pPr marL="285750" indent="-285750">
              <a:buFont typeface="Arial" panose="020B0604020202020204" pitchFamily="34" charset="0"/>
              <a:buChar char="•"/>
            </a:pPr>
            <a:r>
              <a:rPr lang="en-GB" sz="2000"/>
              <a:t>To beautify slides</a:t>
            </a:r>
          </a:p>
        </p:txBody>
      </p:sp>
      <p:sp>
        <p:nvSpPr>
          <p:cNvPr id="13" name="TextBox 12"/>
          <p:cNvSpPr txBox="1"/>
          <p:nvPr/>
        </p:nvSpPr>
        <p:spPr>
          <a:xfrm>
            <a:off x="1925444" y="3798848"/>
            <a:ext cx="6705600" cy="1231106"/>
          </a:xfrm>
          <a:prstGeom prst="rect">
            <a:avLst/>
          </a:prstGeom>
          <a:noFill/>
        </p:spPr>
        <p:txBody>
          <a:bodyPr wrap="square" rtlCol="0">
            <a:spAutoFit/>
          </a:bodyPr>
          <a:lstStyle/>
          <a:p>
            <a:r>
              <a:rPr lang="en-GB" sz="2000">
                <a:solidFill>
                  <a:srgbClr val="FF0000"/>
                </a:solidFill>
              </a:rPr>
              <a:t>TIME CONSUMING!</a:t>
            </a:r>
          </a:p>
          <a:p>
            <a:pPr marL="285750" indent="-285750">
              <a:buFont typeface="Arial" panose="020B0604020202020204" pitchFamily="34" charset="0"/>
              <a:buChar char="•"/>
            </a:pPr>
            <a:r>
              <a:rPr lang="en-GB"/>
              <a:t>Low number of relevant images (abstract concepts)</a:t>
            </a:r>
          </a:p>
          <a:p>
            <a:pPr marL="285750" indent="-285750">
              <a:buFont typeface="Arial" panose="020B0604020202020204" pitchFamily="34" charset="0"/>
              <a:buChar char="•"/>
            </a:pPr>
            <a:r>
              <a:rPr lang="en-GB"/>
              <a:t>Copyright issues: licences, unclear policies…</a:t>
            </a:r>
          </a:p>
          <a:p>
            <a:pPr marL="285750" indent="-285750">
              <a:buFont typeface="Arial" panose="020B0604020202020204" pitchFamily="34" charset="0"/>
              <a:buChar char="•"/>
            </a:pPr>
            <a:r>
              <a:rPr lang="en-GB"/>
              <a:t>New image creation (software, designing skills…)</a:t>
            </a:r>
          </a:p>
        </p:txBody>
      </p:sp>
    </p:spTree>
    <p:extLst>
      <p:ext uri="{BB962C8B-B14F-4D97-AF65-F5344CB8AC3E}">
        <p14:creationId xmlns:p14="http://schemas.microsoft.com/office/powerpoint/2010/main" val="286457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99" y="111747"/>
            <a:ext cx="7936018" cy="553998"/>
          </a:xfrm>
        </p:spPr>
        <p:txBody>
          <a:bodyPr/>
          <a:lstStyle/>
          <a:p>
            <a:r>
              <a:rPr lang="nl-NL"/>
              <a:t>Case </a:t>
            </a:r>
            <a:r>
              <a:rPr lang="nl-NL" err="1"/>
              <a:t>Study</a:t>
            </a:r>
            <a:r>
              <a:rPr lang="nl-NL"/>
              <a:t> 1: </a:t>
            </a:r>
            <a:r>
              <a:rPr lang="nl-NL" sz="2800" i="1" err="1"/>
              <a:t>the</a:t>
            </a:r>
            <a:r>
              <a:rPr lang="nl-NL" sz="2800" i="1"/>
              <a:t> Open </a:t>
            </a:r>
            <a:r>
              <a:rPr lang="nl-NL" sz="2800" i="1" err="1"/>
              <a:t>Science</a:t>
            </a:r>
            <a:r>
              <a:rPr lang="nl-NL" sz="2800" i="1"/>
              <a:t> MOOC</a:t>
            </a:r>
            <a:endParaRPr lang="en-GB" sz="2800" i="1"/>
          </a:p>
        </p:txBody>
      </p:sp>
      <p:sp>
        <p:nvSpPr>
          <p:cNvPr id="4" name="TextBox 3"/>
          <p:cNvSpPr txBox="1"/>
          <p:nvPr/>
        </p:nvSpPr>
        <p:spPr>
          <a:xfrm>
            <a:off x="1668899" y="850411"/>
            <a:ext cx="4397364" cy="584775"/>
          </a:xfrm>
          <a:prstGeom prst="rect">
            <a:avLst/>
          </a:prstGeom>
          <a:noFill/>
        </p:spPr>
        <p:txBody>
          <a:bodyPr wrap="square" rtlCol="0">
            <a:spAutoFit/>
          </a:bodyPr>
          <a:lstStyle/>
          <a:p>
            <a:r>
              <a:rPr lang="nl-NL" sz="3200">
                <a:solidFill>
                  <a:schemeClr val="tx2"/>
                </a:solidFill>
              </a:rPr>
              <a:t>b) International </a:t>
            </a:r>
            <a:r>
              <a:rPr lang="nl-NL" sz="3200" err="1">
                <a:solidFill>
                  <a:schemeClr val="tx2"/>
                </a:solidFill>
              </a:rPr>
              <a:t>audience</a:t>
            </a:r>
            <a:endParaRPr lang="en-GB" sz="3200">
              <a:solidFill>
                <a:schemeClr val="tx2"/>
              </a:solidFill>
            </a:endParaRPr>
          </a:p>
        </p:txBody>
      </p:sp>
      <p:sp>
        <p:nvSpPr>
          <p:cNvPr id="3" name="TextBox 2"/>
          <p:cNvSpPr txBox="1"/>
          <p:nvPr/>
        </p:nvSpPr>
        <p:spPr>
          <a:xfrm>
            <a:off x="1668898" y="1619852"/>
            <a:ext cx="7296681" cy="2246769"/>
          </a:xfrm>
          <a:prstGeom prst="rect">
            <a:avLst/>
          </a:prstGeom>
          <a:noFill/>
        </p:spPr>
        <p:txBody>
          <a:bodyPr wrap="square" rtlCol="0">
            <a:spAutoFit/>
          </a:bodyPr>
          <a:lstStyle/>
          <a:p>
            <a:pPr marL="285750" indent="-285750">
              <a:buFont typeface="Arial" panose="020B0604020202020204" pitchFamily="34" charset="0"/>
              <a:buChar char="•"/>
            </a:pPr>
            <a:r>
              <a:rPr lang="en-GB" sz="2000"/>
              <a:t>Diversify the educational material to make it relevant (</a:t>
            </a:r>
            <a:r>
              <a:rPr lang="en-GB" sz="2000" err="1"/>
              <a:t>eg</a:t>
            </a:r>
            <a:r>
              <a:rPr lang="en-GB" sz="2000"/>
              <a:t>. History of Open Science)</a:t>
            </a:r>
          </a:p>
          <a:p>
            <a:pPr marL="285750" indent="-285750">
              <a:buFont typeface="Arial" panose="020B0604020202020204" pitchFamily="34" charset="0"/>
              <a:buChar char="•"/>
            </a:pPr>
            <a:r>
              <a:rPr lang="en-GB" sz="2000"/>
              <a:t>Recording videos with transcription/close caption (YouTube)</a:t>
            </a:r>
          </a:p>
          <a:p>
            <a:pPr marL="285750" indent="-285750">
              <a:buFont typeface="Arial" panose="020B0604020202020204" pitchFamily="34" charset="0"/>
              <a:buChar char="•"/>
            </a:pPr>
            <a:r>
              <a:rPr lang="en-GB" sz="2000"/>
              <a:t>Scholarships to obtain the certified tracks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pic>
        <p:nvPicPr>
          <p:cNvPr id="8" name="Picture 7"/>
          <p:cNvPicPr>
            <a:picLocks noChangeAspect="1"/>
          </p:cNvPicPr>
          <p:nvPr/>
        </p:nvPicPr>
        <p:blipFill rotWithShape="1">
          <a:blip r:embed="rId3"/>
          <a:srcRect l="66235" t="13932"/>
          <a:stretch/>
        </p:blipFill>
        <p:spPr>
          <a:xfrm>
            <a:off x="6003480" y="2941136"/>
            <a:ext cx="3074494" cy="1850970"/>
          </a:xfrm>
          <a:prstGeom prst="rect">
            <a:avLst/>
          </a:prstGeom>
        </p:spPr>
      </p:pic>
    </p:spTree>
    <p:extLst>
      <p:ext uri="{BB962C8B-B14F-4D97-AF65-F5344CB8AC3E}">
        <p14:creationId xmlns:p14="http://schemas.microsoft.com/office/powerpoint/2010/main" val="26599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99" y="111747"/>
            <a:ext cx="7936018" cy="553998"/>
          </a:xfrm>
        </p:spPr>
        <p:txBody>
          <a:bodyPr/>
          <a:lstStyle/>
          <a:p>
            <a:r>
              <a:rPr lang="nl-NL"/>
              <a:t>Case </a:t>
            </a:r>
            <a:r>
              <a:rPr lang="nl-NL" err="1"/>
              <a:t>Study</a:t>
            </a:r>
            <a:r>
              <a:rPr lang="nl-NL"/>
              <a:t> 1: </a:t>
            </a:r>
            <a:r>
              <a:rPr lang="nl-NL" sz="2800" i="1" err="1"/>
              <a:t>the</a:t>
            </a:r>
            <a:r>
              <a:rPr lang="nl-NL" sz="2800" i="1"/>
              <a:t> Open </a:t>
            </a:r>
            <a:r>
              <a:rPr lang="nl-NL" sz="2800" i="1" err="1"/>
              <a:t>Science</a:t>
            </a:r>
            <a:r>
              <a:rPr lang="nl-NL" sz="2800" i="1"/>
              <a:t> MOOC</a:t>
            </a:r>
            <a:endParaRPr lang="en-GB" sz="2800" i="1"/>
          </a:p>
        </p:txBody>
      </p:sp>
      <p:sp>
        <p:nvSpPr>
          <p:cNvPr id="4" name="TextBox 3"/>
          <p:cNvSpPr txBox="1"/>
          <p:nvPr/>
        </p:nvSpPr>
        <p:spPr>
          <a:xfrm>
            <a:off x="1668899" y="850411"/>
            <a:ext cx="7140564" cy="584775"/>
          </a:xfrm>
          <a:prstGeom prst="rect">
            <a:avLst/>
          </a:prstGeom>
          <a:noFill/>
        </p:spPr>
        <p:txBody>
          <a:bodyPr wrap="square" rtlCol="0">
            <a:spAutoFit/>
          </a:bodyPr>
          <a:lstStyle/>
          <a:p>
            <a:r>
              <a:rPr lang="nl-NL" sz="3200">
                <a:solidFill>
                  <a:schemeClr val="tx2"/>
                </a:solidFill>
              </a:rPr>
              <a:t>c) Community Building </a:t>
            </a:r>
            <a:r>
              <a:rPr lang="nl-NL" sz="3200" err="1">
                <a:solidFill>
                  <a:schemeClr val="tx2"/>
                </a:solidFill>
              </a:rPr>
              <a:t>and</a:t>
            </a:r>
            <a:r>
              <a:rPr lang="nl-NL" sz="3200">
                <a:solidFill>
                  <a:schemeClr val="tx2"/>
                </a:solidFill>
              </a:rPr>
              <a:t> Engagement</a:t>
            </a:r>
            <a:endParaRPr lang="en-GB" sz="3200">
              <a:solidFill>
                <a:schemeClr val="tx2"/>
              </a:solidFill>
            </a:endParaRPr>
          </a:p>
        </p:txBody>
      </p:sp>
      <p:sp>
        <p:nvSpPr>
          <p:cNvPr id="3" name="TextBox 2"/>
          <p:cNvSpPr txBox="1"/>
          <p:nvPr/>
        </p:nvSpPr>
        <p:spPr>
          <a:xfrm>
            <a:off x="1668898" y="1619852"/>
            <a:ext cx="7296681" cy="2554545"/>
          </a:xfrm>
          <a:prstGeom prst="rect">
            <a:avLst/>
          </a:prstGeom>
          <a:noFill/>
        </p:spPr>
        <p:txBody>
          <a:bodyPr wrap="square" rtlCol="0">
            <a:spAutoFit/>
          </a:bodyPr>
          <a:lstStyle/>
          <a:p>
            <a:pPr marL="285750" indent="-285750">
              <a:buFont typeface="Arial" panose="020B0604020202020204" pitchFamily="34" charset="0"/>
              <a:buChar char="•"/>
            </a:pPr>
            <a:r>
              <a:rPr lang="en-GB" sz="2000"/>
              <a:t>Engaging and relevant educational material</a:t>
            </a:r>
          </a:p>
          <a:p>
            <a:pPr marL="285750" indent="-285750">
              <a:buFont typeface="Arial" panose="020B0604020202020204" pitchFamily="34" charset="0"/>
              <a:buChar char="•"/>
            </a:pPr>
            <a:r>
              <a:rPr lang="en-GB" sz="2000"/>
              <a:t>Fostering a safe environment in the discussion boards</a:t>
            </a:r>
          </a:p>
          <a:p>
            <a:pPr marL="285750" indent="-285750">
              <a:buFont typeface="Arial" panose="020B0604020202020204" pitchFamily="34" charset="0"/>
              <a:buChar char="•"/>
            </a:pPr>
            <a:r>
              <a:rPr lang="en-GB" sz="2000"/>
              <a:t>Involvement of teachers in the board</a:t>
            </a:r>
          </a:p>
          <a:p>
            <a:pPr marL="285750" indent="-285750">
              <a:buFont typeface="Arial" panose="020B0604020202020204" pitchFamily="34" charset="0"/>
              <a:buChar char="•"/>
            </a:pPr>
            <a:r>
              <a:rPr lang="en-GB" sz="2000"/>
              <a:t>Feedback videos on assignments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pic>
        <p:nvPicPr>
          <p:cNvPr id="8" name="Picture 7"/>
          <p:cNvPicPr>
            <a:picLocks noChangeAspect="1"/>
          </p:cNvPicPr>
          <p:nvPr/>
        </p:nvPicPr>
        <p:blipFill rotWithShape="1">
          <a:blip r:embed="rId3"/>
          <a:srcRect l="66235" t="13932"/>
          <a:stretch/>
        </p:blipFill>
        <p:spPr>
          <a:xfrm>
            <a:off x="6003480" y="2941136"/>
            <a:ext cx="3074494" cy="1850970"/>
          </a:xfrm>
          <a:prstGeom prst="rect">
            <a:avLst/>
          </a:prstGeom>
        </p:spPr>
      </p:pic>
      <p:sp>
        <p:nvSpPr>
          <p:cNvPr id="5" name="TextBox 4"/>
          <p:cNvSpPr txBox="1"/>
          <p:nvPr/>
        </p:nvSpPr>
        <p:spPr>
          <a:xfrm>
            <a:off x="1821366" y="3330498"/>
            <a:ext cx="3962400" cy="1200329"/>
          </a:xfrm>
          <a:prstGeom prst="rect">
            <a:avLst/>
          </a:prstGeom>
          <a:noFill/>
        </p:spPr>
        <p:txBody>
          <a:bodyPr wrap="square" rtlCol="0">
            <a:spAutoFit/>
          </a:bodyPr>
          <a:lstStyle/>
          <a:p>
            <a:r>
              <a:rPr lang="en-GB">
                <a:solidFill>
                  <a:schemeClr val="accent6"/>
                </a:solidFill>
              </a:rPr>
              <a:t>Ideas for the next run:</a:t>
            </a:r>
          </a:p>
          <a:p>
            <a:pPr marL="285750" indent="-285750">
              <a:buFont typeface="Arial" panose="020B0604020202020204" pitchFamily="34" charset="0"/>
              <a:buChar char="•"/>
            </a:pPr>
            <a:r>
              <a:rPr lang="en-GB"/>
              <a:t>Live moments</a:t>
            </a:r>
          </a:p>
          <a:p>
            <a:pPr marL="285750" indent="-285750">
              <a:buFont typeface="Arial" panose="020B0604020202020204" pitchFamily="34" charset="0"/>
              <a:buChar char="•"/>
            </a:pPr>
            <a:r>
              <a:rPr lang="en-GB"/>
              <a:t>Linking participants to local Open Science communities.</a:t>
            </a:r>
          </a:p>
        </p:txBody>
      </p:sp>
      <p:pic>
        <p:nvPicPr>
          <p:cNvPr id="2050" name="Picture 2" descr="Open Life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439" y="3145832"/>
            <a:ext cx="1235790" cy="671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8898" y="4864363"/>
            <a:ext cx="7140565" cy="261610"/>
          </a:xfrm>
          <a:prstGeom prst="rect">
            <a:avLst/>
          </a:prstGeom>
          <a:noFill/>
        </p:spPr>
        <p:txBody>
          <a:bodyPr wrap="square" rtlCol="0">
            <a:spAutoFit/>
          </a:bodyPr>
          <a:lstStyle/>
          <a:p>
            <a:r>
              <a:rPr lang="en-GB" sz="1100">
                <a:hlinkClick r:id="rId5"/>
              </a:rPr>
              <a:t>Open Life Science </a:t>
            </a:r>
            <a:r>
              <a:rPr lang="en-GB" sz="1100"/>
              <a:t>logo by </a:t>
            </a:r>
            <a:r>
              <a:rPr lang="pt-BR" sz="1100"/>
              <a:t> Lucas Emanoell Medeiros e Silva </a:t>
            </a:r>
            <a:endParaRPr lang="en-GB" sz="1100"/>
          </a:p>
        </p:txBody>
      </p:sp>
    </p:spTree>
    <p:extLst>
      <p:ext uri="{BB962C8B-B14F-4D97-AF65-F5344CB8AC3E}">
        <p14:creationId xmlns:p14="http://schemas.microsoft.com/office/powerpoint/2010/main" val="28233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99" y="111747"/>
            <a:ext cx="7936018" cy="553998"/>
          </a:xfrm>
        </p:spPr>
        <p:txBody>
          <a:bodyPr/>
          <a:lstStyle/>
          <a:p>
            <a:r>
              <a:rPr lang="nl-NL"/>
              <a:t>Case </a:t>
            </a:r>
            <a:r>
              <a:rPr lang="nl-NL" err="1"/>
              <a:t>Study</a:t>
            </a:r>
            <a:r>
              <a:rPr lang="nl-NL"/>
              <a:t> 2: </a:t>
            </a:r>
            <a:r>
              <a:rPr lang="nl-NL" i="1" err="1"/>
              <a:t>TUlib</a:t>
            </a:r>
            <a:endParaRPr lang="en-GB" sz="2800" i="1"/>
          </a:p>
        </p:txBody>
      </p:sp>
      <p:sp>
        <p:nvSpPr>
          <p:cNvPr id="8" name="TextBox 7"/>
          <p:cNvSpPr txBox="1"/>
          <p:nvPr/>
        </p:nvSpPr>
        <p:spPr>
          <a:xfrm>
            <a:off x="1784601" y="3535865"/>
            <a:ext cx="7114478" cy="923330"/>
          </a:xfrm>
          <a:prstGeom prst="rect">
            <a:avLst/>
          </a:prstGeom>
          <a:noFill/>
        </p:spPr>
        <p:txBody>
          <a:bodyPr wrap="square" rtlCol="0">
            <a:spAutoFit/>
          </a:bodyPr>
          <a:lstStyle/>
          <a:p>
            <a:pPr marL="342900" indent="-342900">
              <a:buFont typeface="Arial" panose="020B0604020202020204" pitchFamily="34" charset="0"/>
              <a:buChar char="•"/>
            </a:pPr>
            <a:r>
              <a:rPr lang="nl-NL" err="1"/>
              <a:t>Available</a:t>
            </a:r>
            <a:r>
              <a:rPr lang="nl-NL"/>
              <a:t> </a:t>
            </a:r>
            <a:r>
              <a:rPr lang="nl-NL" err="1"/>
              <a:t>to</a:t>
            </a:r>
            <a:r>
              <a:rPr lang="nl-NL"/>
              <a:t> </a:t>
            </a:r>
            <a:r>
              <a:rPr lang="nl-NL" err="1"/>
              <a:t>everyone</a:t>
            </a:r>
            <a:r>
              <a:rPr lang="nl-NL"/>
              <a:t> </a:t>
            </a:r>
            <a:r>
              <a:rPr lang="nl-NL" err="1"/>
              <a:t>through</a:t>
            </a:r>
            <a:r>
              <a:rPr lang="nl-NL"/>
              <a:t> </a:t>
            </a:r>
            <a:r>
              <a:rPr lang="nl-NL">
                <a:hlinkClick r:id="rId3"/>
              </a:rPr>
              <a:t>https://tulib.tudelft.nl/</a:t>
            </a:r>
            <a:r>
              <a:rPr lang="nl-NL"/>
              <a:t> </a:t>
            </a:r>
          </a:p>
          <a:p>
            <a:pPr marL="342900" indent="-342900">
              <a:buFont typeface="Arial" panose="020B0604020202020204" pitchFamily="34" charset="0"/>
              <a:buChar char="•"/>
            </a:pPr>
            <a:r>
              <a:rPr lang="nl-NL"/>
              <a:t>Bachelor </a:t>
            </a:r>
            <a:r>
              <a:rPr lang="nl-NL" err="1"/>
              <a:t>students</a:t>
            </a:r>
            <a:r>
              <a:rPr lang="nl-NL"/>
              <a:t> / </a:t>
            </a:r>
            <a:r>
              <a:rPr lang="nl-NL" err="1"/>
              <a:t>PhDs</a:t>
            </a:r>
            <a:endParaRPr lang="en-GB"/>
          </a:p>
          <a:p>
            <a:pPr marL="342900" indent="-342900">
              <a:buFont typeface="Arial" panose="020B0604020202020204" pitchFamily="34" charset="0"/>
              <a:buChar char="•"/>
            </a:pPr>
            <a:r>
              <a:rPr lang="nl-NL" err="1"/>
              <a:t>Designed</a:t>
            </a:r>
            <a:r>
              <a:rPr lang="nl-NL"/>
              <a:t> as CC-BY-SA, </a:t>
            </a:r>
            <a:r>
              <a:rPr lang="nl-NL" err="1"/>
              <a:t>people</a:t>
            </a:r>
            <a:r>
              <a:rPr lang="nl-NL"/>
              <a:t> </a:t>
            </a:r>
            <a:r>
              <a:rPr lang="nl-NL" err="1"/>
              <a:t>can</a:t>
            </a:r>
            <a:r>
              <a:rPr lang="nl-NL"/>
              <a:t> </a:t>
            </a:r>
            <a:r>
              <a:rPr lang="nl-NL" err="1"/>
              <a:t>reuse</a:t>
            </a:r>
            <a:endParaRPr lang="nl-NL"/>
          </a:p>
        </p:txBody>
      </p:sp>
      <p:sp>
        <p:nvSpPr>
          <p:cNvPr id="9" name="TextBox 8"/>
          <p:cNvSpPr txBox="1"/>
          <p:nvPr/>
        </p:nvSpPr>
        <p:spPr>
          <a:xfrm>
            <a:off x="1699312" y="2699243"/>
            <a:ext cx="7285057" cy="369332"/>
          </a:xfrm>
          <a:prstGeom prst="rect">
            <a:avLst/>
          </a:prstGeom>
          <a:noFill/>
          <a:ln>
            <a:solidFill>
              <a:schemeClr val="tx2">
                <a:lumMod val="75000"/>
              </a:schemeClr>
            </a:solidFill>
          </a:ln>
        </p:spPr>
        <p:txBody>
          <a:bodyPr wrap="square" rtlCol="0">
            <a:spAutoFit/>
          </a:bodyPr>
          <a:lstStyle/>
          <a:p>
            <a:r>
              <a:rPr lang="en-GB" b="1">
                <a:solidFill>
                  <a:srgbClr val="00B0F0"/>
                </a:solidFill>
              </a:rPr>
              <a:t>GOAL: </a:t>
            </a:r>
            <a:r>
              <a:rPr lang="en-GB"/>
              <a:t>Information literacy guide for university students</a:t>
            </a:r>
          </a:p>
        </p:txBody>
      </p:sp>
      <p:pic>
        <p:nvPicPr>
          <p:cNvPr id="3" name="Picture 2"/>
          <p:cNvPicPr>
            <a:picLocks noChangeAspect="1"/>
          </p:cNvPicPr>
          <p:nvPr/>
        </p:nvPicPr>
        <p:blipFill>
          <a:blip r:embed="rId4"/>
          <a:stretch>
            <a:fillRect/>
          </a:stretch>
        </p:blipFill>
        <p:spPr>
          <a:xfrm>
            <a:off x="1699312" y="726605"/>
            <a:ext cx="6675437" cy="1911778"/>
          </a:xfrm>
          <a:prstGeom prst="rect">
            <a:avLst/>
          </a:prstGeom>
        </p:spPr>
      </p:pic>
    </p:spTree>
    <p:extLst>
      <p:ext uri="{BB962C8B-B14F-4D97-AF65-F5344CB8AC3E}">
        <p14:creationId xmlns:p14="http://schemas.microsoft.com/office/powerpoint/2010/main" val="240452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84" y="334771"/>
            <a:ext cx="5464231" cy="923330"/>
          </a:xfrm>
        </p:spPr>
        <p:txBody>
          <a:bodyPr wrap="square" lIns="0" tIns="0" rIns="0" bIns="0" anchor="t">
            <a:spAutoFit/>
          </a:bodyPr>
          <a:lstStyle/>
          <a:p>
            <a:r>
              <a:rPr lang="nl-NL"/>
              <a:t>Case </a:t>
            </a:r>
            <a:r>
              <a:rPr lang="nl-NL" err="1"/>
              <a:t>Study</a:t>
            </a:r>
            <a:r>
              <a:rPr lang="nl-NL"/>
              <a:t> 2: </a:t>
            </a:r>
            <a:r>
              <a:rPr lang="nl-NL" i="1" err="1"/>
              <a:t>TUlib</a:t>
            </a:r>
            <a:br>
              <a:rPr lang="nl-NL" i="1"/>
            </a:br>
            <a:r>
              <a:rPr lang="nl-NL" sz="2400"/>
              <a:t>Using Multimedia</a:t>
            </a:r>
            <a:endParaRPr lang="en-GB"/>
          </a:p>
        </p:txBody>
      </p:sp>
      <p:pic>
        <p:nvPicPr>
          <p:cNvPr id="5" name="Picture 4"/>
          <p:cNvPicPr>
            <a:picLocks noChangeAspect="1"/>
          </p:cNvPicPr>
          <p:nvPr/>
        </p:nvPicPr>
        <p:blipFill rotWithShape="1">
          <a:blip r:embed="rId3"/>
          <a:srcRect l="23491" t="50647" r="58966" b="1795"/>
          <a:stretch/>
        </p:blipFill>
        <p:spPr>
          <a:xfrm>
            <a:off x="1800740" y="1811055"/>
            <a:ext cx="1765300" cy="1676400"/>
          </a:xfrm>
          <a:prstGeom prst="rect">
            <a:avLst/>
          </a:prstGeom>
          <a:ln>
            <a:solidFill>
              <a:schemeClr val="accent1">
                <a:alpha val="80000"/>
              </a:schemeClr>
            </a:solidFill>
          </a:ln>
        </p:spPr>
      </p:pic>
      <p:pic>
        <p:nvPicPr>
          <p:cNvPr id="7" name="Picture 6"/>
          <p:cNvPicPr>
            <a:picLocks noChangeAspect="1"/>
          </p:cNvPicPr>
          <p:nvPr/>
        </p:nvPicPr>
        <p:blipFill rotWithShape="1">
          <a:blip r:embed="rId3"/>
          <a:srcRect l="78673" t="52573" r="644" b="1348"/>
          <a:stretch/>
        </p:blipFill>
        <p:spPr>
          <a:xfrm>
            <a:off x="3613013" y="1607854"/>
            <a:ext cx="2581343" cy="2082800"/>
          </a:xfrm>
          <a:prstGeom prst="rect">
            <a:avLst/>
          </a:prstGeom>
        </p:spPr>
      </p:pic>
      <p:pic>
        <p:nvPicPr>
          <p:cNvPr id="8" name="Picture 7"/>
          <p:cNvPicPr>
            <a:picLocks noChangeAspect="1"/>
          </p:cNvPicPr>
          <p:nvPr/>
        </p:nvPicPr>
        <p:blipFill>
          <a:blip r:embed="rId4"/>
          <a:stretch>
            <a:fillRect/>
          </a:stretch>
        </p:blipFill>
        <p:spPr>
          <a:xfrm>
            <a:off x="6230721" y="1777435"/>
            <a:ext cx="2952423" cy="1819275"/>
          </a:xfrm>
          <a:prstGeom prst="rect">
            <a:avLst/>
          </a:prstGeom>
        </p:spPr>
      </p:pic>
    </p:spTree>
    <p:extLst>
      <p:ext uri="{BB962C8B-B14F-4D97-AF65-F5344CB8AC3E}">
        <p14:creationId xmlns:p14="http://schemas.microsoft.com/office/powerpoint/2010/main" val="34043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9a083f-24d6-4add-970e-7f45554ac387" xsi:nil="true"/>
    <lcf76f155ced4ddcb4097134ff3c332f xmlns="de4dd4cd-b4a8-4208-ab00-137eb20556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C962F77BDE9F4FB9B58CF3AE565F95" ma:contentTypeVersion="15" ma:contentTypeDescription="Een nieuw document maken." ma:contentTypeScope="" ma:versionID="eb9efdfdfe77eab6bcb6b9fbab3042d4">
  <xsd:schema xmlns:xsd="http://www.w3.org/2001/XMLSchema" xmlns:xs="http://www.w3.org/2001/XMLSchema" xmlns:p="http://schemas.microsoft.com/office/2006/metadata/properties" xmlns:ns2="de4dd4cd-b4a8-4208-ab00-137eb2055693" xmlns:ns3="379a083f-24d6-4add-970e-7f45554ac387" targetNamespace="http://schemas.microsoft.com/office/2006/metadata/properties" ma:root="true" ma:fieldsID="672f05187ca00ba350da283d28c7dcd7" ns2:_="" ns3:_="">
    <xsd:import namespace="de4dd4cd-b4a8-4208-ab00-137eb2055693"/>
    <xsd:import namespace="379a083f-24d6-4add-970e-7f45554ac3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dd4cd-b4a8-4208-ab00-137eb2055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a083f-24d6-4add-970e-7f45554ac38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df7a0b89-82eb-4b7e-80af-fb02e2a2e96d}" ma:internalName="TaxCatchAll" ma:showField="CatchAllData" ma:web="379a083f-24d6-4add-970e-7f45554ac3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189F5-16AE-468C-9A21-4A5BB09D2694}">
  <ds:schemaRefs>
    <ds:schemaRef ds:uri="379a083f-24d6-4add-970e-7f45554ac387"/>
    <ds:schemaRef ds:uri="de4dd4cd-b4a8-4208-ab00-137eb20556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F71388-AF3A-4C53-9930-A7E600C657D3}">
  <ds:schemaRefs>
    <ds:schemaRef ds:uri="379a083f-24d6-4add-970e-7f45554ac387"/>
    <ds:schemaRef ds:uri="de4dd4cd-b4a8-4208-ab00-137eb2055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24C9CE-0F5D-4559-AB59-75B827ACC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16</Slides>
  <Notes>13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Dr. Alessandra Candian &amp; Dr. Lisanne Walma</vt:lpstr>
      <vt:lpstr>Overview</vt:lpstr>
      <vt:lpstr>What is Open Education?</vt:lpstr>
      <vt:lpstr>Case Study 1: the Open Science MOOC</vt:lpstr>
      <vt:lpstr>Case Study 1: the Open Science MOOC</vt:lpstr>
      <vt:lpstr>Case Study 1: the Open Science MOOC</vt:lpstr>
      <vt:lpstr>Case Study 1: the Open Science MOOC</vt:lpstr>
      <vt:lpstr>Case Study 2: TUlib</vt:lpstr>
      <vt:lpstr>Case Study 2: TUlib Using Multimedia</vt:lpstr>
      <vt:lpstr>Case Study 2: TUlib Using Open Multimedia:</vt:lpstr>
      <vt:lpstr>Case Study 2: TUlib Diverse audience</vt:lpstr>
      <vt:lpstr>Case Study 2: TUlib Diverse audiences</vt:lpstr>
      <vt:lpstr>Case Study 2: TUlib User Engagement</vt:lpstr>
      <vt:lpstr>Case Study 2: TUlib User Engagement</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Michiel  De Jong</dc:title>
  <dc:creator>Lisanne Walma</dc:creator>
  <cp:revision>2</cp:revision>
  <dcterms:created xsi:type="dcterms:W3CDTF">2021-11-23T13:00:15Z</dcterms:created>
  <dcterms:modified xsi:type="dcterms:W3CDTF">2022-04-22T09:29:37Z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2021-05-10T00:00:00Z</vt:filetime>
  </property>
  <property fmtid="{D5CDD505-2E9C-101B-9397-08002B2CF9AE}" pid="3" name="LastSaved">
    <vt:filetime>2021-11-23T00:00:00Z</vt:filetime>
  </property>
  <property fmtid="{D5CDD505-2E9C-101B-9397-08002B2CF9AE}" pid="4" name="ContentTypeId">
    <vt:lpwstr>0x01010020C962F77BDE9F4FB9B58CF3AE565F95</vt:lpwstr>
  </property>
  <property fmtid="{D5CDD505-2E9C-101B-9397-08002B2CF9AE}" pid="5" name="MediaServiceImageTags">
    <vt:lpwstr/>
  </property>
</Properties>
</file>