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75" r:id="rId6"/>
    <p:sldId id="287" r:id="rId7"/>
    <p:sldId id="279" r:id="rId8"/>
    <p:sldId id="281" r:id="rId9"/>
    <p:sldId id="286" r:id="rId10"/>
    <p:sldId id="290" r:id="rId11"/>
    <p:sldId id="285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94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Competenties</a:t>
            </a:r>
            <a:r>
              <a:rPr lang="en-US" dirty="0" smtClean="0"/>
              <a:t> OOO </a:t>
            </a:r>
            <a:r>
              <a:rPr lang="en-US" dirty="0" err="1" smtClean="0"/>
              <a:t>bibliothecaris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Open Online </a:t>
            </a:r>
            <a:r>
              <a:rPr lang="fr-FR" dirty="0" err="1" smtClean="0"/>
              <a:t>Onderwijs</a:t>
            </a:r>
            <a:r>
              <a:rPr lang="fr-FR" dirty="0" smtClean="0"/>
              <a:t> </a:t>
            </a:r>
            <a:r>
              <a:rPr lang="fr-FR" dirty="0" err="1" smtClean="0"/>
              <a:t>competentie</a:t>
            </a:r>
            <a:r>
              <a:rPr lang="fr-FR" dirty="0" smtClean="0"/>
              <a:t>/</a:t>
            </a:r>
            <a:r>
              <a:rPr lang="fr-FR" dirty="0" err="1" smtClean="0"/>
              <a:t>skill</a:t>
            </a:r>
            <a:r>
              <a:rPr lang="fr-FR" dirty="0" smtClean="0"/>
              <a:t>-set  </a:t>
            </a:r>
            <a:r>
              <a:rPr lang="fr-FR" dirty="0" err="1" smtClean="0"/>
              <a:t>werkgroep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115" y="1933832"/>
            <a:ext cx="7536876" cy="5134885"/>
          </a:xfrm>
        </p:spPr>
        <p:txBody>
          <a:bodyPr/>
          <a:lstStyle/>
          <a:p>
            <a:r>
              <a:rPr lang="en-US" dirty="0" smtClean="0"/>
              <a:t>Sylvia Moes, Wouter Kleijheeg, Jellie Visser, Marijke Mentink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we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begonnen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bezig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 </a:t>
            </a:r>
            <a:r>
              <a:rPr lang="en-US" dirty="0" err="1" smtClean="0"/>
              <a:t>willen</a:t>
            </a:r>
            <a:r>
              <a:rPr lang="en-US" dirty="0" smtClean="0"/>
              <a:t> we </a:t>
            </a:r>
            <a:r>
              <a:rPr lang="en-US" dirty="0" err="1" smtClean="0"/>
              <a:t>bereiken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26" name="Picture 2" descr="S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95" y="2398795"/>
            <a:ext cx="3058482" cy="15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93" y="3942884"/>
            <a:ext cx="2642686" cy="10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055" y="5475560"/>
            <a:ext cx="952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Tijdslijn</a:t>
            </a:r>
            <a:r>
              <a:rPr lang="en-US" dirty="0" smtClean="0">
                <a:solidFill>
                  <a:schemeClr val="tx1"/>
                </a:solidFill>
              </a:rPr>
              <a:t> nu tot September 2021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Welke</a:t>
            </a:r>
            <a:r>
              <a:rPr lang="en-US" dirty="0" smtClean="0">
                <a:solidFill>
                  <a:schemeClr val="accent1"/>
                </a:solidFill>
              </a:rPr>
              <a:t> skills </a:t>
            </a:r>
            <a:r>
              <a:rPr lang="en-US" dirty="0" err="1" smtClean="0">
                <a:solidFill>
                  <a:schemeClr val="accent1"/>
                </a:solidFill>
              </a:rPr>
              <a:t>zijn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aanwezig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Waar</a:t>
            </a:r>
            <a:r>
              <a:rPr lang="en-US" dirty="0" smtClean="0">
                <a:solidFill>
                  <a:srgbClr val="00B0F0"/>
                </a:solidFill>
              </a:rPr>
              <a:t> zit de gap-wat mist </a:t>
            </a:r>
            <a:r>
              <a:rPr lang="en-US" dirty="0" err="1" smtClean="0">
                <a:solidFill>
                  <a:srgbClr val="00B0F0"/>
                </a:solidFill>
              </a:rPr>
              <a:t>er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Waar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zijn</a:t>
            </a:r>
            <a:r>
              <a:rPr lang="en-US" dirty="0" smtClean="0">
                <a:solidFill>
                  <a:srgbClr val="C00000"/>
                </a:solidFill>
              </a:rPr>
              <a:t> workshops voor </a:t>
            </a:r>
            <a:r>
              <a:rPr lang="en-US" dirty="0" err="1" smtClean="0">
                <a:solidFill>
                  <a:srgbClr val="C00000"/>
                </a:solidFill>
              </a:rPr>
              <a:t>nodig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nl-NL" smtClean="0"/>
              <a:t>3</a:t>
            </a:fld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functies</a:t>
            </a:r>
            <a:r>
              <a:rPr lang="en-US" dirty="0" smtClean="0"/>
              <a:t>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rij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Universiteit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1409701" y="3196431"/>
          <a:ext cx="4608510" cy="23774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68085">
                  <a:extLst>
                    <a:ext uri="{9D8B030D-6E8A-4147-A177-3AD203B41FA5}">
                      <a16:colId xmlns:a16="http://schemas.microsoft.com/office/drawing/2014/main" val="1272574167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327486681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3401980698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3485280445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94287167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747026185"/>
                    </a:ext>
                  </a:extLst>
                </a:gridCol>
              </a:tblGrid>
              <a:tr h="44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Informatiespecialist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Informatievaardighedenonderwijs voor studenten in het curriculum, workshops &amp; online onderwijs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Doceren (BKO), informatievaardig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Kennis van ACRL, Metaliteracy, Threshold Concepts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Analytisch vermogen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extLst>
                  <a:ext uri="{0D108BD9-81ED-4DB2-BD59-A6C34878D82A}">
                    <a16:rowId xmlns:a16="http://schemas.microsoft.com/office/drawing/2014/main" val="3739069902"/>
                  </a:ext>
                </a:extLst>
              </a:tr>
              <a:tr h="26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Informatiespecialist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Literatuuronderzoek voor studenten en medewerkers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Informatievaardig, onderzoeksvaardigheden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kennis van vakgebied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Analytisch vermogen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extLst>
                  <a:ext uri="{0D108BD9-81ED-4DB2-BD59-A6C34878D82A}">
                    <a16:rowId xmlns:a16="http://schemas.microsoft.com/office/drawing/2014/main" val="2874000645"/>
                  </a:ext>
                </a:extLst>
              </a:tr>
              <a:tr h="26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Informatiespecialist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Advies over auteursrecht en intellectueel eigendom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Adviesvaardigheden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Auteursrecht, Creative Commons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Docenten/wetenschappers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Analytisch vermogen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extLst>
                  <a:ext uri="{0D108BD9-81ED-4DB2-BD59-A6C34878D82A}">
                    <a16:rowId xmlns:a16="http://schemas.microsoft.com/office/drawing/2014/main" val="1961835710"/>
                  </a:ext>
                </a:extLst>
              </a:tr>
              <a:tr h="989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Informatiespecialist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Ondersteuning (her)gebruik en creatie van content in onderwijs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Adviesvaardigheden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kennis van </a:t>
                      </a:r>
                      <a:r>
                        <a:rPr lang="nl-NL" sz="600" dirty="0" err="1">
                          <a:effectLst/>
                        </a:rPr>
                        <a:t>repositories</a:t>
                      </a:r>
                      <a:r>
                        <a:rPr lang="nl-NL" sz="600" dirty="0">
                          <a:effectLst/>
                        </a:rPr>
                        <a:t> met open materialen, kennis van nieuwe zoekmethoden, kennis van publicatieproces open content (open tekstboeken), Creative </a:t>
                      </a:r>
                      <a:r>
                        <a:rPr lang="nl-NL" sz="600" dirty="0" err="1">
                          <a:effectLst/>
                        </a:rPr>
                        <a:t>Commons</a:t>
                      </a:r>
                      <a:r>
                        <a:rPr lang="nl-NL" sz="600" dirty="0">
                          <a:effectLst/>
                        </a:rPr>
                        <a:t>, kennis vakgebied, kennis van </a:t>
                      </a:r>
                      <a:r>
                        <a:rPr lang="nl-NL" sz="600" dirty="0" err="1">
                          <a:effectLst/>
                        </a:rPr>
                        <a:t>blended</a:t>
                      </a:r>
                      <a:r>
                        <a:rPr lang="nl-NL" sz="600" dirty="0">
                          <a:effectLst/>
                        </a:rPr>
                        <a:t> </a:t>
                      </a:r>
                      <a:r>
                        <a:rPr lang="nl-NL" sz="600" dirty="0" err="1">
                          <a:effectLst/>
                        </a:rPr>
                        <a:t>learning</a:t>
                      </a:r>
                      <a:r>
                        <a:rPr lang="nl-NL" sz="600" dirty="0">
                          <a:effectLst/>
                        </a:rPr>
                        <a:t>, online </a:t>
                      </a:r>
                      <a:r>
                        <a:rPr lang="nl-NL" sz="600" dirty="0" err="1">
                          <a:effectLst/>
                        </a:rPr>
                        <a:t>learning</a:t>
                      </a:r>
                      <a:endParaRPr lang="nl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Analytisch vermogen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extLst>
                  <a:ext uri="{0D108BD9-81ED-4DB2-BD59-A6C34878D82A}">
                    <a16:rowId xmlns:a16="http://schemas.microsoft.com/office/drawing/2014/main" val="1752385266"/>
                  </a:ext>
                </a:extLst>
              </a:tr>
              <a:tr h="26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Informatiespecialist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Omgevingsverkenning / voorbereiding nieuw aan te bieden diensten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Adviesvaardigheden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kennis van doelgroep(en)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0" marR="140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Analytisch vermogen</a:t>
                      </a:r>
                      <a:endParaRPr lang="nl-N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0" marR="14050" marT="0" marB="0" anchor="b"/>
                </a:tc>
                <a:extLst>
                  <a:ext uri="{0D108BD9-81ED-4DB2-BD59-A6C34878D82A}">
                    <a16:rowId xmlns:a16="http://schemas.microsoft.com/office/drawing/2014/main" val="2058125836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Hogeschool 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6172200" y="2827769"/>
          <a:ext cx="4610100" cy="302332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22020">
                  <a:extLst>
                    <a:ext uri="{9D8B030D-6E8A-4147-A177-3AD203B41FA5}">
                      <a16:colId xmlns:a16="http://schemas.microsoft.com/office/drawing/2014/main" val="1982132829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3431921876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2976886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481631449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32333732"/>
                    </a:ext>
                  </a:extLst>
                </a:gridCol>
              </a:tblGrid>
              <a:tr h="98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500">
                          <a:effectLst/>
                        </a:rPr>
                        <a:t>Hogeschool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2277652525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1723520796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4106849013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cvb/directeuren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2206944873"/>
                  </a:ext>
                </a:extLst>
              </a:tr>
              <a:tr h="179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hoofd/manager/teamleider/coordinator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beleidsontwikkeling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relatiebeheer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docenten/onderzoekers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2747912045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coaching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helikopterview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studenten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3205108202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relatienetwerk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initiatief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1319426722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financieel beheer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innovatief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2089472074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organisatiesensiviteit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1542806541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omgevingsbewustzijn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1638556196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3375432916"/>
                  </a:ext>
                </a:extLst>
              </a:tr>
              <a:tr h="539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senior inf specialist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embedded librarian/accountmanagement/verzorgt aansluiting en integratie met onderwijskundige ontwikkelingen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adviesvaardigheden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Engelse taalvaardigheid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docenten/onderzoekers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3741900273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collectievorming (hybride)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klantgerichtheid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uitgevers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3446990132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informatievaardigheden aan studenten en docenten zowel fysiek als digitaal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samenwerken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Digitaal vaardig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boekhandels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1097591110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catalogisering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kwaliteitsgerichtheid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2220102629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voorbereiden/adviseren mediatheekdiensten,-faciliteiten,-producten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analytisch denken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4112896792"/>
                  </a:ext>
                </a:extLst>
              </a:tr>
              <a:tr h="17990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auteursrecht (informatie punt)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oordeelsvorming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St. UVO/AIP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4229968388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onderzoeksondersteuning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innovatief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878553201"/>
                  </a:ext>
                </a:extLst>
              </a:tr>
              <a:tr h="9838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publiceren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onderhandelen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165803703"/>
                  </a:ext>
                </a:extLst>
              </a:tr>
              <a:tr h="179906"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(her)gebruik onderwijscontent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gespreksvaardigheid </a:t>
                      </a:r>
                      <a:endParaRPr lang="nl-N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tc>
                  <a:txBody>
                    <a:bodyPr/>
                    <a:lstStyle/>
                    <a:p>
                      <a:endParaRPr lang="nl-NL" sz="5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055" marR="14055" marT="0" marB="0" anchor="b"/>
                </a:tc>
                <a:extLst>
                  <a:ext uri="{0D108BD9-81ED-4DB2-BD59-A6C34878D82A}">
                    <a16:rowId xmlns:a16="http://schemas.microsoft.com/office/drawing/2014/main" val="3035303197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Universiteit</a:t>
            </a:r>
            <a:endParaRPr kumimoji="0" lang="nl-NL" altLang="nl-N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Functie                                                                        Activiteit                                                                     Skills                                                              Specifieke kennis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09700" y="1942306"/>
          <a:ext cx="9372600" cy="38671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86300">
                  <a:extLst>
                    <a:ext uri="{9D8B030D-6E8A-4147-A177-3AD203B41FA5}">
                      <a16:colId xmlns:a16="http://schemas.microsoft.com/office/drawing/2014/main" val="21789379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103263232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copyright expertise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adviesvaardigheid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0559215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metadatering en indexering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kwaliteitsgerichtheid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900107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institutionele repository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klantgerichtheid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509949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informatievaardigheden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oordeelsvorming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614651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overleg met onderwijs t.a.v OER (bewustwording, aanmoediging, voorbeelden)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0839515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verzorgen van workshops en trainingen aan docenten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0287749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content en data management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7760652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publiceren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0515868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kennis van verschillende open portalen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936618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ontwikkelen van (video-)instructies, handleidingen, workshops en trainingen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5250494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adviseren en verbinden van docententeams op het gebied van open online onderwijs, blended learning ...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9465384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inzetten peerfeedback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8819738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Liaison tussen IT en Open en Online onderwijs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000035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7951776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3360311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0839255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endParaRPr lang="nl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endParaRPr lang="nl-N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16187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nl-NL" smtClean="0"/>
              <a:t>6</a:t>
            </a:fld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0714" y="829670"/>
            <a:ext cx="67606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00B0F0"/>
                </a:solidFill>
                <a:latin typeface="Open Sans"/>
              </a:rPr>
              <a:t>Enquête</a:t>
            </a:r>
            <a:r>
              <a:rPr lang="nl-NL" dirty="0" smtClean="0">
                <a:solidFill>
                  <a:srgbClr val="212121"/>
                </a:solidFill>
                <a:latin typeface="Open Sans"/>
              </a:rPr>
              <a:t> </a:t>
            </a:r>
          </a:p>
          <a:p>
            <a:endParaRPr lang="nl-NL" dirty="0">
              <a:solidFill>
                <a:srgbClr val="212121"/>
              </a:solidFill>
              <a:latin typeface="Open Sans"/>
            </a:endParaRPr>
          </a:p>
          <a:p>
            <a:endParaRPr lang="nl-NL" dirty="0" smtClean="0">
              <a:solidFill>
                <a:srgbClr val="212121"/>
              </a:solidFill>
              <a:latin typeface="Open Sans"/>
            </a:endParaRPr>
          </a:p>
          <a:p>
            <a:r>
              <a:rPr lang="nl-NL" dirty="0" smtClean="0">
                <a:solidFill>
                  <a:srgbClr val="212121"/>
                </a:solidFill>
                <a:latin typeface="Open Sans"/>
              </a:rPr>
              <a:t>Hoe ondersteun jij docenten </a:t>
            </a:r>
            <a:r>
              <a:rPr lang="nl-NL" dirty="0">
                <a:solidFill>
                  <a:srgbClr val="212121"/>
                </a:solidFill>
                <a:latin typeface="Open Sans"/>
              </a:rPr>
              <a:t>en wetenschappers </a:t>
            </a:r>
            <a:endParaRPr lang="nl-NL" dirty="0" smtClean="0">
              <a:solidFill>
                <a:srgbClr val="212121"/>
              </a:solidFill>
              <a:latin typeface="Open Sans"/>
            </a:endParaRPr>
          </a:p>
          <a:p>
            <a:r>
              <a:rPr lang="nl-NL" dirty="0" smtClean="0">
                <a:solidFill>
                  <a:srgbClr val="212121"/>
                </a:solidFill>
                <a:latin typeface="Open Sans"/>
              </a:rPr>
              <a:t>bij </a:t>
            </a:r>
            <a:r>
              <a:rPr lang="nl-NL" dirty="0">
                <a:solidFill>
                  <a:srgbClr val="212121"/>
                </a:solidFill>
                <a:latin typeface="Open Sans"/>
              </a:rPr>
              <a:t>het vinden, maken en bewerken van open </a:t>
            </a:r>
            <a:r>
              <a:rPr lang="nl-NL" dirty="0" smtClean="0">
                <a:solidFill>
                  <a:srgbClr val="212121"/>
                </a:solidFill>
                <a:latin typeface="Open Sans"/>
              </a:rPr>
              <a:t>leermaterialen</a:t>
            </a:r>
          </a:p>
          <a:p>
            <a:endParaRPr lang="en-US" dirty="0">
              <a:solidFill>
                <a:srgbClr val="212121"/>
              </a:solidFill>
              <a:latin typeface="Open Sans"/>
            </a:endParaRPr>
          </a:p>
          <a:p>
            <a:endParaRPr lang="en-US" dirty="0">
              <a:solidFill>
                <a:srgbClr val="212121"/>
              </a:solidFill>
              <a:latin typeface="Open Sans"/>
            </a:endParaRPr>
          </a:p>
          <a:p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Welke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skills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vind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je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dat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jij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nodig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hebt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</a:p>
          <a:p>
            <a:endParaRPr lang="en-US" dirty="0" smtClean="0">
              <a:solidFill>
                <a:srgbClr val="212121"/>
              </a:solidFill>
              <a:latin typeface="Open Sans"/>
            </a:endParaRPr>
          </a:p>
          <a:p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Welke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skills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mis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je </a:t>
            </a:r>
            <a:endParaRPr lang="en-US" dirty="0">
              <a:solidFill>
                <a:srgbClr val="212121"/>
              </a:solidFill>
              <a:latin typeface="Open Sans"/>
            </a:endParaRPr>
          </a:p>
          <a:p>
            <a:endParaRPr lang="en-US" dirty="0" smtClean="0">
              <a:solidFill>
                <a:srgbClr val="212121"/>
              </a:solidFill>
              <a:latin typeface="Open Sans"/>
            </a:endParaRPr>
          </a:p>
          <a:p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Waar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zitten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de experts op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dat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gebied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(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kenniscommunities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)</a:t>
            </a:r>
          </a:p>
          <a:p>
            <a:endParaRPr lang="en-US" dirty="0" smtClean="0">
              <a:solidFill>
                <a:srgbClr val="212121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Open Sans"/>
              </a:rPr>
              <a:t>Wat is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er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nodig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om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optimale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leermaterialen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te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kunnen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samenstellen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en </a:t>
            </a:r>
            <a:r>
              <a:rPr lang="en-US" dirty="0" err="1" smtClean="0">
                <a:solidFill>
                  <a:srgbClr val="212121"/>
                </a:solidFill>
                <a:latin typeface="Open Sans"/>
              </a:rPr>
              <a:t>gebruiken</a:t>
            </a:r>
            <a:r>
              <a:rPr lang="en-US" dirty="0" smtClean="0">
                <a:solidFill>
                  <a:srgbClr val="212121"/>
                </a:solidFill>
                <a:latin typeface="Open Sans"/>
              </a:rPr>
              <a:t> </a:t>
            </a:r>
            <a:endParaRPr lang="en-US" dirty="0">
              <a:solidFill>
                <a:srgbClr val="212121"/>
              </a:solidFill>
              <a:latin typeface="Open San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8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IST-SOLL </a:t>
            </a:r>
            <a:r>
              <a:rPr lang="en-US" b="1" dirty="0" err="1" smtClean="0">
                <a:solidFill>
                  <a:schemeClr val="accent5"/>
                </a:solidFill>
              </a:rPr>
              <a:t>situatie</a:t>
            </a:r>
            <a:r>
              <a:rPr lang="en-US" b="1" dirty="0" smtClean="0">
                <a:solidFill>
                  <a:schemeClr val="accent5"/>
                </a:solidFill>
              </a:rPr>
              <a:t/>
            </a:r>
            <a:br>
              <a:rPr lang="en-US" b="1" dirty="0" smtClean="0">
                <a:solidFill>
                  <a:schemeClr val="accent5"/>
                </a:solidFill>
              </a:rPr>
            </a:br>
            <a:endParaRPr lang="nl-NL" b="1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Ondersteuning</a:t>
            </a:r>
            <a:r>
              <a:rPr lang="en-US" dirty="0" smtClean="0"/>
              <a:t> </a:t>
            </a:r>
            <a:r>
              <a:rPr lang="en-US" dirty="0" err="1" smtClean="0"/>
              <a:t>vastgesteld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Terugkoppeling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Deskresearch</a:t>
            </a:r>
            <a:r>
              <a:rPr lang="en-US" dirty="0" smtClean="0"/>
              <a:t> wat </a:t>
            </a:r>
            <a:r>
              <a:rPr lang="en-US" dirty="0" err="1" smtClean="0"/>
              <a:t>doen</a:t>
            </a:r>
            <a:r>
              <a:rPr lang="en-US" dirty="0" smtClean="0"/>
              <a:t> we </a:t>
            </a:r>
            <a:r>
              <a:rPr lang="en-US" dirty="0" err="1" smtClean="0"/>
              <a:t>wel</a:t>
            </a:r>
            <a:r>
              <a:rPr lang="en-US" dirty="0" smtClean="0"/>
              <a:t> wat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nl-NL" smtClean="0"/>
              <a:t>7</a:t>
            </a:fld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2050" name="Picture 2" descr="Boord, School, Onmiddellijk, Binnenkort, Gelij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84" y="3500438"/>
            <a:ext cx="2549029" cy="19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nl-NL" smtClean="0"/>
              <a:t>8</a:t>
            </a:fld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4065" y="814111"/>
            <a:ext cx="9200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Kennis</a:t>
            </a:r>
            <a:r>
              <a:rPr lang="en-US" dirty="0" smtClean="0"/>
              <a:t> </a:t>
            </a:r>
            <a:r>
              <a:rPr lang="en-US" dirty="0" err="1" smtClean="0"/>
              <a:t>uitwisselen</a:t>
            </a:r>
            <a:r>
              <a:rPr lang="en-US" dirty="0" smtClean="0"/>
              <a:t> en </a:t>
            </a:r>
            <a:r>
              <a:rPr lang="en-US" dirty="0" err="1" smtClean="0"/>
              <a:t>delen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Leren</a:t>
            </a:r>
            <a:r>
              <a:rPr lang="en-US" dirty="0" smtClean="0"/>
              <a:t> van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Toegevoegde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r>
              <a:rPr lang="en-US" dirty="0" smtClean="0"/>
              <a:t> van de 1 </a:t>
            </a:r>
            <a:r>
              <a:rPr lang="en-US" dirty="0" err="1" smtClean="0"/>
              <a:t>toevoegen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ander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Dit</a:t>
            </a:r>
            <a:r>
              <a:rPr lang="en-US" dirty="0" smtClean="0"/>
              <a:t> om </a:t>
            </a:r>
            <a:r>
              <a:rPr lang="en-US" dirty="0" err="1" smtClean="0"/>
              <a:t>effectiviteit</a:t>
            </a:r>
            <a:r>
              <a:rPr lang="en-US" dirty="0" smtClean="0"/>
              <a:t> te </a:t>
            </a:r>
            <a:r>
              <a:rPr lang="en-US" dirty="0" err="1" smtClean="0"/>
              <a:t>genereren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Via workshops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18" y="2810642"/>
            <a:ext cx="3793286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Specialisaties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Naast</a:t>
            </a:r>
            <a:r>
              <a:rPr lang="en-US" dirty="0" smtClean="0"/>
              <a:t> Hay </a:t>
            </a:r>
            <a:r>
              <a:rPr lang="en-US" dirty="0" err="1" smtClean="0"/>
              <a:t>profiel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competenties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erbij</a:t>
            </a:r>
            <a:endParaRPr lang="en-US" dirty="0" smtClean="0"/>
          </a:p>
          <a:p>
            <a:r>
              <a:rPr lang="en-US" dirty="0" err="1" smtClean="0"/>
              <a:t>Vaak</a:t>
            </a:r>
            <a:r>
              <a:rPr lang="en-US" dirty="0" smtClean="0"/>
              <a:t> door </a:t>
            </a:r>
            <a:r>
              <a:rPr lang="en-US" dirty="0" err="1" smtClean="0"/>
              <a:t>bijscholing</a:t>
            </a:r>
            <a:r>
              <a:rPr lang="en-US" dirty="0" smtClean="0"/>
              <a:t> of </a:t>
            </a:r>
            <a:r>
              <a:rPr lang="en-US" dirty="0" err="1" smtClean="0"/>
              <a:t>interessegebieden</a:t>
            </a:r>
            <a:r>
              <a:rPr lang="en-US" dirty="0" smtClean="0"/>
              <a:t> – workshops </a:t>
            </a:r>
            <a:r>
              <a:rPr lang="en-US" dirty="0" err="1" smtClean="0"/>
              <a:t>volgen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‘in huis’.</a:t>
            </a:r>
          </a:p>
          <a:p>
            <a:r>
              <a:rPr lang="en-US" dirty="0" err="1" smtClean="0"/>
              <a:t>Kennistrajecten</a:t>
            </a:r>
            <a:r>
              <a:rPr lang="en-US" dirty="0" smtClean="0"/>
              <a:t> </a:t>
            </a:r>
            <a:r>
              <a:rPr lang="en-US" dirty="0" err="1" smtClean="0"/>
              <a:t>vaststellen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Activiteiten</a:t>
            </a:r>
            <a:r>
              <a:rPr lang="en-US" dirty="0" smtClean="0"/>
              <a:t> </a:t>
            </a:r>
            <a:r>
              <a:rPr lang="en-US" dirty="0" err="1" smtClean="0"/>
              <a:t>aangeven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nl-NL" smtClean="0"/>
              <a:t>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61" y="3169542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BE42C3BCA604AA6E0D5F822BDEFB8" ma:contentTypeVersion="12" ma:contentTypeDescription="Een nieuw document maken." ma:contentTypeScope="" ma:versionID="25f9565f5fbc44f81bce32b6e4992273">
  <xsd:schema xmlns:xsd="http://www.w3.org/2001/XMLSchema" xmlns:xs="http://www.w3.org/2001/XMLSchema" xmlns:p="http://schemas.microsoft.com/office/2006/metadata/properties" xmlns:ns3="bd4cd38f-5bdc-49ff-bbdf-6316b9ce397c" xmlns:ns4="644f9f40-1dc6-4640-934b-40644c88cfb9" targetNamespace="http://schemas.microsoft.com/office/2006/metadata/properties" ma:root="true" ma:fieldsID="54b58a5a5d0a102c2c24c6b7c7cdf1f1" ns3:_="" ns4:_="">
    <xsd:import namespace="bd4cd38f-5bdc-49ff-bbdf-6316b9ce397c"/>
    <xsd:import namespace="644f9f40-1dc6-4640-934b-40644c88cfb9"/>
    <xsd:element name="properties">
      <xsd:complexType>
        <xsd:sequence>
          <xsd:element name="documentManagement">
            <xsd:complexType>
              <xsd:all>
                <xsd:element ref="ns3:UniqueSourceRef" minOccurs="0"/>
                <xsd:element ref="ns3:FileHash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cd38f-5bdc-49ff-bbdf-6316b9ce397c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9f40-1dc6-4640-934b-40644c88c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bd4cd38f-5bdc-49ff-bbdf-6316b9ce397c" xsi:nil="true"/>
    <UniqueSourceRef xmlns="bd4cd38f-5bdc-49ff-bbdf-6316b9ce397c" xsi:nil="true"/>
  </documentManagement>
</p:properties>
</file>

<file path=customXml/itemProps1.xml><?xml version="1.0" encoding="utf-8"?>
<ds:datastoreItem xmlns:ds="http://schemas.openxmlformats.org/officeDocument/2006/customXml" ds:itemID="{C6FDF916-2D32-4226-A1E2-7114CA368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cd38f-5bdc-49ff-bbdf-6316b9ce397c"/>
    <ds:schemaRef ds:uri="644f9f40-1dc6-4640-934b-40644c88c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30C0FD-26D6-4EB1-BA6B-978B802596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1808A6-DBCB-4B3C-97CA-8C6B14969339}">
  <ds:schemaRefs>
    <ds:schemaRef ds:uri="http://purl.org/dc/elements/1.1/"/>
    <ds:schemaRef ds:uri="http://schemas.microsoft.com/office/2006/metadata/properties"/>
    <ds:schemaRef ds:uri="644f9f40-1dc6-4640-934b-40644c88cfb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d4cd38f-5bdc-49ff-bbdf-6316b9ce397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706</Words>
  <Application>Microsoft Office PowerPoint</Application>
  <PresentationFormat>Widescreen</PresentationFormat>
  <Paragraphs>167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Open Sans</vt:lpstr>
      <vt:lpstr>Times New Roman</vt:lpstr>
      <vt:lpstr>Ecology 16x9</vt:lpstr>
      <vt:lpstr>Competenties OOO bibliothecaris</vt:lpstr>
      <vt:lpstr>De Open Online Onderwijs competentie/skill-set  werkgroep</vt:lpstr>
      <vt:lpstr>Tijdslijn nu tot September 2021 </vt:lpstr>
      <vt:lpstr>Alle functies op een rij….</vt:lpstr>
      <vt:lpstr>PowerPoint Presentation</vt:lpstr>
      <vt:lpstr>PowerPoint Presentation</vt:lpstr>
      <vt:lpstr>IST-SOLL situatie </vt:lpstr>
      <vt:lpstr>PowerPoint Presentation</vt:lpstr>
      <vt:lpstr>Specialisaties </vt:lpstr>
    </vt:vector>
  </TitlesOfParts>
  <Company>Hogeschool Van Hall Larenstein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Competenties van de OER…..</dc:title>
  <dc:creator>Mentink, Marijke</dc:creator>
  <cp:lastModifiedBy>Mentink, Marijke</cp:lastModifiedBy>
  <cp:revision>17</cp:revision>
  <dcterms:created xsi:type="dcterms:W3CDTF">2020-11-26T16:15:46Z</dcterms:created>
  <dcterms:modified xsi:type="dcterms:W3CDTF">2020-12-16T11:04:41Z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0x01010014DBE42C3BCA604AA6E0D5F822BDEFB8</vt:lpwstr>
  </property>
</Properties>
</file>