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5" roundtripDataSignature="AMtx7mie9zCabeF09+PCZ1kJ9cGYNYIW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65" Type="http://customschemas.google.com/relationships/presentationmetadata" Target="meta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02438b2835_2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02438b2835_2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202438b2835_2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02438b2835_2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02438b2835_2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202438b2835_2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2438b2835_2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02438b2835_2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202438b2835_2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02438b2835_2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02438b2835_2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02438b2835_2_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0279aee991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0279aee991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0279aee991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0279aee991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50">
                <a:solidFill>
                  <a:schemeClr val="dk1"/>
                </a:solidFill>
              </a:rPr>
              <a:t>PKP platforms: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-GB" sz="1350">
                <a:solidFill>
                  <a:schemeClr val="dk1"/>
                </a:solidFill>
              </a:rPr>
              <a:t>can be used for managing the editorial workflow, internal and external reviews, editing, cataloguing, production and publication. OMP has also a website with a catalog;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-GB" sz="1350">
                <a:solidFill>
                  <a:schemeClr val="dk1"/>
                </a:solidFill>
              </a:rPr>
              <a:t>are licensed as Open Source Software (OS) (GNU; General Public License);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-GB" sz="1350">
                <a:solidFill>
                  <a:schemeClr val="dk1"/>
                </a:solidFill>
              </a:rPr>
              <a:t>developed by Public Knowledge Project (PKP) &amp; Simon Fraser University;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-GB" sz="1350">
                <a:solidFill>
                  <a:schemeClr val="dk1"/>
                </a:solidFill>
              </a:rPr>
              <a:t>downloaded and installed on local servers (CIT);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-GB" sz="1350">
                <a:solidFill>
                  <a:schemeClr val="dk1"/>
                </a:solidFill>
              </a:rPr>
              <a:t>OMP and OJS base URL available to harvesters and databases (EBSCO);</a:t>
            </a:r>
            <a:endParaRPr sz="1350">
              <a:solidFill>
                <a:schemeClr val="dk1"/>
              </a:solidFill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-"/>
            </a:pPr>
            <a:r>
              <a:rPr lang="en-GB" sz="1350">
                <a:solidFill>
                  <a:schemeClr val="dk1"/>
                </a:solidFill>
              </a:rPr>
              <a:t>interoperable with systems such as ORCID, Creative Commons, Crossref, DOAJ, DOAB, I-thenticate and persistent archiving systems.</a:t>
            </a:r>
            <a:endParaRPr sz="135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0279aee991_0_4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20279aee991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0279aee991_0_4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20279aee991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Requirements: legal (different for each country), technical &amp; innovative, empowering the ideas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of our teachers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0279aee991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0279aee991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Samenvoegen en uitdunnen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0279aee991_0_4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20279aee991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Pressbooks key features: Embedding multimedia, H5P interactivity, cloning/adapting others’ content, social annotation layer (Hypothesis), MathJax, Google Analytics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Outsourcing hosting &amp; development services: personeel kost ook geld; lastig om goed technisch personeel te vinden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0279aee991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0279aee991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0279aee991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0279aee991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0279aee991_0_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0279aee991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0279aee991_0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0279aee991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0279aee991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0279aee991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0279aee991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20279aee991_0_4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0279aee991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0279aee991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0279aee991_0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20279aee991_0_4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0279aee991_0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20279aee991_0_5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0279aee991_0_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0279aee991_0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ff0e5ece5b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ff0e5ece5b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1ff0e5ece5b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0279aee991_0_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0279aee991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0279aee991_0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0279aee991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0279aee991_0_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0279aee991_0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0279aee991_0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0279aee991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0279aee991_0_5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0279aee991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0279aee991_0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0279aee991_0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0279aee991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0279aee991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ff0e5f7bf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ff0e5f7bf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1ff0e5f7bf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ff0e5ece5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ff0e5ece5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1ff0e5ece5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ff0e5ece5b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ff0e5ece5b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1ff0e5ece5b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02438b2835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02438b2835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202438b2835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ff0e5ece5b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ff0e5ece5b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1ff0e5ece5b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ff0e5ece5b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ff0e5ece5b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1ff0e5ece5b_0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ff0e5ece5b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ff0e5ece5b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1ff0e5ece5b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ff0e5ece5b_0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ff0e5ece5b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1ff0e5ece5b_0_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ff0e5ece5b_0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ff0e5ece5b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1ff0e5ece5b_0_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ff0e5ece5b_0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ff0e5ece5b_0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1ff0e5ece5b_0_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ff0e5ece5b_0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ff0e5ece5b_0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1ff0e5ece5b_0_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ff0e5ece5b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ff0e5ece5b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1ff0e5ece5b_0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ff0e5ece5b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ff0e5ece5b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1ff0e5ece5b_0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ff0e5ece5b_0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ff0e5ece5b_0_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1ff0e5ece5b_0_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02438b2835_2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02438b2835_2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202438b2835_2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ff0e5ece5b_0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ff0e5ece5b_0_1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1ff0e5ece5b_0_1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ff0e5ece5b_0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ff0e5ece5b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1ff0e5ece5b_0_1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ff0e5ece5b_0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ff0e5ece5b_0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1ff0e5ece5b_0_1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ff0e5ece5b_0_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ff0e5ece5b_0_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1ff0e5ece5b_0_1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ff0e5f7bf9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ff0e5f7bf9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g1ff0e5f7bf9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ff0e5ece5b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ff0e5ece5b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1ff0e5ece5b_0_1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ff0e5ece5b_0_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ff0e5ece5b_0_1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1ff0e5ece5b_0_1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ff0e5ece5b_0_1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ff0e5ece5b_0_1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1ff0e5ece5b_0_1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ff0e5ece5b_0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ff0e5ece5b_0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1ff0e5ece5b_0_1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ff0e5ece5b_0_1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ff0e5ece5b_0_1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1ff0e5ece5b_0_1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02438b2835_2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02438b2835_2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202438b2835_2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ff0e5ece5b_0_1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ff0e5ece5b_0_1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1ff0e5ece5b_0_1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02438b2835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02438b2835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202438b2835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2438b2835_2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02438b2835_2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202438b2835_2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02438b2835_2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02438b2835_2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202438b2835_2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0279aee991_0_852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g20279aee991_0_852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" name="Google Shape;16;g20279aee991_0_85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0279aee991_0_887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20279aee991_0_887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20279aee991_0_88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0279aee991_0_89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0279aee991_0_89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6" name="Google Shape;56;g20279aee991_0_89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7" name="Google Shape;57;g20279aee991_0_89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g20279aee991_0_89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20279aee991_0_89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0279aee991_0_899"/>
          <p:cNvSpPr txBox="1"/>
          <p:nvPr>
            <p:ph type="title"/>
          </p:nvPr>
        </p:nvSpPr>
        <p:spPr>
          <a:xfrm>
            <a:off x="963084" y="4406901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82800" spcFirstLastPara="1" rIns="270000" wrap="square" tIns="468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 sz="40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2" name="Google Shape;62;g20279aee991_0_899"/>
          <p:cNvSpPr txBox="1"/>
          <p:nvPr>
            <p:ph idx="1" type="body"/>
          </p:nvPr>
        </p:nvSpPr>
        <p:spPr>
          <a:xfrm>
            <a:off x="963084" y="2906713"/>
            <a:ext cx="103632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82075" spcFirstLastPara="1" rIns="270000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900"/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600"/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indent="-2286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indent="-2286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indent="-2286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0279aee991_0_856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g20279aee991_0_85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0279aee991_0_85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0279aee991_0_85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3" name="Google Shape;23;g20279aee991_0_85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0279aee991_0_86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6" name="Google Shape;26;g20279aee991_0_863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7" name="Google Shape;27;g20279aee991_0_863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" name="Google Shape;28;g20279aee991_0_86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0279aee991_0_86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1" name="Google Shape;31;g20279aee991_0_86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0279aee991_0_871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4" name="Google Shape;34;g20279aee991_0_871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20279aee991_0_87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0279aee991_0_875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8" name="Google Shape;38;g20279aee991_0_87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0279aee991_0_87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g20279aee991_0_878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2" name="Google Shape;42;g20279aee991_0_878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" name="Google Shape;43;g20279aee991_0_878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4" name="Google Shape;44;g20279aee991_0_87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0279aee991_0_884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7" name="Google Shape;47;g20279aee991_0_88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0279aee991_0_84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g20279aee991_0_848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g20279aee991_0_84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53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hyperlink" Target="https://textbooks.open.tudelft.nl/textbooks/catalog/book/14" TargetMode="External"/><Relationship Id="rId5" Type="http://schemas.openxmlformats.org/officeDocument/2006/relationships/hyperlink" Target="https://idemalab.tudelft.nl/idema.html" TargetMode="External"/><Relationship Id="rId6" Type="http://schemas.openxmlformats.org/officeDocument/2006/relationships/hyperlink" Target="http://creativecommons.org/licenses/by-nc-sa/4.0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10.png"/><Relationship Id="rId5" Type="http://schemas.openxmlformats.org/officeDocument/2006/relationships/hyperlink" Target="https://textbooks.open.tudelft.nl/textbooks/catalog/book/14" TargetMode="External"/><Relationship Id="rId6" Type="http://schemas.openxmlformats.org/officeDocument/2006/relationships/hyperlink" Target="https://idemalab.tudelft.nl/idema.html" TargetMode="External"/><Relationship Id="rId7" Type="http://schemas.openxmlformats.org/officeDocument/2006/relationships/hyperlink" Target="http://creativecommons.org/licenses/by-nc-sa/4.0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bit.ly/OTreq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eb.hypothes.is/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jpg"/><Relationship Id="rId4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opentextbooks.rug.nl/demobook/" TargetMode="External"/><Relationship Id="rId4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Relationship Id="rId4" Type="http://schemas.openxmlformats.org/officeDocument/2006/relationships/image" Target="../media/image4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png"/><Relationship Id="rId4" Type="http://schemas.openxmlformats.org/officeDocument/2006/relationships/image" Target="../media/image3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pressbooks.com/collection-student-led-oer/" TargetMode="External"/><Relationship Id="rId4" Type="http://schemas.openxmlformats.org/officeDocument/2006/relationships/image" Target="../media/image32.png"/><Relationship Id="rId5" Type="http://schemas.openxmlformats.org/officeDocument/2006/relationships/hyperlink" Target="https://pressbooks.com/collection-student-led-oer/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6.png"/><Relationship Id="rId4" Type="http://schemas.openxmlformats.org/officeDocument/2006/relationships/hyperlink" Target="https://maken.wikiwijs.nl/104940/Content_embedden_in_Wikiwijs_Maken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7.png"/><Relationship Id="rId4" Type="http://schemas.openxmlformats.org/officeDocument/2006/relationships/hyperlink" Target="https://maken.wikiwijs.nl/123865/h5p_org" TargetMode="Externa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2.png"/><Relationship Id="rId4" Type="http://schemas.openxmlformats.org/officeDocument/2006/relationships/hyperlink" Target="https://maken.wikiwijs.nl/97956/Handleiding__Werken_met_Wikiwijs___Maken" TargetMode="External"/><Relationship Id="rId5" Type="http://schemas.openxmlformats.org/officeDocument/2006/relationships/image" Target="../media/image6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" name="Google Shape;68;p1"/>
          <p:cNvGrpSpPr/>
          <p:nvPr/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69" name="Google Shape;69;p1"/>
            <p:cNvSpPr/>
            <p:nvPr/>
          </p:nvSpPr>
          <p:spPr>
            <a:xfrm>
              <a:off x="5307830" y="577396"/>
              <a:ext cx="675351" cy="595380"/>
            </a:xfrm>
            <a:custGeom>
              <a:rect b="b" l="l" r="r" t="t"/>
              <a:pathLst>
                <a:path extrusionOk="0" h="692" w="785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5885720" y="325570"/>
              <a:ext cx="550492" cy="485306"/>
            </a:xfrm>
            <a:custGeom>
              <a:rect b="b" l="l" r="r" t="t"/>
              <a:pathLst>
                <a:path extrusionOk="0" h="692" w="785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71;p1"/>
          <p:cNvSpPr txBox="1"/>
          <p:nvPr>
            <p:ph type="ctrTitle"/>
          </p:nvPr>
        </p:nvSpPr>
        <p:spPr>
          <a:xfrm>
            <a:off x="965199" y="1371190"/>
            <a:ext cx="4787331" cy="15743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Workshop Open tekstboeken</a:t>
            </a:r>
            <a:endParaRPr/>
          </a:p>
        </p:txBody>
      </p:sp>
      <p:sp>
        <p:nvSpPr>
          <p:cNvPr id="72" name="Google Shape;72;p1"/>
          <p:cNvSpPr/>
          <p:nvPr/>
        </p:nvSpPr>
        <p:spPr>
          <a:xfrm>
            <a:off x="8290946" y="450563"/>
            <a:ext cx="1366757" cy="1232062"/>
          </a:xfrm>
          <a:custGeom>
            <a:rect b="b" l="l" r="r" t="t"/>
            <a:pathLst>
              <a:path extrusionOk="0" h="1232062" w="1366757">
                <a:moveTo>
                  <a:pt x="389939" y="0"/>
                </a:moveTo>
                <a:cubicBezTo>
                  <a:pt x="978131" y="0"/>
                  <a:pt x="978131" y="0"/>
                  <a:pt x="978131" y="0"/>
                </a:cubicBezTo>
                <a:cubicBezTo>
                  <a:pt x="1007891" y="0"/>
                  <a:pt x="1046404" y="21366"/>
                  <a:pt x="1062158" y="48072"/>
                </a:cubicBezTo>
                <a:cubicBezTo>
                  <a:pt x="1356254" y="566179"/>
                  <a:pt x="1356254" y="566179"/>
                  <a:pt x="1356254" y="566179"/>
                </a:cubicBezTo>
                <a:cubicBezTo>
                  <a:pt x="1370259" y="594666"/>
                  <a:pt x="1370259" y="637396"/>
                  <a:pt x="1356254" y="665884"/>
                </a:cubicBezTo>
                <a:cubicBezTo>
                  <a:pt x="1062158" y="1183990"/>
                  <a:pt x="1062158" y="1183990"/>
                  <a:pt x="1062158" y="1183990"/>
                </a:cubicBezTo>
                <a:cubicBezTo>
                  <a:pt x="1046404" y="1210698"/>
                  <a:pt x="1007891" y="1232062"/>
                  <a:pt x="978131" y="1232062"/>
                </a:cubicBezTo>
                <a:lnTo>
                  <a:pt x="389939" y="1232062"/>
                </a:lnTo>
                <a:cubicBezTo>
                  <a:pt x="358429" y="1232062"/>
                  <a:pt x="319917" y="1210698"/>
                  <a:pt x="305913" y="1183990"/>
                </a:cubicBezTo>
                <a:cubicBezTo>
                  <a:pt x="11817" y="665884"/>
                  <a:pt x="11817" y="665884"/>
                  <a:pt x="11817" y="665884"/>
                </a:cubicBezTo>
                <a:cubicBezTo>
                  <a:pt x="-3939" y="637396"/>
                  <a:pt x="-3939" y="594666"/>
                  <a:pt x="11817" y="566179"/>
                </a:cubicBezTo>
                <a:cubicBezTo>
                  <a:pt x="305913" y="48072"/>
                  <a:pt x="305913" y="48072"/>
                  <a:pt x="305913" y="48072"/>
                </a:cubicBezTo>
                <a:cubicBezTo>
                  <a:pt x="319917" y="21366"/>
                  <a:pt x="358429" y="0"/>
                  <a:pt x="389939" y="0"/>
                </a:cubicBezTo>
                <a:close/>
              </a:path>
            </a:pathLst>
          </a:custGeom>
          <a:solidFill>
            <a:schemeClr val="lt1"/>
          </a:solidFill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"/>
          <p:cNvSpPr/>
          <p:nvPr/>
        </p:nvSpPr>
        <p:spPr>
          <a:xfrm>
            <a:off x="6930791" y="1799112"/>
            <a:ext cx="4808198" cy="4261906"/>
          </a:xfrm>
          <a:custGeom>
            <a:rect b="b" l="l" r="r" t="t"/>
            <a:pathLst>
              <a:path extrusionOk="0" h="2651787" w="2991693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chemeClr val="lt1"/>
          </a:solidFill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"/>
          <p:cNvSpPr/>
          <p:nvPr/>
        </p:nvSpPr>
        <p:spPr>
          <a:xfrm>
            <a:off x="6332560" y="1208098"/>
            <a:ext cx="2426310" cy="2187196"/>
          </a:xfrm>
          <a:custGeom>
            <a:rect b="b" l="l" r="r" t="t"/>
            <a:pathLst>
              <a:path extrusionOk="0" h="2016876" w="2237370">
                <a:moveTo>
                  <a:pt x="638327" y="0"/>
                </a:moveTo>
                <a:cubicBezTo>
                  <a:pt x="1601193" y="0"/>
                  <a:pt x="1601193" y="0"/>
                  <a:pt x="1601193" y="0"/>
                </a:cubicBezTo>
                <a:cubicBezTo>
                  <a:pt x="1649909" y="0"/>
                  <a:pt x="1712954" y="34975"/>
                  <a:pt x="1738744" y="78694"/>
                </a:cubicBezTo>
                <a:cubicBezTo>
                  <a:pt x="2220176" y="926830"/>
                  <a:pt x="2220176" y="926830"/>
                  <a:pt x="2220176" y="926830"/>
                </a:cubicBezTo>
                <a:cubicBezTo>
                  <a:pt x="2243102" y="973464"/>
                  <a:pt x="2243102" y="1043413"/>
                  <a:pt x="2220176" y="1090047"/>
                </a:cubicBezTo>
                <a:cubicBezTo>
                  <a:pt x="1738744" y="1938183"/>
                  <a:pt x="1738744" y="1938183"/>
                  <a:pt x="1738744" y="1938183"/>
                </a:cubicBezTo>
                <a:cubicBezTo>
                  <a:pt x="1712954" y="1981902"/>
                  <a:pt x="1649909" y="2016876"/>
                  <a:pt x="1601193" y="2016876"/>
                </a:cubicBezTo>
                <a:lnTo>
                  <a:pt x="638327" y="2016876"/>
                </a:lnTo>
                <a:cubicBezTo>
                  <a:pt x="586746" y="2016876"/>
                  <a:pt x="523702" y="1981902"/>
                  <a:pt x="500776" y="1938183"/>
                </a:cubicBezTo>
                <a:cubicBezTo>
                  <a:pt x="19344" y="1090047"/>
                  <a:pt x="19344" y="1090047"/>
                  <a:pt x="19344" y="1090047"/>
                </a:cubicBezTo>
                <a:cubicBezTo>
                  <a:pt x="-6448" y="1043413"/>
                  <a:pt x="-6448" y="973464"/>
                  <a:pt x="19344" y="926830"/>
                </a:cubicBezTo>
                <a:cubicBezTo>
                  <a:pt x="500776" y="78694"/>
                  <a:pt x="500776" y="78694"/>
                  <a:pt x="500776" y="78694"/>
                </a:cubicBezTo>
                <a:cubicBezTo>
                  <a:pt x="523702" y="34975"/>
                  <a:pt x="586746" y="0"/>
                  <a:pt x="638327" y="0"/>
                </a:cubicBezTo>
                <a:close/>
              </a:path>
            </a:pathLst>
          </a:custGeom>
          <a:solidFill>
            <a:schemeClr val="lt1"/>
          </a:solidFill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3833" y="703764"/>
            <a:ext cx="1240982" cy="69494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"/>
          <p:cNvSpPr txBox="1"/>
          <p:nvPr>
            <p:ph idx="1" type="subTitle"/>
          </p:nvPr>
        </p:nvSpPr>
        <p:spPr>
          <a:xfrm>
            <a:off x="660400" y="3084625"/>
            <a:ext cx="5538300" cy="29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/>
              <a:t>Jacqueline Michielen-van de Riet</a:t>
            </a:r>
            <a:r>
              <a:rPr lang="en-GB"/>
              <a:t> </a:t>
            </a:r>
            <a:r>
              <a:rPr lang="en-GB" sz="2000"/>
              <a:t>&amp;</a:t>
            </a:r>
            <a:endParaRPr/>
          </a:p>
          <a:p>
            <a:pPr indent="-159599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Michiel de Jong (TU Delft)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/>
              <a:t>Mira Buist-Zhuk &amp;</a:t>
            </a:r>
            <a:r>
              <a:rPr lang="en-GB" sz="2000"/>
              <a:t> </a:t>
            </a:r>
            <a:r>
              <a:rPr lang="en-GB" sz="2000"/>
              <a:t>Margreet Nieborg (RUG)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/>
              <a:t>Sylvia Moes (VU)</a:t>
            </a:r>
            <a:endParaRPr/>
          </a:p>
          <a:p>
            <a:pPr indent="1270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1270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/>
          </a:p>
        </p:txBody>
      </p:sp>
      <p:sp>
        <p:nvSpPr>
          <p:cNvPr id="77" name="Google Shape;77;p1"/>
          <p:cNvSpPr/>
          <p:nvPr/>
        </p:nvSpPr>
        <p:spPr>
          <a:xfrm>
            <a:off x="5882185" y="4925651"/>
            <a:ext cx="1839293" cy="1658029"/>
          </a:xfrm>
          <a:custGeom>
            <a:rect b="b" l="l" r="r" t="t"/>
            <a:pathLst>
              <a:path extrusionOk="0" h="1533639" w="1701304">
                <a:moveTo>
                  <a:pt x="485386" y="0"/>
                </a:moveTo>
                <a:cubicBezTo>
                  <a:pt x="1217552" y="0"/>
                  <a:pt x="1217552" y="0"/>
                  <a:pt x="1217552" y="0"/>
                </a:cubicBezTo>
                <a:cubicBezTo>
                  <a:pt x="1254597" y="0"/>
                  <a:pt x="1302536" y="26596"/>
                  <a:pt x="1322147" y="59839"/>
                </a:cubicBezTo>
                <a:cubicBezTo>
                  <a:pt x="1688230" y="704765"/>
                  <a:pt x="1688230" y="704765"/>
                  <a:pt x="1688230" y="704765"/>
                </a:cubicBezTo>
                <a:cubicBezTo>
                  <a:pt x="1705663" y="740225"/>
                  <a:pt x="1705663" y="793415"/>
                  <a:pt x="1688230" y="828876"/>
                </a:cubicBezTo>
                <a:cubicBezTo>
                  <a:pt x="1322147" y="1473800"/>
                  <a:pt x="1322147" y="1473800"/>
                  <a:pt x="1322147" y="1473800"/>
                </a:cubicBezTo>
                <a:cubicBezTo>
                  <a:pt x="1302536" y="1507046"/>
                  <a:pt x="1254597" y="1533639"/>
                  <a:pt x="1217552" y="1533639"/>
                </a:cubicBezTo>
                <a:lnTo>
                  <a:pt x="485386" y="1533639"/>
                </a:lnTo>
                <a:cubicBezTo>
                  <a:pt x="446164" y="1533639"/>
                  <a:pt x="398225" y="1507046"/>
                  <a:pt x="380793" y="1473800"/>
                </a:cubicBezTo>
                <a:cubicBezTo>
                  <a:pt x="14709" y="828876"/>
                  <a:pt x="14709" y="828876"/>
                  <a:pt x="14709" y="828876"/>
                </a:cubicBezTo>
                <a:cubicBezTo>
                  <a:pt x="-4903" y="793415"/>
                  <a:pt x="-4903" y="740225"/>
                  <a:pt x="14709" y="704765"/>
                </a:cubicBezTo>
                <a:cubicBezTo>
                  <a:pt x="380793" y="59839"/>
                  <a:pt x="380793" y="59839"/>
                  <a:pt x="380793" y="59839"/>
                </a:cubicBezTo>
                <a:cubicBezTo>
                  <a:pt x="398225" y="26596"/>
                  <a:pt x="446164" y="0"/>
                  <a:pt x="485386" y="0"/>
                </a:cubicBezTo>
                <a:close/>
              </a:path>
            </a:pathLst>
          </a:custGeom>
          <a:solidFill>
            <a:schemeClr val="lt1"/>
          </a:solidFill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"/>
          <p:cNvSpPr/>
          <p:nvPr/>
        </p:nvSpPr>
        <p:spPr>
          <a:xfrm>
            <a:off x="1172236" y="5719062"/>
            <a:ext cx="16232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februari 2023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Google Shape;7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9796" y="2008895"/>
            <a:ext cx="2051838" cy="50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0919" y="3517169"/>
            <a:ext cx="4249561" cy="764917"/>
          </a:xfrm>
          <a:prstGeom prst="rect">
            <a:avLst/>
          </a:prstGeom>
          <a:noFill/>
          <a:ln>
            <a:noFill/>
          </a:ln>
          <a:effectLst>
            <a:outerShdw blurRad="24288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1" name="Google Shape;81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2972" y="5289800"/>
            <a:ext cx="1317703" cy="88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02438b2835_2_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Catalog entry</a:t>
            </a:r>
            <a:endParaRPr/>
          </a:p>
        </p:txBody>
      </p:sp>
      <p:sp>
        <p:nvSpPr>
          <p:cNvPr id="152" name="Google Shape;152;g202438b2835_2_3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g202438b2835_2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303450"/>
            <a:ext cx="9651074" cy="535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202438b2835_2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5421" y="0"/>
            <a:ext cx="563335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202438b2835_2_45"/>
          <p:cNvSpPr txBox="1"/>
          <p:nvPr/>
        </p:nvSpPr>
        <p:spPr>
          <a:xfrm>
            <a:off x="8732850" y="5170625"/>
            <a:ext cx="27927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"Mechanics and Relativity"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en-GB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Timon Idema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</a:t>
            </a:r>
            <a:r>
              <a:rPr lang="en-GB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CC BY-NC-SA 4.0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used with permission.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02438b2835_2_52"/>
          <p:cNvSpPr txBox="1"/>
          <p:nvPr>
            <p:ph type="title"/>
          </p:nvPr>
        </p:nvSpPr>
        <p:spPr>
          <a:xfrm>
            <a:off x="798725" y="2565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 in Indesign</a:t>
            </a:r>
            <a:endParaRPr/>
          </a:p>
        </p:txBody>
      </p:sp>
      <p:sp>
        <p:nvSpPr>
          <p:cNvPr id="167" name="Google Shape;167;g202438b2835_2_5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g202438b2835_2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475" y="1268166"/>
            <a:ext cx="12192001" cy="635441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202438b2835_2_52"/>
          <p:cNvSpPr txBox="1"/>
          <p:nvPr/>
        </p:nvSpPr>
        <p:spPr>
          <a:xfrm>
            <a:off x="6621100" y="384825"/>
            <a:ext cx="4899900" cy="4002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02438b2835_2_6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g202438b2835_2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052" y="290550"/>
            <a:ext cx="53117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02438b2835_2_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7405" y="290550"/>
            <a:ext cx="58633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02438b2835_2_60"/>
          <p:cNvSpPr txBox="1"/>
          <p:nvPr/>
        </p:nvSpPr>
        <p:spPr>
          <a:xfrm>
            <a:off x="6473150" y="6216600"/>
            <a:ext cx="3000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"Mechanics and Relativity"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en-GB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Timon Idema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</a:t>
            </a:r>
            <a:r>
              <a:rPr lang="en-GB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CC BY-NC-SA 4.0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used with permission.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0279aee991_0_427"/>
          <p:cNvSpPr txBox="1"/>
          <p:nvPr/>
        </p:nvSpPr>
        <p:spPr>
          <a:xfrm>
            <a:off x="2027000" y="842033"/>
            <a:ext cx="8138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/>
              <a:t>Open Textbooks bij de Rijksuniversiteit Groningen</a:t>
            </a:r>
            <a:endParaRPr sz="3100"/>
          </a:p>
        </p:txBody>
      </p:sp>
      <p:pic>
        <p:nvPicPr>
          <p:cNvPr id="184" name="Google Shape;184;g20279aee991_0_4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6833" y="2237033"/>
            <a:ext cx="8738331" cy="4323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0279aee991_0_4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25" y="62225"/>
            <a:ext cx="2497700" cy="5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0279aee991_0_43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/>
              <a:t>Platform keuze </a:t>
            </a:r>
            <a:endParaRPr sz="3700"/>
          </a:p>
        </p:txBody>
      </p:sp>
      <p:sp>
        <p:nvSpPr>
          <p:cNvPr id="191" name="Google Shape;191;g20279aee991_0_43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2500" lnSpcReduction="20000"/>
          </a:bodyPr>
          <a:lstStyle/>
          <a:p>
            <a:pPr indent="0" lvl="0" marL="152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152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700"/>
              <a:t>University of Groningen Press (UGP) gebruikt de</a:t>
            </a:r>
            <a:br>
              <a:rPr lang="en-GB" sz="1700"/>
            </a:br>
            <a:r>
              <a:rPr lang="en-GB" sz="1700"/>
              <a:t>open source platforms van Public Knowledge</a:t>
            </a:r>
            <a:br>
              <a:rPr lang="en-GB" sz="1700"/>
            </a:br>
            <a:r>
              <a:rPr lang="en-GB" sz="1700"/>
              <a:t>Project (PKP):</a:t>
            </a:r>
            <a:endParaRPr sz="1700"/>
          </a:p>
          <a:p>
            <a:pPr indent="-392906" lvl="0" marL="609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ct val="100000"/>
              <a:buChar char="●"/>
            </a:pPr>
            <a:r>
              <a:rPr b="1" lang="en-GB" sz="1500"/>
              <a:t>Open Journal System (OJS)</a:t>
            </a:r>
            <a:r>
              <a:rPr lang="en-GB" sz="1500"/>
              <a:t> voor tijdschriften, 2014</a:t>
            </a:r>
            <a:endParaRPr b="1" sz="1500"/>
          </a:p>
          <a:p>
            <a:pPr indent="-392906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-GB" sz="1500"/>
              <a:t>Open Monograph Press (OMP) </a:t>
            </a:r>
            <a:r>
              <a:rPr lang="en-GB" sz="1500"/>
              <a:t>voor boeken, 2019</a:t>
            </a:r>
            <a:endParaRPr sz="1500"/>
          </a:p>
          <a:p>
            <a:pPr indent="0" lvl="0" marL="152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88235"/>
              <a:buFont typeface="Arial"/>
              <a:buNone/>
            </a:pPr>
            <a:r>
              <a:t/>
            </a:r>
            <a:endParaRPr sz="1700"/>
          </a:p>
          <a:p>
            <a:pPr indent="0" lvl="0" marL="152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88235"/>
              <a:buFont typeface="Arial"/>
              <a:buNone/>
            </a:pPr>
            <a:r>
              <a:rPr lang="en-GB" sz="1700"/>
              <a:t>Waarom de keuze voor PKP:</a:t>
            </a:r>
            <a:endParaRPr sz="1700"/>
          </a:p>
          <a:p>
            <a:pPr indent="-392906" lvl="0" marL="609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ct val="100000"/>
              <a:buChar char="●"/>
            </a:pPr>
            <a:r>
              <a:rPr lang="en-GB" sz="1500"/>
              <a:t>Open-source</a:t>
            </a:r>
            <a:endParaRPr sz="1500"/>
          </a:p>
          <a:p>
            <a:pPr indent="-392906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500"/>
              <a:t>Wereldwijd veel gebruikt platform</a:t>
            </a:r>
            <a:endParaRPr sz="1500"/>
          </a:p>
          <a:p>
            <a:pPr indent="-392906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500"/>
              <a:t>Community-based. Een grote actieve</a:t>
            </a:r>
            <a:br>
              <a:rPr lang="en-GB" sz="1500"/>
            </a:br>
            <a:r>
              <a:rPr lang="en-GB" sz="1500"/>
              <a:t>community met invloed op nieuwe features</a:t>
            </a:r>
            <a:endParaRPr sz="1500"/>
          </a:p>
          <a:p>
            <a:pPr indent="-392906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500"/>
              <a:t>Vast team ontwikkelaars</a:t>
            </a:r>
            <a:endParaRPr sz="1500"/>
          </a:p>
          <a:p>
            <a:pPr indent="-392906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500"/>
              <a:t>Vanuit de community zijn er special interest</a:t>
            </a:r>
            <a:br>
              <a:rPr lang="en-GB" sz="1500"/>
            </a:br>
            <a:r>
              <a:rPr lang="en-GB" sz="1500"/>
              <a:t>groepen en sprints</a:t>
            </a:r>
            <a:endParaRPr sz="1500"/>
          </a:p>
        </p:txBody>
      </p:sp>
      <p:pic>
        <p:nvPicPr>
          <p:cNvPr id="192" name="Google Shape;192;g20279aee991_0_4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6300" y="556725"/>
            <a:ext cx="5606725" cy="328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0279aee991_0_4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100" y="4066300"/>
            <a:ext cx="2592000" cy="2537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0279aee991_0_439"/>
          <p:cNvSpPr txBox="1"/>
          <p:nvPr>
            <p:ph type="title"/>
          </p:nvPr>
        </p:nvSpPr>
        <p:spPr>
          <a:xfrm>
            <a:off x="0" y="482600"/>
            <a:ext cx="12187500" cy="10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82800" spcFirstLastPara="1" rIns="27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GB" sz="3300"/>
              <a:t>Waarom toch naar ander platform voor OT</a:t>
            </a:r>
            <a:endParaRPr sz="3300"/>
          </a:p>
        </p:txBody>
      </p:sp>
      <p:sp>
        <p:nvSpPr>
          <p:cNvPr id="199" name="Google Shape;199;g20279aee991_0_439"/>
          <p:cNvSpPr txBox="1"/>
          <p:nvPr/>
        </p:nvSpPr>
        <p:spPr>
          <a:xfrm>
            <a:off x="1" y="1658779"/>
            <a:ext cx="12187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82075" spcFirstLastPara="1" rIns="270000" wrap="square" tIns="45700">
            <a:noAutofit/>
          </a:bodyPr>
          <a:lstStyle/>
          <a:p>
            <a:pPr indent="-431800" lvl="0" marL="6096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›"/>
            </a:pPr>
            <a:r>
              <a:rPr lang="en-GB" sz="2000">
                <a:solidFill>
                  <a:schemeClr val="dk2"/>
                </a:solidFill>
              </a:rPr>
              <a:t>Bij start project OT: i</a:t>
            </a:r>
            <a:r>
              <a:rPr b="0" i="0" lang="en-GB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ntake</a:t>
            </a:r>
            <a:r>
              <a:rPr lang="en-GB" sz="2000">
                <a:solidFill>
                  <a:schemeClr val="dk2"/>
                </a:solidFill>
              </a:rPr>
              <a:t> met wensen en eisen docenten</a:t>
            </a:r>
            <a:endParaRPr b="0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1" marL="12192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7 </a:t>
            </a:r>
            <a:r>
              <a:rPr lang="en-GB" sz="1800">
                <a:solidFill>
                  <a:schemeClr val="dk2"/>
                </a:solidFill>
              </a:rPr>
              <a:t>aanmeldingen</a:t>
            </a: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→ 4 pilots gekozen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1" marL="12192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n-GB" sz="1800">
                <a:solidFill>
                  <a:schemeClr val="dk2"/>
                </a:solidFill>
              </a:rPr>
              <a:t>Verder gaan dan het klassieke</a:t>
            </a: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textbook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1" marL="12192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n-GB" sz="1800">
                <a:solidFill>
                  <a:schemeClr val="dk2"/>
                </a:solidFill>
              </a:rPr>
              <a:t>Interactieve content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1" marL="12192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Student betrokken</a:t>
            </a:r>
            <a:r>
              <a:rPr lang="en-GB" sz="1800">
                <a:solidFill>
                  <a:schemeClr val="dk2"/>
                </a:solidFill>
              </a:rPr>
              <a:t>heid en </a:t>
            </a: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co-creation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6096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000"/>
              <a:buChar char="›"/>
            </a:pPr>
            <a:r>
              <a:rPr lang="en-GB" sz="2000">
                <a:solidFill>
                  <a:schemeClr val="dk2"/>
                </a:solidFill>
              </a:rPr>
              <a:t>Belangrijke overwegingen</a:t>
            </a:r>
            <a:endParaRPr sz="2000">
              <a:solidFill>
                <a:schemeClr val="dk2"/>
              </a:solidFill>
            </a:endParaRPr>
          </a:p>
          <a:p>
            <a:pPr indent="-419100" lvl="1" marL="12192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Open source</a:t>
            </a:r>
            <a:endParaRPr sz="1800">
              <a:solidFill>
                <a:schemeClr val="dk2"/>
              </a:solidFill>
            </a:endParaRPr>
          </a:p>
          <a:p>
            <a:pPr indent="-419100" lvl="1" marL="12192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Interactief, geschikt voor multimedia,</a:t>
            </a:r>
            <a:br>
              <a:rPr lang="en-GB" sz="1800">
                <a:solidFill>
                  <a:schemeClr val="dk2"/>
                </a:solidFill>
              </a:rPr>
            </a:br>
            <a:r>
              <a:rPr lang="en-GB" sz="1800">
                <a:solidFill>
                  <a:schemeClr val="dk2"/>
                </a:solidFill>
              </a:rPr>
              <a:t>responsive web-books + print-on-demand</a:t>
            </a:r>
            <a:endParaRPr sz="1800">
              <a:solidFill>
                <a:schemeClr val="dk2"/>
              </a:solidFill>
            </a:endParaRPr>
          </a:p>
          <a:p>
            <a:pPr indent="-419100" lvl="1" marL="12192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Financiering &amp; beschikbaarheid personeel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0" name="Google Shape;200;g20279aee991_0_4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2000" y="2003767"/>
            <a:ext cx="4370002" cy="3096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0279aee991_0_4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63767" y="4972400"/>
            <a:ext cx="2168100" cy="1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0279aee991_0_446"/>
          <p:cNvSpPr txBox="1"/>
          <p:nvPr>
            <p:ph type="title"/>
          </p:nvPr>
        </p:nvSpPr>
        <p:spPr>
          <a:xfrm>
            <a:off x="0" y="381000"/>
            <a:ext cx="12187500" cy="10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82800" spcFirstLastPara="1" rIns="27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GB" sz="3300"/>
              <a:t>Platform keuze</a:t>
            </a:r>
            <a:endParaRPr sz="3300"/>
          </a:p>
        </p:txBody>
      </p:sp>
      <p:sp>
        <p:nvSpPr>
          <p:cNvPr id="207" name="Google Shape;207;g20279aee991_0_446"/>
          <p:cNvSpPr txBox="1"/>
          <p:nvPr/>
        </p:nvSpPr>
        <p:spPr>
          <a:xfrm>
            <a:off x="0" y="1338600"/>
            <a:ext cx="12187500" cy="52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82075" spcFirstLastPara="1" rIns="270000" wrap="square" tIns="45700">
            <a:noAutofit/>
          </a:bodyPr>
          <a:lstStyle/>
          <a:p>
            <a:pPr indent="-438150" lvl="0" marL="609600" rtl="0" algn="l"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100"/>
              <a:buChar char="›"/>
            </a:pPr>
            <a:r>
              <a:rPr lang="en-GB" sz="2100">
                <a:solidFill>
                  <a:schemeClr val="dk2"/>
                </a:solidFill>
              </a:rPr>
              <a:t>Document van eisen:</a:t>
            </a:r>
            <a:r>
              <a:rPr b="1" lang="en-GB" sz="2100">
                <a:solidFill>
                  <a:schemeClr val="dk2"/>
                </a:solidFill>
              </a:rPr>
              <a:t> </a:t>
            </a:r>
            <a:r>
              <a:rPr lang="en-GB" sz="2100" u="sng">
                <a:solidFill>
                  <a:srgbClr val="45818E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bit.ly/OTreq</a:t>
            </a:r>
            <a:endParaRPr sz="2100">
              <a:solidFill>
                <a:srgbClr val="45818E"/>
              </a:solidFill>
            </a:endParaRPr>
          </a:p>
          <a:p>
            <a:pPr indent="-425450" lvl="0" marL="12192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</a:pPr>
            <a:r>
              <a:rPr lang="en-GB" sz="1900">
                <a:solidFill>
                  <a:schemeClr val="dk2"/>
                </a:solidFill>
              </a:rPr>
              <a:t>Must have</a:t>
            </a:r>
            <a:endParaRPr sz="1900">
              <a:solidFill>
                <a:schemeClr val="dk2"/>
              </a:solidFill>
            </a:endParaRPr>
          </a:p>
          <a:p>
            <a:pPr indent="-425450" lvl="0" marL="1219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</a:pPr>
            <a:r>
              <a:rPr lang="en-GB" sz="1900">
                <a:solidFill>
                  <a:schemeClr val="dk2"/>
                </a:solidFill>
              </a:rPr>
              <a:t>Should have</a:t>
            </a:r>
            <a:endParaRPr sz="1900">
              <a:solidFill>
                <a:schemeClr val="dk2"/>
              </a:solidFill>
            </a:endParaRPr>
          </a:p>
          <a:p>
            <a:pPr indent="-425450" lvl="0" marL="1219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</a:pPr>
            <a:r>
              <a:rPr lang="en-GB" sz="1900">
                <a:solidFill>
                  <a:schemeClr val="dk2"/>
                </a:solidFill>
              </a:rPr>
              <a:t>Could have</a:t>
            </a:r>
            <a:endParaRPr sz="1900">
              <a:solidFill>
                <a:schemeClr val="dk2"/>
              </a:solidFill>
            </a:endParaRPr>
          </a:p>
          <a:p>
            <a:pPr indent="-425450" lvl="0" marL="1219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</a:pPr>
            <a:r>
              <a:rPr lang="en-GB" sz="1900">
                <a:solidFill>
                  <a:schemeClr val="dk2"/>
                </a:solidFill>
              </a:rPr>
              <a:t>Users</a:t>
            </a:r>
            <a:endParaRPr sz="1900">
              <a:solidFill>
                <a:schemeClr val="dk2"/>
              </a:solidFill>
            </a:endParaRPr>
          </a:p>
          <a:p>
            <a:pPr indent="-425450" lvl="0" marL="1219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</a:pPr>
            <a:r>
              <a:rPr lang="en-GB" sz="1900">
                <a:solidFill>
                  <a:schemeClr val="dk2"/>
                </a:solidFill>
              </a:rPr>
              <a:t>Additional requirements</a:t>
            </a:r>
            <a:endParaRPr sz="1900">
              <a:solidFill>
                <a:schemeClr val="dk2"/>
              </a:solidFill>
            </a:endParaRPr>
          </a:p>
          <a:p>
            <a:pPr indent="-438150" lvl="0" marL="609600" rtl="0" algn="l"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100"/>
              <a:buChar char="›"/>
            </a:pPr>
            <a:r>
              <a:rPr lang="en-GB" sz="2100">
                <a:solidFill>
                  <a:schemeClr val="dk2"/>
                </a:solidFill>
              </a:rPr>
              <a:t>Functioneel ontwerp &amp; beoordeling van systemen</a:t>
            </a:r>
            <a:endParaRPr sz="2100">
              <a:solidFill>
                <a:schemeClr val="dk2"/>
              </a:solidFill>
            </a:endParaRPr>
          </a:p>
          <a:p>
            <a:pPr indent="-438150" lvl="0" marL="609600" rtl="0" algn="l">
              <a:spcBef>
                <a:spcPts val="1300"/>
              </a:spcBef>
              <a:spcAft>
                <a:spcPts val="1300"/>
              </a:spcAft>
              <a:buClr>
                <a:schemeClr val="dk2"/>
              </a:buClr>
              <a:buSzPts val="2100"/>
              <a:buChar char="›"/>
            </a:pPr>
            <a:r>
              <a:rPr lang="en-GB" sz="2100">
                <a:solidFill>
                  <a:schemeClr val="dk2"/>
                </a:solidFill>
              </a:rPr>
              <a:t>Demo’s &amp; testen</a:t>
            </a:r>
            <a:endParaRPr sz="2100">
              <a:solidFill>
                <a:schemeClr val="dk2"/>
              </a:solidFill>
            </a:endParaRPr>
          </a:p>
        </p:txBody>
      </p:sp>
      <p:pic>
        <p:nvPicPr>
          <p:cNvPr id="208" name="Google Shape;208;g20279aee991_0_4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7167" y="98933"/>
            <a:ext cx="4084767" cy="423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20279aee991_0_446"/>
          <p:cNvPicPr preferRelativeResize="0"/>
          <p:nvPr/>
        </p:nvPicPr>
        <p:blipFill rotWithShape="1">
          <a:blip r:embed="rId5">
            <a:alphaModFix/>
          </a:blip>
          <a:srcRect b="0" l="0" r="9222" t="0"/>
          <a:stretch/>
        </p:blipFill>
        <p:spPr>
          <a:xfrm>
            <a:off x="2684633" y="4548700"/>
            <a:ext cx="9477302" cy="230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0279aee991_0_453"/>
          <p:cNvSpPr txBox="1"/>
          <p:nvPr>
            <p:ph type="title"/>
          </p:nvPr>
        </p:nvSpPr>
        <p:spPr>
          <a:xfrm>
            <a:off x="415600" y="3647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540"/>
              <a:buFont typeface="Arial"/>
              <a:buNone/>
            </a:pPr>
            <a:r>
              <a:rPr lang="en-GB" sz="3700"/>
              <a:t>Platform keuze</a:t>
            </a:r>
            <a:endParaRPr/>
          </a:p>
        </p:txBody>
      </p:sp>
      <p:sp>
        <p:nvSpPr>
          <p:cNvPr id="215" name="Google Shape;215;g20279aee991_0_453"/>
          <p:cNvSpPr txBox="1"/>
          <p:nvPr>
            <p:ph idx="1" type="body"/>
          </p:nvPr>
        </p:nvSpPr>
        <p:spPr>
          <a:xfrm>
            <a:off x="415600" y="13080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900"/>
              <a:t>Pressbooks</a:t>
            </a:r>
            <a:endParaRPr sz="2900"/>
          </a:p>
          <a:p>
            <a:pPr indent="-438150" lvl="0" marL="6096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Pressbooks is software waarmee je boeken kunt ontwerpen, opmaken en exporteren:</a:t>
            </a:r>
            <a:endParaRPr sz="2100"/>
          </a:p>
          <a:p>
            <a:pPr indent="-412750" lvl="1" marL="12192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Char char="○"/>
            </a:pPr>
            <a:r>
              <a:rPr lang="en-GB" sz="1700"/>
              <a:t>10+ formats</a:t>
            </a:r>
            <a:endParaRPr sz="1700"/>
          </a:p>
          <a:p>
            <a:pPr indent="-41275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 sz="1700"/>
              <a:t>PDF: voor drukwerk of print on demand</a:t>
            </a:r>
            <a:endParaRPr sz="1700"/>
          </a:p>
          <a:p>
            <a:pPr indent="-41275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 sz="1700"/>
              <a:t>EPUB: voor Apple iBooks, Nook, Kobo en de meeste andere ebook-platforms</a:t>
            </a:r>
            <a:endParaRPr sz="1700"/>
          </a:p>
          <a:p>
            <a:pPr indent="-41275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 sz="1700"/>
              <a:t>MOBI: voor Kindle</a:t>
            </a:r>
            <a:endParaRPr sz="1700"/>
          </a:p>
          <a:p>
            <a:pPr indent="-41275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 sz="1700"/>
              <a:t>Webbook: privé of openbaar</a:t>
            </a:r>
            <a:endParaRPr sz="1700"/>
          </a:p>
          <a:p>
            <a:pPr indent="-438150" lvl="0" marL="609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Alle boekformaten worden geproduceerd met behulp van sjablonen</a:t>
            </a:r>
            <a:endParaRPr sz="2100"/>
          </a:p>
          <a:p>
            <a:pPr indent="-438150" lvl="0" marL="609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De software is gebaseerd op Wordpress</a:t>
            </a:r>
            <a:endParaRPr sz="2100"/>
          </a:p>
          <a:p>
            <a:pPr indent="-438150" lvl="0" marL="609600" rtl="0" algn="l">
              <a:lnSpc>
                <a:spcPct val="100000"/>
              </a:lnSpc>
              <a:spcBef>
                <a:spcPts val="1600"/>
              </a:spcBef>
              <a:spcAft>
                <a:spcPts val="1300"/>
              </a:spcAft>
              <a:buSzPts val="2100"/>
              <a:buChar char="●"/>
            </a:pPr>
            <a:r>
              <a:rPr lang="en-GB" sz="2100"/>
              <a:t>Stand-alone of hosten. De RUG heeft voor hosting gekozen</a:t>
            </a:r>
            <a:endParaRPr sz="2100"/>
          </a:p>
        </p:txBody>
      </p:sp>
      <p:pic>
        <p:nvPicPr>
          <p:cNvPr id="216" name="Google Shape;216;g20279aee991_0_4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8300" y="4482264"/>
            <a:ext cx="3189300" cy="237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0279aee991_0_459"/>
          <p:cNvSpPr txBox="1"/>
          <p:nvPr>
            <p:ph type="title"/>
          </p:nvPr>
        </p:nvSpPr>
        <p:spPr>
          <a:xfrm>
            <a:off x="0" y="482600"/>
            <a:ext cx="12187500" cy="10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82800" spcFirstLastPara="1" rIns="27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GB" sz="3300"/>
              <a:t>Waarom Pressbooks? </a:t>
            </a:r>
            <a:endParaRPr sz="3300"/>
          </a:p>
        </p:txBody>
      </p:sp>
      <p:sp>
        <p:nvSpPr>
          <p:cNvPr id="222" name="Google Shape;222;g20279aee991_0_459"/>
          <p:cNvSpPr txBox="1"/>
          <p:nvPr/>
        </p:nvSpPr>
        <p:spPr>
          <a:xfrm>
            <a:off x="1" y="1658779"/>
            <a:ext cx="12187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81000" spcFirstLastPara="1" rIns="270000" wrap="square" tIns="45700">
            <a:noAutofit/>
          </a:bodyPr>
          <a:lstStyle/>
          <a:p>
            <a:pPr indent="-438150" lvl="0" marL="6096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›"/>
            </a:pPr>
            <a:r>
              <a:rPr lang="en-GB" sz="1700">
                <a:solidFill>
                  <a:schemeClr val="dk2"/>
                </a:solidFill>
              </a:rPr>
              <a:t>Reactie op behoeften van auteurs en ideeën</a:t>
            </a:r>
            <a:br>
              <a:rPr lang="en-GB" sz="1700">
                <a:solidFill>
                  <a:schemeClr val="dk2"/>
                </a:solidFill>
              </a:rPr>
            </a:br>
            <a:r>
              <a:rPr lang="en-GB" sz="1700">
                <a:solidFill>
                  <a:schemeClr val="dk2"/>
                </a:solidFill>
              </a:rPr>
              <a:t>“beyond the textbook”</a:t>
            </a:r>
            <a:endParaRPr sz="1700">
              <a:solidFill>
                <a:schemeClr val="dk2"/>
              </a:solidFill>
            </a:endParaRPr>
          </a:p>
          <a:p>
            <a:pPr indent="-450850" lvl="0" marL="6096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Arial"/>
              <a:buChar char="›"/>
            </a:pPr>
            <a:r>
              <a:rPr lang="en-GB" sz="1700">
                <a:solidFill>
                  <a:schemeClr val="dk2"/>
                </a:solidFill>
              </a:rPr>
              <a:t>Grote keuze aan interactieve mogelijkheden</a:t>
            </a:r>
            <a:br>
              <a:rPr lang="en-GB" sz="1700">
                <a:solidFill>
                  <a:schemeClr val="dk2"/>
                </a:solidFill>
              </a:rPr>
            </a:br>
            <a:r>
              <a:rPr b="0" i="0" lang="en-GB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(H5P, 40+ types</a:t>
            </a:r>
            <a:r>
              <a:rPr lang="en-GB" sz="1700">
                <a:solidFill>
                  <a:schemeClr val="dk2"/>
                </a:solidFill>
              </a:rPr>
              <a:t>)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2750" lvl="0" marL="6096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›"/>
            </a:pPr>
            <a:r>
              <a:rPr lang="en-GB" sz="1700">
                <a:solidFill>
                  <a:schemeClr val="dk2"/>
                </a:solidFill>
              </a:rPr>
              <a:t>Ruime keuze aan export mogelijkheden</a:t>
            </a:r>
            <a:endParaRPr sz="1700">
              <a:solidFill>
                <a:schemeClr val="dk2"/>
              </a:solidFill>
            </a:endParaRPr>
          </a:p>
          <a:p>
            <a:pPr indent="-412750" lvl="0" marL="6096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›"/>
            </a:pPr>
            <a:r>
              <a:rPr lang="en-GB" sz="1700">
                <a:solidFill>
                  <a:schemeClr val="dk2"/>
                </a:solidFill>
              </a:rPr>
              <a:t>Social annotation laag: </a:t>
            </a:r>
            <a:r>
              <a:rPr lang="en-GB" sz="1700" u="sng">
                <a:solidFill>
                  <a:srgbClr val="45818E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Hypothesis</a:t>
            </a:r>
            <a:endParaRPr sz="1700">
              <a:solidFill>
                <a:srgbClr val="45818E"/>
              </a:solidFill>
            </a:endParaRPr>
          </a:p>
          <a:p>
            <a:pPr indent="-412750" lvl="0" marL="6096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700"/>
              <a:buChar char="›"/>
            </a:pPr>
            <a:r>
              <a:rPr lang="en-GB" sz="1700">
                <a:solidFill>
                  <a:schemeClr val="dk2"/>
                </a:solidFill>
              </a:rPr>
              <a:t>Uiterlijk</a:t>
            </a:r>
            <a:endParaRPr sz="1700">
              <a:solidFill>
                <a:schemeClr val="dk2"/>
              </a:solidFill>
            </a:endParaRPr>
          </a:p>
          <a:p>
            <a:pPr indent="-412750" lvl="0" marL="6096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700"/>
              <a:buChar char="›"/>
            </a:pPr>
            <a:r>
              <a:rPr lang="en-GB" sz="1700">
                <a:solidFill>
                  <a:schemeClr val="dk2"/>
                </a:solidFill>
              </a:rPr>
              <a:t>Grote catalogus/repository om inhoud en interactieve functies te klonen &amp; aan te passen (5.000+)</a:t>
            </a:r>
            <a:endParaRPr sz="1700">
              <a:solidFill>
                <a:schemeClr val="dk2"/>
              </a:solidFill>
            </a:endParaRPr>
          </a:p>
          <a:p>
            <a:pPr indent="-412750" lvl="0" marL="6096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›"/>
            </a:pPr>
            <a:r>
              <a:rPr lang="en-GB" sz="1700">
                <a:solidFill>
                  <a:schemeClr val="dk2"/>
                </a:solidFill>
              </a:rPr>
              <a:t>Verschillende mogelijkheden voor integratie in LMS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2750" lvl="0" marL="6096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700"/>
              <a:buChar char="›"/>
            </a:pPr>
            <a:r>
              <a:rPr lang="en-GB" sz="1700">
                <a:solidFill>
                  <a:schemeClr val="dk2"/>
                </a:solidFill>
              </a:rPr>
              <a:t>Outsourcing hosting &amp; ontwikkelings diensten</a:t>
            </a:r>
            <a:endParaRPr sz="1700">
              <a:solidFill>
                <a:schemeClr val="dk2"/>
              </a:solidFill>
            </a:endParaRPr>
          </a:p>
          <a:p>
            <a:pPr indent="-412750" lvl="0" marL="609600" rtl="0" algn="l"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700"/>
              <a:buChar char="›"/>
            </a:pPr>
            <a:r>
              <a:rPr lang="en-GB" sz="1700">
                <a:solidFill>
                  <a:schemeClr val="dk2"/>
                </a:solidFill>
              </a:rPr>
              <a:t>Institutionele ondersteuning &amp; training</a:t>
            </a:r>
            <a:endParaRPr sz="1700">
              <a:solidFill>
                <a:schemeClr val="dk2"/>
              </a:solidFill>
            </a:endParaRPr>
          </a:p>
          <a:p>
            <a:pPr indent="-412750" lvl="0" marL="609600" rtl="0" algn="l"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700"/>
              <a:buChar char="›"/>
            </a:pPr>
            <a:r>
              <a:rPr lang="en-GB" sz="1700">
                <a:solidFill>
                  <a:schemeClr val="dk2"/>
                </a:solidFill>
              </a:rPr>
              <a:t>Grote &amp; actieve gemeenschap: Al veel gebruikt door US, CA, Australische instellingen (100+)</a:t>
            </a:r>
            <a:endParaRPr sz="1700">
              <a:solidFill>
                <a:schemeClr val="dk2"/>
              </a:solidFill>
            </a:endParaRPr>
          </a:p>
        </p:txBody>
      </p:sp>
      <p:pic>
        <p:nvPicPr>
          <p:cNvPr id="223" name="Google Shape;223;g20279aee991_0_4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0400" y="626467"/>
            <a:ext cx="5491601" cy="35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Programma van vandaag</a:t>
            </a:r>
            <a:endParaRPr/>
          </a:p>
        </p:txBody>
      </p:sp>
      <p:sp>
        <p:nvSpPr>
          <p:cNvPr id="87" name="Google Shape;87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 sz="2800"/>
              <a:t>10:00-12:00 webinar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GB" sz="2800"/>
              <a:t>Introductie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GB" sz="2800"/>
              <a:t>Tool waarmee open tekstboeken worden gemaakt en gepubliceerd</a:t>
            </a:r>
            <a:endParaRPr sz="28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GB"/>
              <a:t>Uitgangspunten keuze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GB"/>
              <a:t>Wat biedt de tool, kijkje in de keuken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GB"/>
              <a:t>Welke wensen zijn er nog?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800"/>
              <a:buChar char="●"/>
            </a:pPr>
            <a:r>
              <a:rPr lang="en-GB" sz="2800"/>
              <a:t>Verkenningen voor de nabije toekomst</a:t>
            </a:r>
            <a:endParaRPr sz="2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0279aee991_0_46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Pressbooks Frontend</a:t>
            </a:r>
            <a:endParaRPr/>
          </a:p>
        </p:txBody>
      </p:sp>
      <p:pic>
        <p:nvPicPr>
          <p:cNvPr id="229" name="Google Shape;229;g20279aee991_0_4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1579400"/>
            <a:ext cx="5820542" cy="50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20279aee991_0_4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6942" y="1579400"/>
            <a:ext cx="5761858" cy="4350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0279aee991_0_471"/>
          <p:cNvSpPr txBox="1"/>
          <p:nvPr/>
        </p:nvSpPr>
        <p:spPr>
          <a:xfrm>
            <a:off x="587175" y="6297525"/>
            <a:ext cx="272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u="sng">
                <a:solidFill>
                  <a:srgbClr val="45818E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opentextbooks.rug.nl/demobook/</a:t>
            </a:r>
            <a:endParaRPr sz="1300">
              <a:solidFill>
                <a:srgbClr val="45818E"/>
              </a:solidFill>
            </a:endParaRPr>
          </a:p>
        </p:txBody>
      </p:sp>
      <p:pic>
        <p:nvPicPr>
          <p:cNvPr id="236" name="Google Shape;236;g20279aee991_0_4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6558" y="620000"/>
            <a:ext cx="7898900" cy="5241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20279aee991_0_4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900" y="543199"/>
            <a:ext cx="11149836" cy="6122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0279aee991_0_48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Pressbooks Frontend</a:t>
            </a:r>
            <a:endParaRPr/>
          </a:p>
        </p:txBody>
      </p:sp>
      <p:pic>
        <p:nvPicPr>
          <p:cNvPr id="247" name="Google Shape;247;g20279aee991_0_4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0" y="1437700"/>
            <a:ext cx="10093673" cy="534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0279aee991_0_48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Pressbooks Frontend</a:t>
            </a:r>
            <a:endParaRPr/>
          </a:p>
        </p:txBody>
      </p:sp>
      <p:pic>
        <p:nvPicPr>
          <p:cNvPr id="253" name="Google Shape;253;g20279aee991_0_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067" y="1554867"/>
            <a:ext cx="8975465" cy="5374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20279aee991_0_4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797" y="1422933"/>
            <a:ext cx="10035101" cy="5245433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20279aee991_0_490"/>
          <p:cNvSpPr txBox="1"/>
          <p:nvPr/>
        </p:nvSpPr>
        <p:spPr>
          <a:xfrm>
            <a:off x="718200" y="596633"/>
            <a:ext cx="8714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Pressbooks Backend</a:t>
            </a:r>
            <a:endParaRPr sz="33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20279aee991_0_4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467" y="83767"/>
            <a:ext cx="9269065" cy="6672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g20279aee991_0_4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067" y="557133"/>
            <a:ext cx="10876598" cy="6300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20279aee991_0_5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333" y="1023267"/>
            <a:ext cx="11690668" cy="5712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g20279aee991_0_5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34" y="578636"/>
            <a:ext cx="12057331" cy="5901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ff0e5ece5b_0_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TU Delft</a:t>
            </a:r>
            <a:endParaRPr/>
          </a:p>
        </p:txBody>
      </p:sp>
      <p:sp>
        <p:nvSpPr>
          <p:cNvPr id="94" name="Google Shape;94;g1ff0e5ece5b_0_2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832"/>
              <a:t>23 </a:t>
            </a:r>
            <a:r>
              <a:rPr lang="en-GB" sz="3832"/>
              <a:t>Open textbooks in:</a:t>
            </a:r>
            <a:endParaRPr sz="3832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832"/>
          </a:p>
          <a:p>
            <a:pPr indent="-341012" lvl="0" marL="457200" rtl="0" algn="l">
              <a:spcBef>
                <a:spcPts val="1600"/>
              </a:spcBef>
              <a:spcAft>
                <a:spcPts val="0"/>
              </a:spcAft>
              <a:buSzPct val="73906"/>
              <a:buChar char="●"/>
            </a:pPr>
            <a:r>
              <a:rPr lang="en-GB" sz="3832"/>
              <a:t>MS Word</a:t>
            </a:r>
            <a:endParaRPr sz="3832"/>
          </a:p>
          <a:p>
            <a:pPr indent="-341012" lvl="0" marL="457200" rtl="0" algn="l">
              <a:spcBef>
                <a:spcPts val="0"/>
              </a:spcBef>
              <a:spcAft>
                <a:spcPts val="0"/>
              </a:spcAft>
              <a:buSzPct val="73906"/>
              <a:buChar char="●"/>
            </a:pPr>
            <a:r>
              <a:rPr lang="en-GB" sz="3832"/>
              <a:t>Latex</a:t>
            </a:r>
            <a:endParaRPr sz="3832"/>
          </a:p>
          <a:p>
            <a:pPr indent="-341012" lvl="0" marL="457200" rtl="0" algn="l">
              <a:spcBef>
                <a:spcPts val="0"/>
              </a:spcBef>
              <a:spcAft>
                <a:spcPts val="0"/>
              </a:spcAft>
              <a:buSzPct val="73906"/>
              <a:buChar char="●"/>
            </a:pPr>
            <a:r>
              <a:rPr lang="en-GB" sz="3832"/>
              <a:t>Pressbooks</a:t>
            </a:r>
            <a:endParaRPr sz="3832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832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3832"/>
              <a:t>Eerste pilots met Jupyter Books</a:t>
            </a:r>
            <a:endParaRPr sz="3832"/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832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832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20279aee991_0_5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318" y="561400"/>
            <a:ext cx="11357683" cy="621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g20279aee991_0_5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067" y="695700"/>
            <a:ext cx="7474237" cy="60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g20279aee991_0_5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150" y="403800"/>
            <a:ext cx="10625700" cy="605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g20279aee991_0_5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1600" y="514333"/>
            <a:ext cx="5974967" cy="612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20279aee991_0_5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596" y="590533"/>
            <a:ext cx="3779671" cy="61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20279aee991_0_5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67" y="1456800"/>
            <a:ext cx="4978967" cy="431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20279aee991_0_5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9533" y="615267"/>
            <a:ext cx="5808467" cy="5993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20279aee991_0_5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333" y="645167"/>
            <a:ext cx="12071333" cy="5600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0279aee991_0_54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What’s next?</a:t>
            </a:r>
            <a:endParaRPr/>
          </a:p>
        </p:txBody>
      </p:sp>
      <p:sp>
        <p:nvSpPr>
          <p:cNvPr id="317" name="Google Shape;317;g20279aee991_0_54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rgbClr val="45818E"/>
                </a:solidFill>
              </a:rPr>
              <a:t>Op zoek naar een optimale mix tussen meer traditionele</a:t>
            </a:r>
            <a:br>
              <a:rPr b="1" lang="en-GB" sz="1900">
                <a:solidFill>
                  <a:srgbClr val="45818E"/>
                </a:solidFill>
              </a:rPr>
            </a:br>
            <a:r>
              <a:rPr b="1" lang="en-GB" sz="1900">
                <a:solidFill>
                  <a:srgbClr val="45818E"/>
                </a:solidFill>
              </a:rPr>
              <a:t>en meer innovatieve OT-projecten en hun behoeften</a:t>
            </a:r>
            <a:br>
              <a:rPr b="1" lang="en-GB" sz="1900">
                <a:solidFill>
                  <a:srgbClr val="45818E"/>
                </a:solidFill>
              </a:rPr>
            </a:br>
            <a:endParaRPr b="1" sz="1900">
              <a:solidFill>
                <a:srgbClr val="45818E"/>
              </a:solidFill>
            </a:endParaRPr>
          </a:p>
          <a:p>
            <a:pPr indent="-404653" lvl="0" marL="609600" rtl="0" algn="l">
              <a:spcBef>
                <a:spcPts val="1300"/>
              </a:spcBef>
              <a:spcAft>
                <a:spcPts val="0"/>
              </a:spcAft>
              <a:buSzPct val="97368"/>
              <a:buChar char="●"/>
            </a:pPr>
            <a:r>
              <a:rPr lang="en-GB" sz="1900"/>
              <a:t>Duurzame overgang van pilot naar dienst</a:t>
            </a:r>
            <a:endParaRPr sz="1900"/>
          </a:p>
          <a:p>
            <a:pPr indent="-404653" lvl="0" marL="609600" rtl="0" algn="l">
              <a:spcBef>
                <a:spcPts val="1300"/>
              </a:spcBef>
              <a:spcAft>
                <a:spcPts val="0"/>
              </a:spcAft>
              <a:buSzPct val="97368"/>
              <a:buChar char="●"/>
            </a:pPr>
            <a:r>
              <a:rPr lang="en-GB" sz="1900"/>
              <a:t>Projectfinanciering → structurele kosten</a:t>
            </a:r>
            <a:endParaRPr sz="1900"/>
          </a:p>
          <a:p>
            <a:pPr indent="-404653" lvl="0" marL="609600" rtl="0" algn="l">
              <a:spcBef>
                <a:spcPts val="1300"/>
              </a:spcBef>
              <a:spcAft>
                <a:spcPts val="0"/>
              </a:spcAft>
              <a:buSzPct val="97368"/>
              <a:buChar char="●"/>
            </a:pPr>
            <a:r>
              <a:rPr lang="en-GB" sz="1900"/>
              <a:t>Exitstrategie en voorkomen van vendor lock-in</a:t>
            </a:r>
            <a:endParaRPr sz="1900"/>
          </a:p>
          <a:p>
            <a:pPr indent="-404653" lvl="0" marL="609600" rtl="0" algn="l">
              <a:spcBef>
                <a:spcPts val="1300"/>
              </a:spcBef>
              <a:spcAft>
                <a:spcPts val="0"/>
              </a:spcAft>
              <a:buSzPct val="97368"/>
              <a:buChar char="●"/>
            </a:pPr>
            <a:r>
              <a:rPr lang="en-GB" sz="1900"/>
              <a:t>Eigendom van data</a:t>
            </a:r>
            <a:endParaRPr sz="1900"/>
          </a:p>
          <a:p>
            <a:pPr indent="-404653" lvl="0" marL="609600" rtl="0" algn="l">
              <a:spcBef>
                <a:spcPts val="1300"/>
              </a:spcBef>
              <a:spcAft>
                <a:spcPts val="0"/>
              </a:spcAft>
              <a:buSzPct val="97368"/>
              <a:buChar char="●"/>
            </a:pPr>
            <a:r>
              <a:rPr lang="en-GB" sz="1900"/>
              <a:t>Verdere integratie met LMS/Brightspace on demand</a:t>
            </a:r>
            <a:endParaRPr sz="1900"/>
          </a:p>
          <a:p>
            <a:pPr indent="-404653" lvl="0" marL="609600" rtl="0" algn="l">
              <a:spcBef>
                <a:spcPts val="1300"/>
              </a:spcBef>
              <a:spcAft>
                <a:spcPts val="0"/>
              </a:spcAft>
              <a:buSzPct val="97368"/>
              <a:buChar char="●"/>
            </a:pPr>
            <a:r>
              <a:rPr lang="en-GB" sz="1900"/>
              <a:t>Uitbreiding van het aanbod en type projecten:</a:t>
            </a:r>
            <a:br>
              <a:rPr lang="en-GB" sz="1900"/>
            </a:br>
            <a:r>
              <a:rPr lang="en-GB" sz="1300"/>
              <a:t>campuspublicaties, projectwerk, train-de-trainer materialen</a:t>
            </a:r>
            <a:endParaRPr sz="1300"/>
          </a:p>
          <a:p>
            <a:pPr indent="-404653" lvl="0" marL="609600" rtl="0" algn="l">
              <a:spcBef>
                <a:spcPts val="1300"/>
              </a:spcBef>
              <a:spcAft>
                <a:spcPts val="0"/>
              </a:spcAft>
              <a:buSzPct val="97368"/>
              <a:buChar char="●"/>
            </a:pPr>
            <a:r>
              <a:rPr lang="en-GB" sz="1900"/>
              <a:t>Voorbereiding op meer betrokkenheid van studenten</a:t>
            </a:r>
            <a:br>
              <a:rPr lang="en-GB" sz="1900"/>
            </a:br>
            <a:r>
              <a:rPr lang="en-GB" sz="1900"/>
              <a:t>als co-creators van content</a:t>
            </a:r>
            <a:endParaRPr sz="1900"/>
          </a:p>
          <a:p>
            <a:pPr indent="-404653" lvl="0" marL="609600" rtl="0" algn="l">
              <a:spcBef>
                <a:spcPts val="1300"/>
              </a:spcBef>
              <a:spcAft>
                <a:spcPts val="1300"/>
              </a:spcAft>
              <a:buSzPct val="97368"/>
              <a:buChar char="●"/>
            </a:pPr>
            <a:r>
              <a:rPr lang="en-GB" sz="1900"/>
              <a:t>Onze opties open houden!</a:t>
            </a:r>
            <a:endParaRPr sz="1900"/>
          </a:p>
        </p:txBody>
      </p:sp>
      <p:pic>
        <p:nvPicPr>
          <p:cNvPr id="318" name="Google Shape;318;g20279aee991_0_54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2925" y="1929349"/>
            <a:ext cx="5519076" cy="1955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20279aee991_0_541"/>
          <p:cNvSpPr txBox="1"/>
          <p:nvPr/>
        </p:nvSpPr>
        <p:spPr>
          <a:xfrm>
            <a:off x="8476800" y="4048333"/>
            <a:ext cx="3715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u="sng">
                <a:solidFill>
                  <a:srgbClr val="45818E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pressbooks.com/collection-student-led-oer/</a:t>
            </a:r>
            <a:endParaRPr sz="1300">
              <a:solidFill>
                <a:srgbClr val="45818E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ff0e5f7bf9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keuze voor tool</a:t>
            </a:r>
            <a:endParaRPr/>
          </a:p>
        </p:txBody>
      </p:sp>
      <p:pic>
        <p:nvPicPr>
          <p:cNvPr id="326" name="Google Shape;326;g1ff0e5f7bf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60377"/>
            <a:ext cx="12192000" cy="3042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1ff0e5f7bf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8796" y="437570"/>
            <a:ext cx="2051838" cy="500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ff0e5ece5b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Wikiwijsmaken, interface studenten</a:t>
            </a:r>
            <a:endParaRPr/>
          </a:p>
        </p:txBody>
      </p:sp>
      <p:sp>
        <p:nvSpPr>
          <p:cNvPr id="334" name="Google Shape;334;g1ff0e5ece5b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5" name="Google Shape;335;g1ff0e5ece5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463000"/>
            <a:ext cx="9434276" cy="539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ff0e5ece5b_0_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1ff0e5ece5b_0_1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3" name="Google Shape;343;g1ff0e5ece5b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365125"/>
            <a:ext cx="10515602" cy="619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02438b2835_0_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202438b2835_0_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g202438b2835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24" y="365125"/>
            <a:ext cx="11509648" cy="609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1ff0e5ece5b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7125" y="0"/>
            <a:ext cx="5549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1ff0e5ece5b_0_19"/>
          <p:cNvSpPr txBox="1"/>
          <p:nvPr/>
        </p:nvSpPr>
        <p:spPr>
          <a:xfrm>
            <a:off x="631475" y="719575"/>
            <a:ext cx="4523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Test jezelf vragen aan het einde van ieder hoofdstuk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ff0e5ece5b_0_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1ff0e5ece5b_0_4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8" name="Google Shape;358;g1ff0e5ece5b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297" y="0"/>
            <a:ext cx="11751407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ff0e5ece5b_0_4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Output formaten</a:t>
            </a:r>
            <a:endParaRPr/>
          </a:p>
        </p:txBody>
      </p:sp>
      <p:pic>
        <p:nvPicPr>
          <p:cNvPr id="365" name="Google Shape;365;g1ff0e5ece5b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98" y="1363787"/>
            <a:ext cx="9111148" cy="527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ff0e5ece5b_0_54"/>
          <p:cNvSpPr txBox="1"/>
          <p:nvPr>
            <p:ph type="title"/>
          </p:nvPr>
        </p:nvSpPr>
        <p:spPr>
          <a:xfrm>
            <a:off x="779450" y="861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Integratie in ELO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1ff0e5ece5b_0_5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3" name="Google Shape;373;g1ff0e5ece5b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33854"/>
            <a:ext cx="12192001" cy="6024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ff0e5ece5b_0_6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PDF</a:t>
            </a:r>
            <a:endParaRPr/>
          </a:p>
        </p:txBody>
      </p:sp>
      <p:pic>
        <p:nvPicPr>
          <p:cNvPr id="380" name="Google Shape;380;g1ff0e5ece5b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4" y="1690825"/>
            <a:ext cx="8860776" cy="503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g1ff0e5ece5b_0_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293083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ff0e5ece5b_0_7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 achterkant</a:t>
            </a:r>
            <a:endParaRPr/>
          </a:p>
        </p:txBody>
      </p:sp>
      <p:pic>
        <p:nvPicPr>
          <p:cNvPr id="393" name="Google Shape;393;g1ff0e5ece5b_0_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500" y="1532975"/>
            <a:ext cx="9489923" cy="513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g1ff0e5ece5b_0_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476589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ff0e5ece5b_0_8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Modulaire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opbouw</a:t>
            </a:r>
            <a:endParaRPr/>
          </a:p>
        </p:txBody>
      </p:sp>
      <p:pic>
        <p:nvPicPr>
          <p:cNvPr id="406" name="Google Shape;406;g1ff0e5ece5b_0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0344" y="0"/>
            <a:ext cx="831166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g1ff0e5ece5b_0_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87201" cy="6442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2438b2835_2_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Back-end Open Monograph Press</a:t>
            </a:r>
            <a:endParaRPr/>
          </a:p>
        </p:txBody>
      </p:sp>
      <p:sp>
        <p:nvSpPr>
          <p:cNvPr id="109" name="Google Shape;109;g202438b2835_2_1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g202438b2835_2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625" y="1345650"/>
            <a:ext cx="10074200" cy="568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202438b2835_2_12"/>
          <p:cNvSpPr txBox="1"/>
          <p:nvPr/>
        </p:nvSpPr>
        <p:spPr>
          <a:xfrm>
            <a:off x="9058475" y="3345100"/>
            <a:ext cx="1618200" cy="400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202438b2835_2_12"/>
          <p:cNvSpPr txBox="1"/>
          <p:nvPr/>
        </p:nvSpPr>
        <p:spPr>
          <a:xfrm>
            <a:off x="6936950" y="2535975"/>
            <a:ext cx="1815600" cy="400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ff0e5ece5b_0_10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Interactieve vragen om zelfkennis te toetsen</a:t>
            </a:r>
            <a:endParaRPr/>
          </a:p>
        </p:txBody>
      </p:sp>
      <p:pic>
        <p:nvPicPr>
          <p:cNvPr id="419" name="Google Shape;419;g1ff0e5ece5b_0_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779" y="1690826"/>
            <a:ext cx="9758445" cy="463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ff0e5ece5b_0_1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Interactieve vragen om zelfkennis te toetsen</a:t>
            </a:r>
            <a:endParaRPr/>
          </a:p>
        </p:txBody>
      </p:sp>
      <p:pic>
        <p:nvPicPr>
          <p:cNvPr id="426" name="Google Shape;426;g1ff0e5ece5b_0_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56156"/>
            <a:ext cx="12192000" cy="4331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ff0e5ece5b_0_1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Publiceren</a:t>
            </a:r>
            <a:endParaRPr/>
          </a:p>
        </p:txBody>
      </p:sp>
      <p:pic>
        <p:nvPicPr>
          <p:cNvPr id="433" name="Google Shape;433;g1ff0e5ece5b_0_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56612"/>
            <a:ext cx="8444999" cy="530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1ff0e5ece5b_0_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2100" y="0"/>
            <a:ext cx="5991401" cy="31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ff0e5ece5b_0_1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1ff0e5ece5b_0_12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2" name="Google Shape;442;g1ff0e5ece5b_0_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100" y="0"/>
            <a:ext cx="11271797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ff0e5f7bf9_0_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ontwikkeling: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Beheer van arrangementen op publicatieniveau</a:t>
            </a:r>
            <a:endParaRPr/>
          </a:p>
        </p:txBody>
      </p:sp>
      <p:pic>
        <p:nvPicPr>
          <p:cNvPr id="449" name="Google Shape;449;g1ff0e5f7bf9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43225"/>
            <a:ext cx="11887201" cy="4802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ff0e5ece5b_0_1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edusources</a:t>
            </a:r>
            <a:endParaRPr/>
          </a:p>
        </p:txBody>
      </p:sp>
      <p:pic>
        <p:nvPicPr>
          <p:cNvPr id="456" name="Google Shape;456;g1ff0e5ece5b_0_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223" y="1590650"/>
            <a:ext cx="7965027" cy="50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ff0e5ece5b_0_1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Verdere mogelijkheden ontdekken</a:t>
            </a:r>
            <a:endParaRPr/>
          </a:p>
        </p:txBody>
      </p:sp>
      <p:pic>
        <p:nvPicPr>
          <p:cNvPr id="463" name="Google Shape;463;g1ff0e5ece5b_0_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900" y="1428675"/>
            <a:ext cx="7018800" cy="534119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1ff0e5ece5b_0_138"/>
          <p:cNvSpPr txBox="1"/>
          <p:nvPr/>
        </p:nvSpPr>
        <p:spPr>
          <a:xfrm>
            <a:off x="8502750" y="5723175"/>
            <a:ext cx="3597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https://maken.wikiwijs.nl/104940/Content_embedden_in_Wikiwijs_Maken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g1ff0e5ece5b_0_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986697" cy="65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1ff0e5ece5b_0_145"/>
          <p:cNvSpPr txBox="1"/>
          <p:nvPr/>
        </p:nvSpPr>
        <p:spPr>
          <a:xfrm>
            <a:off x="8344375" y="778275"/>
            <a:ext cx="367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https://maken.wikiwijs.nl/123865/h5p_org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ff0e5ece5b_0_16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1ff0e5ece5b_0_16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79" name="Google Shape;479;g1ff0e5ece5b_0_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25" y="0"/>
            <a:ext cx="1195654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ff0e5ece5b_0_15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1ff0e5ece5b_0_15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87" name="Google Shape;487;g1ff0e5ece5b_0_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995" y="0"/>
            <a:ext cx="117440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02438b2835_2_2"/>
          <p:cNvSpPr txBox="1"/>
          <p:nvPr>
            <p:ph type="title"/>
          </p:nvPr>
        </p:nvSpPr>
        <p:spPr>
          <a:xfrm>
            <a:off x="590975" y="3158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Archives</a:t>
            </a:r>
            <a:endParaRPr/>
          </a:p>
        </p:txBody>
      </p:sp>
      <p:sp>
        <p:nvSpPr>
          <p:cNvPr id="119" name="Google Shape;119;g202438b2835_2_2"/>
          <p:cNvSpPr txBox="1"/>
          <p:nvPr>
            <p:ph idx="1" type="body"/>
          </p:nvPr>
        </p:nvSpPr>
        <p:spPr>
          <a:xfrm>
            <a:off x="966475" y="1690825"/>
            <a:ext cx="10963500" cy="504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g202438b2835_2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50" y="1690825"/>
            <a:ext cx="11376726" cy="495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202438b2835_2_2"/>
          <p:cNvSpPr txBox="1"/>
          <p:nvPr/>
        </p:nvSpPr>
        <p:spPr>
          <a:xfrm>
            <a:off x="5505313" y="2516225"/>
            <a:ext cx="1154400" cy="400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ff0e5ece5b_0_17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Handleiding en support</a:t>
            </a:r>
            <a:endParaRPr/>
          </a:p>
        </p:txBody>
      </p:sp>
      <p:pic>
        <p:nvPicPr>
          <p:cNvPr id="494" name="Google Shape;494;g1ff0e5ece5b_0_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48351"/>
            <a:ext cx="9871724" cy="5340751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1ff0e5ece5b_0_172"/>
          <p:cNvSpPr txBox="1"/>
          <p:nvPr/>
        </p:nvSpPr>
        <p:spPr>
          <a:xfrm>
            <a:off x="7228500" y="5840300"/>
            <a:ext cx="4963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https://maken.wikiwijs.nl/97956/Handleiding__Werken_met_Wikiwijs___Maken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6" name="Google Shape;496;g1ff0e5ece5b_0_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07397" y="0"/>
            <a:ext cx="3984599" cy="3280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02438b2835_0_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Production- submission</a:t>
            </a:r>
            <a:endParaRPr/>
          </a:p>
        </p:txBody>
      </p:sp>
      <p:sp>
        <p:nvSpPr>
          <p:cNvPr id="128" name="Google Shape;128;g202438b2835_0_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g202438b2835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413" y="1341975"/>
            <a:ext cx="11701174" cy="514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02438b2835_2_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Publication</a:t>
            </a:r>
            <a:endParaRPr/>
          </a:p>
        </p:txBody>
      </p:sp>
      <p:sp>
        <p:nvSpPr>
          <p:cNvPr id="136" name="Google Shape;136;g202438b2835_2_2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g202438b2835_2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25" y="1332125"/>
            <a:ext cx="10742675" cy="556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02438b2835_2_31"/>
          <p:cNvSpPr txBox="1"/>
          <p:nvPr>
            <p:ph type="title"/>
          </p:nvPr>
        </p:nvSpPr>
        <p:spPr>
          <a:xfrm>
            <a:off x="779000" y="4134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Publication formats</a:t>
            </a:r>
            <a:endParaRPr/>
          </a:p>
        </p:txBody>
      </p:sp>
      <p:sp>
        <p:nvSpPr>
          <p:cNvPr id="144" name="Google Shape;144;g202438b2835_2_3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g202438b2835_2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650" y="1361725"/>
            <a:ext cx="9657475" cy="517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Kanto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2021-09-23T13:52:05Z</dcterms:created>
  <dc:creator>Jacqueline Michielen-van de Riet</dc:creator>
</cp:coreProperties>
</file>