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5" r:id="rId2"/>
    <p:sldId id="296" r:id="rId3"/>
    <p:sldId id="304" r:id="rId4"/>
    <p:sldId id="308" r:id="rId5"/>
    <p:sldId id="309" r:id="rId6"/>
    <p:sldId id="306" r:id="rId7"/>
    <p:sldId id="256" r:id="rId8"/>
    <p:sldId id="261" r:id="rId9"/>
    <p:sldId id="257" r:id="rId10"/>
    <p:sldId id="258" r:id="rId11"/>
    <p:sldId id="259" r:id="rId12"/>
    <p:sldId id="260" r:id="rId13"/>
    <p:sldId id="262" r:id="rId14"/>
    <p:sldId id="263" r:id="rId15"/>
    <p:sldId id="316" r:id="rId16"/>
    <p:sldId id="310" r:id="rId17"/>
    <p:sldId id="311" r:id="rId18"/>
    <p:sldId id="318" r:id="rId19"/>
    <p:sldId id="319" r:id="rId20"/>
    <p:sldId id="320" r:id="rId21"/>
    <p:sldId id="321" r:id="rId22"/>
    <p:sldId id="322" r:id="rId23"/>
    <p:sldId id="323" r:id="rId24"/>
    <p:sldId id="324" r:id="rId25"/>
    <p:sldId id="325" r:id="rId26"/>
    <p:sldId id="326" r:id="rId27"/>
    <p:sldId id="312" r:id="rId28"/>
    <p:sldId id="313" r:id="rId29"/>
    <p:sldId id="266" r:id="rId30"/>
    <p:sldId id="314" r:id="rId31"/>
    <p:sldId id="264" r:id="rId32"/>
    <p:sldId id="265" r:id="rId33"/>
    <p:sldId id="299" r:id="rId34"/>
    <p:sldId id="307" r:id="rId35"/>
    <p:sldId id="327" r:id="rId3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63" d="100"/>
          <a:sy n="163" d="100"/>
        </p:scale>
        <p:origin x="1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1F1E41-F90C-4503-B51A-69864894357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2D3DF26-6284-4503-B948-1EF657A251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374DB9E-A552-47C2-818A-DE195BFC0FE1}"/>
              </a:ext>
            </a:extLst>
          </p:cNvPr>
          <p:cNvSpPr>
            <a:spLocks noGrp="1"/>
          </p:cNvSpPr>
          <p:nvPr>
            <p:ph type="dt" sz="half" idx="10"/>
          </p:nvPr>
        </p:nvSpPr>
        <p:spPr/>
        <p:txBody>
          <a:bodyPr/>
          <a:lstStyle/>
          <a:p>
            <a:fld id="{A7C8811B-E05C-4645-B21A-8BE763F3659B}" type="datetimeFigureOut">
              <a:rPr lang="nl-NL" smtClean="0"/>
              <a:t>25-3-2024</a:t>
            </a:fld>
            <a:endParaRPr lang="nl-NL"/>
          </a:p>
        </p:txBody>
      </p:sp>
      <p:sp>
        <p:nvSpPr>
          <p:cNvPr id="5" name="Tijdelijke aanduiding voor voettekst 4">
            <a:extLst>
              <a:ext uri="{FF2B5EF4-FFF2-40B4-BE49-F238E27FC236}">
                <a16:creationId xmlns:a16="http://schemas.microsoft.com/office/drawing/2014/main" id="{3F837017-2EA8-4802-B6AA-2A08CB2D1E2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7A23DEF-30D4-4E42-9AB3-4BA4CEFF6A25}"/>
              </a:ext>
            </a:extLst>
          </p:cNvPr>
          <p:cNvSpPr>
            <a:spLocks noGrp="1"/>
          </p:cNvSpPr>
          <p:nvPr>
            <p:ph type="sldNum" sz="quarter" idx="12"/>
          </p:nvPr>
        </p:nvSpPr>
        <p:spPr/>
        <p:txBody>
          <a:bodyPr/>
          <a:lstStyle/>
          <a:p>
            <a:fld id="{F69F097B-0EF7-4BEA-915E-7D7E1DB1D4E5}" type="slidenum">
              <a:rPr lang="nl-NL" smtClean="0"/>
              <a:t>‹nr.›</a:t>
            </a:fld>
            <a:endParaRPr lang="nl-NL"/>
          </a:p>
        </p:txBody>
      </p:sp>
    </p:spTree>
    <p:extLst>
      <p:ext uri="{BB962C8B-B14F-4D97-AF65-F5344CB8AC3E}">
        <p14:creationId xmlns:p14="http://schemas.microsoft.com/office/powerpoint/2010/main" val="2016785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E7F98F-00A2-4012-A51D-3B13B2A2B69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64991AF-F729-4536-B09E-4923F04CB76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1B70FEB-71B4-41B6-B9CB-3A16BE43C807}"/>
              </a:ext>
            </a:extLst>
          </p:cNvPr>
          <p:cNvSpPr>
            <a:spLocks noGrp="1"/>
          </p:cNvSpPr>
          <p:nvPr>
            <p:ph type="dt" sz="half" idx="10"/>
          </p:nvPr>
        </p:nvSpPr>
        <p:spPr/>
        <p:txBody>
          <a:bodyPr/>
          <a:lstStyle/>
          <a:p>
            <a:fld id="{A7C8811B-E05C-4645-B21A-8BE763F3659B}" type="datetimeFigureOut">
              <a:rPr lang="nl-NL" smtClean="0"/>
              <a:t>25-3-2024</a:t>
            </a:fld>
            <a:endParaRPr lang="nl-NL"/>
          </a:p>
        </p:txBody>
      </p:sp>
      <p:sp>
        <p:nvSpPr>
          <p:cNvPr id="5" name="Tijdelijke aanduiding voor voettekst 4">
            <a:extLst>
              <a:ext uri="{FF2B5EF4-FFF2-40B4-BE49-F238E27FC236}">
                <a16:creationId xmlns:a16="http://schemas.microsoft.com/office/drawing/2014/main" id="{1AC5DF80-38AC-4307-9850-87D69B2B855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BB83BF0-DFA3-43A7-8553-3B31960122EE}"/>
              </a:ext>
            </a:extLst>
          </p:cNvPr>
          <p:cNvSpPr>
            <a:spLocks noGrp="1"/>
          </p:cNvSpPr>
          <p:nvPr>
            <p:ph type="sldNum" sz="quarter" idx="12"/>
          </p:nvPr>
        </p:nvSpPr>
        <p:spPr/>
        <p:txBody>
          <a:bodyPr/>
          <a:lstStyle/>
          <a:p>
            <a:fld id="{F69F097B-0EF7-4BEA-915E-7D7E1DB1D4E5}" type="slidenum">
              <a:rPr lang="nl-NL" smtClean="0"/>
              <a:t>‹nr.›</a:t>
            </a:fld>
            <a:endParaRPr lang="nl-NL"/>
          </a:p>
        </p:txBody>
      </p:sp>
    </p:spTree>
    <p:extLst>
      <p:ext uri="{BB962C8B-B14F-4D97-AF65-F5344CB8AC3E}">
        <p14:creationId xmlns:p14="http://schemas.microsoft.com/office/powerpoint/2010/main" val="147008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90051A6-2F26-4E14-8503-7FC1BEEDE4C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26011D7-B56D-4C74-B91F-29AE78E26EF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C4767F8-5012-4C09-8F4D-660B6F8DEE12}"/>
              </a:ext>
            </a:extLst>
          </p:cNvPr>
          <p:cNvSpPr>
            <a:spLocks noGrp="1"/>
          </p:cNvSpPr>
          <p:nvPr>
            <p:ph type="dt" sz="half" idx="10"/>
          </p:nvPr>
        </p:nvSpPr>
        <p:spPr/>
        <p:txBody>
          <a:bodyPr/>
          <a:lstStyle/>
          <a:p>
            <a:fld id="{A7C8811B-E05C-4645-B21A-8BE763F3659B}" type="datetimeFigureOut">
              <a:rPr lang="nl-NL" smtClean="0"/>
              <a:t>25-3-2024</a:t>
            </a:fld>
            <a:endParaRPr lang="nl-NL"/>
          </a:p>
        </p:txBody>
      </p:sp>
      <p:sp>
        <p:nvSpPr>
          <p:cNvPr id="5" name="Tijdelijke aanduiding voor voettekst 4">
            <a:extLst>
              <a:ext uri="{FF2B5EF4-FFF2-40B4-BE49-F238E27FC236}">
                <a16:creationId xmlns:a16="http://schemas.microsoft.com/office/drawing/2014/main" id="{9F509CAD-AE68-44BC-90E7-49429767224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4A31741-20B2-47C2-9540-55EAF3032FE9}"/>
              </a:ext>
            </a:extLst>
          </p:cNvPr>
          <p:cNvSpPr>
            <a:spLocks noGrp="1"/>
          </p:cNvSpPr>
          <p:nvPr>
            <p:ph type="sldNum" sz="quarter" idx="12"/>
          </p:nvPr>
        </p:nvSpPr>
        <p:spPr/>
        <p:txBody>
          <a:bodyPr/>
          <a:lstStyle/>
          <a:p>
            <a:fld id="{F69F097B-0EF7-4BEA-915E-7D7E1DB1D4E5}" type="slidenum">
              <a:rPr lang="nl-NL" smtClean="0"/>
              <a:t>‹nr.›</a:t>
            </a:fld>
            <a:endParaRPr lang="nl-NL"/>
          </a:p>
        </p:txBody>
      </p:sp>
    </p:spTree>
    <p:extLst>
      <p:ext uri="{BB962C8B-B14F-4D97-AF65-F5344CB8AC3E}">
        <p14:creationId xmlns:p14="http://schemas.microsoft.com/office/powerpoint/2010/main" val="2019669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Schermvullende afbeelding">
    <p:bg bwMode="gray">
      <p:bgPr>
        <a:solidFill>
          <a:schemeClr val="bg1"/>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6BA2A577-21F1-7046-AA42-DF49AEC8BCF0}"/>
              </a:ext>
            </a:extLst>
          </p:cNvPr>
          <p:cNvSpPr>
            <a:spLocks noGrp="1"/>
          </p:cNvSpPr>
          <p:nvPr>
            <p:ph type="pic" sz="quarter" idx="18" hasCustomPrompt="1"/>
          </p:nvPr>
        </p:nvSpPr>
        <p:spPr>
          <a:xfrm>
            <a:off x="336463" y="368300"/>
            <a:ext cx="11519074" cy="6121400"/>
          </a:xfrm>
          <a:prstGeom prst="rect">
            <a:avLst/>
          </a:prstGeom>
          <a:solidFill>
            <a:schemeClr val="bg1"/>
          </a:solidFill>
          <a:ln>
            <a:noFill/>
          </a:ln>
        </p:spPr>
        <p:txBody>
          <a:bodyPr anchor="ctr" anchorCtr="0"/>
          <a:lstStyle>
            <a:lvl1pPr algn="ctr">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Klik op icoontje om een beeld in te voegen</a:t>
            </a:r>
          </a:p>
        </p:txBody>
      </p:sp>
    </p:spTree>
    <p:extLst>
      <p:ext uri="{BB962C8B-B14F-4D97-AF65-F5344CB8AC3E}">
        <p14:creationId xmlns:p14="http://schemas.microsoft.com/office/powerpoint/2010/main" val="1117267798"/>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7" orient="horz" pos="2115">
          <p15:clr>
            <a:srgbClr val="FBAE40"/>
          </p15:clr>
        </p15:guide>
        <p15:guide id="18" orient="horz" pos="75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Alleen tekst">
    <p:bg bwMode="gray">
      <p:bgPr>
        <a:solidFill>
          <a:schemeClr val="bg1"/>
        </a:solidFill>
        <a:effectLst/>
      </p:bgPr>
    </p:b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C1824C1D-4906-3A4A-B5A7-7CF6C4EB7B5A}"/>
              </a:ext>
            </a:extLst>
          </p:cNvPr>
          <p:cNvSpPr>
            <a:spLocks noGrp="1"/>
          </p:cNvSpPr>
          <p:nvPr>
            <p:ph type="ctrTitle" hasCustomPrompt="1"/>
          </p:nvPr>
        </p:nvSpPr>
        <p:spPr>
          <a:xfrm>
            <a:off x="2317147" y="1196975"/>
            <a:ext cx="7557707" cy="1253617"/>
          </a:xfrm>
          <a:prstGeom prst="rect">
            <a:avLst/>
          </a:prstGeom>
        </p:spPr>
        <p:txBody>
          <a:bodyPr anchor="t" anchorCtr="0"/>
          <a:lstStyle>
            <a:lvl1pPr marL="0" marR="0" indent="0" algn="l" defTabSz="914126" rtl="0" eaLnBrk="1" fontAlgn="auto" latinLnBrk="0" hangingPunct="1">
              <a:lnSpc>
                <a:spcPct val="100000"/>
              </a:lnSpc>
              <a:spcBef>
                <a:spcPct val="0"/>
              </a:spcBef>
              <a:spcAft>
                <a:spcPts val="0"/>
              </a:spcAft>
              <a:buClrTx/>
              <a:buSzTx/>
              <a:buFontTx/>
              <a:buNone/>
              <a:tabLst/>
              <a:defRPr lang="nl-NL" sz="2299" b="1" i="0" smtClean="0">
                <a:effectLst/>
                <a:latin typeface="Open Sans" panose="020B0606030504020204" pitchFamily="34" charset="0"/>
                <a:ea typeface="Open Sans" panose="020B0606030504020204" pitchFamily="34" charset="0"/>
                <a:cs typeface="Open Sans" panose="020B0606030504020204" pitchFamily="34" charset="0"/>
              </a:defRPr>
            </a:lvl1pPr>
          </a:lstStyle>
          <a:p>
            <a:r>
              <a:rPr lang="nl-NL" noProof="0" dirty="0"/>
              <a:t>Titel</a:t>
            </a:r>
          </a:p>
        </p:txBody>
      </p:sp>
      <p:sp>
        <p:nvSpPr>
          <p:cNvPr id="10" name="Tijdelijke aanduiding voor tekst 2">
            <a:extLst>
              <a:ext uri="{FF2B5EF4-FFF2-40B4-BE49-F238E27FC236}">
                <a16:creationId xmlns:a16="http://schemas.microsoft.com/office/drawing/2014/main" id="{5E1B5542-E518-FB47-95E8-2B71A026A2A9}"/>
              </a:ext>
            </a:extLst>
          </p:cNvPr>
          <p:cNvSpPr>
            <a:spLocks noGrp="1"/>
          </p:cNvSpPr>
          <p:nvPr>
            <p:ph type="body" sz="quarter" idx="10" hasCustomPrompt="1"/>
          </p:nvPr>
        </p:nvSpPr>
        <p:spPr>
          <a:xfrm>
            <a:off x="2317147" y="2450593"/>
            <a:ext cx="7557707" cy="3443316"/>
          </a:xfrm>
          <a:prstGeom prst="rect">
            <a:avLst/>
          </a:prstGeom>
        </p:spPr>
        <p:txBody>
          <a:bodyPr/>
          <a:lstStyle>
            <a:lvl1pPr marL="0" marR="0" indent="0" algn="l" defTabSz="914126" rtl="0" eaLnBrk="1" fontAlgn="auto" latinLnBrk="0" hangingPunct="1">
              <a:lnSpc>
                <a:spcPct val="110000"/>
              </a:lnSpc>
              <a:spcBef>
                <a:spcPts val="0"/>
              </a:spcBef>
              <a:spcAft>
                <a:spcPts val="0"/>
              </a:spcAft>
              <a:buClrTx/>
              <a:buSzTx/>
              <a:buFont typeface="Arial" pitchFamily="34" charset="0"/>
              <a:buNone/>
              <a:tabLst/>
              <a:defRPr lang="nl-NL" sz="2199" b="0" i="0" smtClean="0">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err="1"/>
              <a:t>Molorepudit</a:t>
            </a:r>
            <a:r>
              <a:rPr lang="nl-NL" noProof="0" dirty="0"/>
              <a:t> </a:t>
            </a:r>
            <a:r>
              <a:rPr lang="nl-NL" noProof="0" dirty="0" err="1"/>
              <a:t>ressimus</a:t>
            </a:r>
            <a:r>
              <a:rPr lang="nl-NL" noProof="0" dirty="0"/>
              <a:t> </a:t>
            </a:r>
            <a:r>
              <a:rPr lang="nl-NL" noProof="0" dirty="0" err="1"/>
              <a:t>exeri</a:t>
            </a:r>
            <a:r>
              <a:rPr lang="nl-NL" noProof="0" dirty="0"/>
              <a:t> </a:t>
            </a:r>
            <a:r>
              <a:rPr lang="nl-NL" noProof="0" dirty="0" err="1"/>
              <a:t>nus</a:t>
            </a:r>
            <a:r>
              <a:rPr lang="nl-NL" noProof="0" dirty="0"/>
              <a:t> et </a:t>
            </a:r>
            <a:r>
              <a:rPr lang="nl-NL" noProof="0" dirty="0" err="1"/>
              <a:t>ipienda</a:t>
            </a:r>
            <a:r>
              <a:rPr lang="nl-NL" noProof="0" dirty="0"/>
              <a:t> et </a:t>
            </a:r>
            <a:r>
              <a:rPr lang="nl-NL" noProof="0" dirty="0" err="1"/>
              <a:t>adiantot</a:t>
            </a:r>
            <a:r>
              <a:rPr lang="nl-NL" noProof="0" dirty="0"/>
              <a:t> </a:t>
            </a:r>
            <a:r>
              <a:rPr lang="nl-NL" noProof="0" dirty="0" err="1"/>
              <a:t>Ique</a:t>
            </a:r>
            <a:r>
              <a:rPr lang="nl-NL" noProof="0" dirty="0"/>
              <a:t> </a:t>
            </a:r>
            <a:r>
              <a:rPr lang="nl-NL" noProof="0" dirty="0" err="1"/>
              <a:t>niminti</a:t>
            </a:r>
            <a:r>
              <a:rPr lang="nl-NL" noProof="0" dirty="0"/>
              <a:t> </a:t>
            </a:r>
            <a:r>
              <a:rPr lang="nl-NL" noProof="0" dirty="0" err="1"/>
              <a:t>nonsendaecae</a:t>
            </a:r>
            <a:r>
              <a:rPr lang="nl-NL" noProof="0" dirty="0"/>
              <a:t> </a:t>
            </a:r>
            <a:r>
              <a:rPr lang="nl-NL" noProof="0" dirty="0" err="1"/>
              <a:t>volor</a:t>
            </a:r>
            <a:r>
              <a:rPr lang="nl-NL" noProof="0" dirty="0"/>
              <a:t> a ad et ut </a:t>
            </a:r>
            <a:r>
              <a:rPr lang="nl-NL" noProof="0" dirty="0" err="1"/>
              <a:t>eum</a:t>
            </a:r>
            <a:r>
              <a:rPr lang="nl-NL" noProof="0" dirty="0"/>
              <a:t> se pos mos </a:t>
            </a:r>
            <a:r>
              <a:rPr lang="nl-NL" noProof="0" dirty="0" err="1"/>
              <a:t>sed</a:t>
            </a:r>
            <a:r>
              <a:rPr lang="nl-NL" noProof="0" dirty="0"/>
              <a:t> </a:t>
            </a:r>
            <a:r>
              <a:rPr lang="nl-NL" noProof="0" dirty="0" err="1"/>
              <a:t>ulpa</a:t>
            </a:r>
            <a:r>
              <a:rPr lang="nl-NL" noProof="0" dirty="0"/>
              <a:t> </a:t>
            </a:r>
            <a:r>
              <a:rPr lang="nl-NL" noProof="0" dirty="0" err="1"/>
              <a:t>vitas</a:t>
            </a:r>
            <a:r>
              <a:rPr lang="nl-NL" noProof="0" dirty="0"/>
              <a:t> </a:t>
            </a:r>
            <a:r>
              <a:rPr lang="nl-NL" noProof="0" dirty="0" err="1"/>
              <a:t>aut</a:t>
            </a:r>
            <a:r>
              <a:rPr lang="nl-NL" noProof="0" dirty="0"/>
              <a:t> </a:t>
            </a:r>
            <a:r>
              <a:rPr lang="nl-NL" noProof="0" dirty="0" err="1"/>
              <a:t>quia</a:t>
            </a:r>
            <a:r>
              <a:rPr lang="nl-NL" noProof="0" dirty="0"/>
              <a:t> </a:t>
            </a:r>
            <a:r>
              <a:rPr lang="nl-NL" noProof="0" dirty="0" err="1"/>
              <a:t>doluptio</a:t>
            </a:r>
            <a:r>
              <a:rPr lang="nl-NL" noProof="0" dirty="0"/>
              <a:t> </a:t>
            </a:r>
            <a:r>
              <a:rPr lang="nl-NL" noProof="0" dirty="0" err="1"/>
              <a:t>iduciis</a:t>
            </a:r>
            <a:r>
              <a:rPr lang="nl-NL" noProof="0" dirty="0"/>
              <a:t> </a:t>
            </a:r>
            <a:r>
              <a:rPr lang="nl-NL" noProof="0" dirty="0" err="1"/>
              <a:t>sedis</a:t>
            </a:r>
            <a:r>
              <a:rPr lang="nl-NL" noProof="0" dirty="0"/>
              <a:t> </a:t>
            </a:r>
            <a:r>
              <a:rPr lang="nl-NL" noProof="0" dirty="0" err="1"/>
              <a:t>sitat</a:t>
            </a:r>
            <a:r>
              <a:rPr lang="nl-NL" noProof="0" dirty="0"/>
              <a:t> es </a:t>
            </a:r>
            <a:r>
              <a:rPr lang="nl-NL" noProof="0" dirty="0" err="1"/>
              <a:t>nihition</a:t>
            </a:r>
            <a:r>
              <a:rPr lang="nl-NL" noProof="0" dirty="0"/>
              <a:t> </a:t>
            </a:r>
            <a:r>
              <a:rPr lang="nl-NL" noProof="0" dirty="0" err="1"/>
              <a:t>nonsecturi</a:t>
            </a:r>
            <a:r>
              <a:rPr lang="nl-NL" noProof="0" dirty="0"/>
              <a:t> </a:t>
            </a:r>
            <a:r>
              <a:rPr lang="nl-NL" noProof="0" dirty="0" err="1"/>
              <a:t>officidis</a:t>
            </a:r>
            <a:r>
              <a:rPr lang="nl-NL" noProof="0" dirty="0"/>
              <a:t> ex et que </a:t>
            </a:r>
            <a:r>
              <a:rPr lang="nl-NL" noProof="0" dirty="0" err="1"/>
              <a:t>esecto</a:t>
            </a:r>
            <a:r>
              <a:rPr lang="nl-NL" noProof="0" dirty="0"/>
              <a:t> </a:t>
            </a:r>
            <a:r>
              <a:rPr lang="nl-NL" noProof="0" dirty="0" err="1"/>
              <a:t>dolorumenis</a:t>
            </a:r>
            <a:r>
              <a:rPr lang="nl-NL" noProof="0" dirty="0"/>
              <a:t> </a:t>
            </a:r>
            <a:r>
              <a:rPr lang="nl-NL" noProof="0" dirty="0" err="1"/>
              <a:t>aritat</a:t>
            </a:r>
            <a:r>
              <a:rPr lang="nl-NL" noProof="0" dirty="0"/>
              <a:t> et des </a:t>
            </a:r>
            <a:r>
              <a:rPr lang="nl-NL" noProof="0" dirty="0" err="1"/>
              <a:t>earcit</a:t>
            </a:r>
            <a:r>
              <a:rPr lang="nl-NL" noProof="0" dirty="0"/>
              <a:t>, </a:t>
            </a:r>
            <a:r>
              <a:rPr lang="nl-NL" noProof="0" dirty="0" err="1"/>
              <a:t>ium</a:t>
            </a:r>
            <a:r>
              <a:rPr lang="nl-NL" noProof="0" dirty="0"/>
              <a:t> ad </a:t>
            </a:r>
            <a:r>
              <a:rPr lang="nl-NL" noProof="0" dirty="0" err="1"/>
              <a:t>quam</a:t>
            </a:r>
            <a:r>
              <a:rPr lang="nl-NL" noProof="0" dirty="0"/>
              <a:t> </a:t>
            </a:r>
            <a:r>
              <a:rPr lang="nl-NL" noProof="0" dirty="0" err="1"/>
              <a:t>faccupt</a:t>
            </a:r>
            <a:r>
              <a:rPr lang="nl-NL" noProof="0" dirty="0"/>
              <a:t> </a:t>
            </a:r>
            <a:r>
              <a:rPr lang="nl-NL" noProof="0" dirty="0" err="1"/>
              <a:t>atiature</a:t>
            </a:r>
            <a:r>
              <a:rPr lang="nl-NL" noProof="0" dirty="0"/>
              <a:t>, </a:t>
            </a:r>
            <a:r>
              <a:rPr lang="nl-NL" noProof="0" dirty="0" err="1"/>
              <a:t>qui</a:t>
            </a:r>
            <a:r>
              <a:rPr lang="nl-NL" noProof="0" dirty="0"/>
              <a:t> </a:t>
            </a:r>
            <a:r>
              <a:rPr lang="nl-NL" noProof="0" dirty="0" err="1"/>
              <a:t>officipis</a:t>
            </a:r>
            <a:r>
              <a:rPr lang="nl-NL" noProof="0" dirty="0"/>
              <a:t> </a:t>
            </a:r>
            <a:r>
              <a:rPr lang="nl-NL" noProof="0" dirty="0" err="1"/>
              <a:t>dolupta</a:t>
            </a:r>
            <a:r>
              <a:rPr lang="nl-NL" noProof="0" dirty="0"/>
              <a:t> </a:t>
            </a:r>
            <a:r>
              <a:rPr lang="nl-NL" noProof="0" dirty="0" err="1"/>
              <a:t>spereium</a:t>
            </a:r>
            <a:r>
              <a:rPr lang="nl-NL" noProof="0" dirty="0"/>
              <a:t> </a:t>
            </a:r>
            <a:r>
              <a:rPr lang="nl-NL" noProof="0" dirty="0" err="1"/>
              <a:t>quias</a:t>
            </a:r>
            <a:r>
              <a:rPr lang="nl-NL" noProof="0" dirty="0"/>
              <a:t> </a:t>
            </a:r>
            <a:r>
              <a:rPr lang="nl-NL" noProof="0" dirty="0" err="1"/>
              <a:t>sum</a:t>
            </a:r>
            <a:r>
              <a:rPr lang="nl-NL" noProof="0" dirty="0"/>
              <a:t> </a:t>
            </a:r>
            <a:r>
              <a:rPr lang="nl-NL" noProof="0" dirty="0" err="1"/>
              <a:t>aut</a:t>
            </a:r>
            <a:r>
              <a:rPr lang="nl-NL" noProof="0" dirty="0"/>
              <a:t> min </a:t>
            </a:r>
            <a:r>
              <a:rPr lang="nl-NL" noProof="0" dirty="0" err="1"/>
              <a:t>prae</a:t>
            </a:r>
            <a:r>
              <a:rPr lang="nl-NL" noProof="0" dirty="0"/>
              <a:t> nam </a:t>
            </a:r>
            <a:r>
              <a:rPr lang="nl-NL" noProof="0" dirty="0" err="1"/>
              <a:t>aut</a:t>
            </a:r>
            <a:r>
              <a:rPr lang="nl-NL" noProof="0" dirty="0"/>
              <a:t> que </a:t>
            </a:r>
            <a:r>
              <a:rPr lang="nl-NL" noProof="0" dirty="0" err="1"/>
              <a:t>nobitatur</a:t>
            </a:r>
            <a:r>
              <a:rPr lang="nl-NL" noProof="0" dirty="0"/>
              <a:t>, </a:t>
            </a:r>
            <a:r>
              <a:rPr lang="nl-NL" noProof="0" dirty="0" err="1"/>
              <a:t>cus</a:t>
            </a:r>
            <a:r>
              <a:rPr lang="nl-NL" noProof="0" dirty="0"/>
              <a:t> </a:t>
            </a:r>
            <a:r>
              <a:rPr lang="nl-NL" noProof="0" dirty="0" err="1"/>
              <a:t>eario</a:t>
            </a:r>
            <a:r>
              <a:rPr lang="nl-NL" noProof="0" dirty="0"/>
              <a:t> </a:t>
            </a:r>
            <a:r>
              <a:rPr lang="nl-NL" noProof="0" dirty="0" err="1"/>
              <a:t>omnihic</a:t>
            </a:r>
            <a:r>
              <a:rPr lang="nl-NL" noProof="0" dirty="0"/>
              <a:t> </a:t>
            </a:r>
            <a:r>
              <a:rPr lang="nl-NL" noProof="0" dirty="0" err="1"/>
              <a:t>aeruptur</a:t>
            </a:r>
            <a:r>
              <a:rPr lang="nl-NL" noProof="0" dirty="0"/>
              <a:t>, </a:t>
            </a:r>
            <a:r>
              <a:rPr lang="nl-NL" noProof="0" dirty="0" err="1"/>
              <a:t>sunt</a:t>
            </a:r>
            <a:r>
              <a:rPr lang="nl-NL" noProof="0" dirty="0"/>
              <a:t> </a:t>
            </a:r>
            <a:r>
              <a:rPr lang="nl-NL" noProof="0" dirty="0" err="1"/>
              <a:t>eruptat</a:t>
            </a:r>
            <a:r>
              <a:rPr lang="nl-NL" noProof="0" dirty="0"/>
              <a:t> </a:t>
            </a:r>
            <a:r>
              <a:rPr lang="nl-NL" noProof="0" dirty="0" err="1"/>
              <a:t>volorep</a:t>
            </a:r>
            <a:r>
              <a:rPr lang="nl-NL" noProof="0" dirty="0"/>
              <a:t>. &lt;Max. 70 woorden&gt; </a:t>
            </a:r>
          </a:p>
        </p:txBody>
      </p:sp>
      <p:pic>
        <p:nvPicPr>
          <p:cNvPr id="6" name="Afbeelding 2">
            <a:extLst>
              <a:ext uri="{FF2B5EF4-FFF2-40B4-BE49-F238E27FC236}">
                <a16:creationId xmlns:a16="http://schemas.microsoft.com/office/drawing/2014/main" id="{8F156B6A-EBEF-9944-9BF7-50E2641B136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1182" y="6001200"/>
            <a:ext cx="1711598" cy="679158"/>
          </a:xfrm>
          <a:prstGeom prst="rect">
            <a:avLst/>
          </a:prstGeom>
          <a:ln>
            <a:noFill/>
          </a:ln>
        </p:spPr>
      </p:pic>
    </p:spTree>
    <p:extLst>
      <p:ext uri="{BB962C8B-B14F-4D97-AF65-F5344CB8AC3E}">
        <p14:creationId xmlns:p14="http://schemas.microsoft.com/office/powerpoint/2010/main" val="3037921837"/>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7" orient="horz" pos="2115">
          <p15:clr>
            <a:srgbClr val="FBAE40"/>
          </p15:clr>
        </p15:guide>
        <p15:guide id="18" orient="horz" pos="75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ullets">
    <p:bg bwMode="gray">
      <p:bgPr>
        <a:solidFill>
          <a:schemeClr val="bg1"/>
        </a:solidFill>
        <a:effectLst/>
      </p:bgPr>
    </p:b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C1824C1D-4906-3A4A-B5A7-7CF6C4EB7B5A}"/>
              </a:ext>
            </a:extLst>
          </p:cNvPr>
          <p:cNvSpPr>
            <a:spLocks noGrp="1"/>
          </p:cNvSpPr>
          <p:nvPr>
            <p:ph type="ctrTitle" hasCustomPrompt="1"/>
          </p:nvPr>
        </p:nvSpPr>
        <p:spPr>
          <a:xfrm>
            <a:off x="2317147" y="1196975"/>
            <a:ext cx="7557707" cy="1253617"/>
          </a:xfrm>
          <a:prstGeom prst="rect">
            <a:avLst/>
          </a:prstGeom>
        </p:spPr>
        <p:txBody>
          <a:bodyPr anchor="t" anchorCtr="0"/>
          <a:lstStyle>
            <a:lvl1pPr marL="0" marR="0" indent="0" algn="l" defTabSz="914126" rtl="0" eaLnBrk="1" fontAlgn="auto" latinLnBrk="0" hangingPunct="1">
              <a:lnSpc>
                <a:spcPct val="100000"/>
              </a:lnSpc>
              <a:spcBef>
                <a:spcPct val="0"/>
              </a:spcBef>
              <a:spcAft>
                <a:spcPts val="0"/>
              </a:spcAft>
              <a:buClrTx/>
              <a:buSzTx/>
              <a:buFontTx/>
              <a:buNone/>
              <a:tabLst/>
              <a:defRPr lang="nl-NL" sz="2299" b="1" i="0" smtClean="0">
                <a:effectLst/>
                <a:latin typeface="Open Sans" panose="020B0606030504020204" pitchFamily="34" charset="0"/>
                <a:ea typeface="Open Sans" panose="020B0606030504020204" pitchFamily="34" charset="0"/>
                <a:cs typeface="Open Sans" panose="020B0606030504020204" pitchFamily="34" charset="0"/>
              </a:defRPr>
            </a:lvl1pPr>
          </a:lstStyle>
          <a:p>
            <a:r>
              <a:rPr lang="nl-NL" noProof="0" dirty="0"/>
              <a:t>Titel</a:t>
            </a:r>
          </a:p>
        </p:txBody>
      </p:sp>
      <p:sp>
        <p:nvSpPr>
          <p:cNvPr id="8" name="Tijdelijke aanduiding voor tekst 2">
            <a:extLst>
              <a:ext uri="{FF2B5EF4-FFF2-40B4-BE49-F238E27FC236}">
                <a16:creationId xmlns:a16="http://schemas.microsoft.com/office/drawing/2014/main" id="{07512B20-AEAB-ED4D-913E-F86A9F66DD66}"/>
              </a:ext>
            </a:extLst>
          </p:cNvPr>
          <p:cNvSpPr>
            <a:spLocks noGrp="1"/>
          </p:cNvSpPr>
          <p:nvPr>
            <p:ph type="body" sz="quarter" idx="10" hasCustomPrompt="1"/>
          </p:nvPr>
        </p:nvSpPr>
        <p:spPr>
          <a:xfrm>
            <a:off x="2317147" y="2450593"/>
            <a:ext cx="7557707" cy="3443316"/>
          </a:xfrm>
          <a:prstGeom prst="rect">
            <a:avLst/>
          </a:prstGeom>
        </p:spPr>
        <p:txBody>
          <a:bodyPr/>
          <a:lstStyle>
            <a:lvl1pPr marL="450715" marR="0" indent="-450715" algn="l" defTabSz="914126" rtl="0" eaLnBrk="1" fontAlgn="auto" latinLnBrk="0" hangingPunct="1">
              <a:lnSpc>
                <a:spcPct val="110000"/>
              </a:lnSpc>
              <a:spcBef>
                <a:spcPts val="0"/>
              </a:spcBef>
              <a:spcAft>
                <a:spcPts val="0"/>
              </a:spcAft>
              <a:buClrTx/>
              <a:buSzTx/>
              <a:buFont typeface="Arial" panose="020B0604020202020204" pitchFamily="34" charset="0"/>
              <a:buChar char="•"/>
              <a:tabLst>
                <a:tab pos="888733" algn="l"/>
                <a:tab pos="1452127" algn="l"/>
              </a:tabLst>
              <a:defRPr lang="nl-NL" sz="2199" b="0" i="0" kern="1200" baseline="0" noProof="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803034" indent="-309470">
              <a:spcBef>
                <a:spcPts val="600"/>
              </a:spcBef>
              <a:buFont typeface="Arial" panose="020B0604020202020204" pitchFamily="34" charset="0"/>
              <a:buChar char="•"/>
              <a:tabLst/>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2pPr>
            <a:lvl3pPr marL="1114091" indent="-311057">
              <a:lnSpc>
                <a:spcPct val="100000"/>
              </a:lnSpc>
              <a:spcBef>
                <a:spcPts val="600"/>
              </a:spcBef>
              <a:buFont typeface="Arial" panose="020B0604020202020204" pitchFamily="34" charset="0"/>
              <a:buChar char="•"/>
              <a:tabLst/>
              <a:defRPr lang="nl-NL" sz="2199" b="0" i="0" kern="1200" baseline="0" noProof="0" dirty="0" err="1"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466410" indent="-311057">
              <a:spcBef>
                <a:spcPts val="600"/>
              </a:spcBef>
              <a:buSzPct val="100000"/>
              <a:buFont typeface="Arial" panose="020B0604020202020204" pitchFamily="34" charset="0"/>
              <a:buChar char="•"/>
              <a:tabLst/>
              <a:defRPr lang="nl-NL" sz="2199" b="0" i="0" kern="1200" baseline="0" noProof="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33013" indent="-366603">
              <a:spcBef>
                <a:spcPts val="600"/>
              </a:spcBef>
              <a:buFont typeface="Arial" panose="020B0604020202020204" pitchFamily="34" charset="0"/>
              <a:buChar char="•"/>
              <a:tabLst/>
              <a:defRPr lang="nl-NL" sz="2199" b="0" i="0" kern="1200" baseline="0" noProof="0" dirty="0" err="1">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5pPr>
            <a:lvl6pPr marL="2185332" indent="-352319">
              <a:spcBef>
                <a:spcPts val="600"/>
              </a:spcBef>
              <a:tabLst/>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6pPr>
            <a:lvl7pPr marL="2144070" indent="-311057">
              <a:tabLst/>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7pPr>
            <a:lvl8pPr marL="2496389" indent="-352319">
              <a:tabLst/>
              <a:defRPr lang="nl-NL" sz="2199" b="0" i="0" kern="1200" baseline="0" noProof="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8pPr>
            <a:lvl9pPr>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9pPr>
          </a:lstStyle>
          <a:p>
            <a:r>
              <a:rPr lang="nl-NL" noProof="0" dirty="0" err="1"/>
              <a:t>Ressimus</a:t>
            </a:r>
            <a:r>
              <a:rPr lang="nl-NL" noProof="0" dirty="0"/>
              <a:t> </a:t>
            </a:r>
            <a:r>
              <a:rPr lang="nl-NL" noProof="0" dirty="0" err="1"/>
              <a:t>exeri</a:t>
            </a:r>
            <a:r>
              <a:rPr lang="nl-NL" noProof="0" dirty="0"/>
              <a:t> </a:t>
            </a:r>
            <a:r>
              <a:rPr lang="nl-NL" noProof="0" dirty="0" err="1"/>
              <a:t>nus</a:t>
            </a:r>
            <a:r>
              <a:rPr lang="nl-NL" noProof="0" dirty="0"/>
              <a:t> et </a:t>
            </a:r>
            <a:r>
              <a:rPr lang="nl-NL" noProof="0" dirty="0" err="1"/>
              <a:t>ipienda</a:t>
            </a:r>
            <a:r>
              <a:rPr lang="nl-NL" noProof="0" dirty="0"/>
              <a:t> et </a:t>
            </a:r>
            <a:r>
              <a:rPr lang="nl-NL" noProof="0" dirty="0" err="1"/>
              <a:t>adiantot</a:t>
            </a:r>
            <a:r>
              <a:rPr lang="nl-NL" noProof="0" dirty="0"/>
              <a:t> </a:t>
            </a:r>
            <a:r>
              <a:rPr lang="nl-NL" noProof="0" dirty="0" err="1"/>
              <a:t>IqueMolorepudit</a:t>
            </a:r>
            <a:r>
              <a:rPr lang="nl-NL" noProof="0" dirty="0"/>
              <a:t> </a:t>
            </a:r>
            <a:r>
              <a:rPr lang="nl-NL" noProof="0" dirty="0" err="1"/>
              <a:t>niminti</a:t>
            </a:r>
            <a:r>
              <a:rPr lang="nl-NL" noProof="0" dirty="0"/>
              <a:t> </a:t>
            </a:r>
            <a:r>
              <a:rPr lang="nl-NL" noProof="0" dirty="0" err="1"/>
              <a:t>nonsendaecae</a:t>
            </a:r>
            <a:r>
              <a:rPr lang="nl-NL" noProof="0" dirty="0"/>
              <a:t> </a:t>
            </a:r>
            <a:r>
              <a:rPr lang="nl-NL" noProof="0" dirty="0" err="1"/>
              <a:t>volor</a:t>
            </a:r>
            <a:r>
              <a:rPr lang="nl-NL" noProof="0" dirty="0"/>
              <a:t> a ad et ut </a:t>
            </a:r>
            <a:r>
              <a:rPr lang="nl-NL" noProof="0" dirty="0" err="1"/>
              <a:t>eum</a:t>
            </a:r>
            <a:r>
              <a:rPr lang="nl-NL" noProof="0" dirty="0"/>
              <a:t> se pos mos </a:t>
            </a:r>
            <a:r>
              <a:rPr lang="nl-NL" noProof="0" dirty="0" err="1"/>
              <a:t>sed</a:t>
            </a:r>
            <a:r>
              <a:rPr lang="nl-NL" noProof="0" dirty="0"/>
              <a:t> </a:t>
            </a:r>
            <a:r>
              <a:rPr lang="nl-NL" noProof="0" dirty="0" err="1"/>
              <a:t>ulpa</a:t>
            </a:r>
            <a:r>
              <a:rPr lang="nl-NL" noProof="0" dirty="0"/>
              <a:t> </a:t>
            </a:r>
            <a:r>
              <a:rPr lang="nl-NL" noProof="0" dirty="0" err="1"/>
              <a:t>vitas</a:t>
            </a:r>
            <a:r>
              <a:rPr lang="nl-NL" noProof="0" dirty="0"/>
              <a:t> </a:t>
            </a:r>
            <a:r>
              <a:rPr lang="nl-NL" noProof="0" dirty="0" err="1"/>
              <a:t>aut</a:t>
            </a:r>
            <a:r>
              <a:rPr lang="nl-NL" noProof="0" dirty="0"/>
              <a:t> </a:t>
            </a:r>
            <a:r>
              <a:rPr lang="nl-NL" noProof="0" dirty="0" err="1"/>
              <a:t>quia</a:t>
            </a:r>
            <a:r>
              <a:rPr lang="nl-NL" noProof="0" dirty="0"/>
              <a:t> </a:t>
            </a:r>
            <a:r>
              <a:rPr lang="nl-NL" noProof="0" dirty="0" err="1"/>
              <a:t>doluptio</a:t>
            </a:r>
            <a:r>
              <a:rPr lang="nl-NL" noProof="0" dirty="0"/>
              <a:t> </a:t>
            </a:r>
            <a:r>
              <a:rPr lang="nl-NL" noProof="0" dirty="0" err="1"/>
              <a:t>iduciis</a:t>
            </a:r>
            <a:r>
              <a:rPr lang="nl-NL" noProof="0" dirty="0"/>
              <a:t> </a:t>
            </a:r>
            <a:r>
              <a:rPr lang="nl-NL" noProof="0" dirty="0" err="1"/>
              <a:t>sedis</a:t>
            </a:r>
            <a:r>
              <a:rPr lang="nl-NL" noProof="0" dirty="0"/>
              <a:t> </a:t>
            </a:r>
            <a:r>
              <a:rPr lang="nl-NL" noProof="0" dirty="0" err="1"/>
              <a:t>sitat</a:t>
            </a:r>
            <a:endParaRPr lang="nl-NL" noProof="0" dirty="0"/>
          </a:p>
          <a:p>
            <a:pPr lvl="1"/>
            <a:r>
              <a:rPr lang="nl-NL" noProof="0" dirty="0" err="1"/>
              <a:t>L;ajgda;ldgjs</a:t>
            </a:r>
            <a:endParaRPr lang="nl-NL" noProof="0" dirty="0"/>
          </a:p>
          <a:p>
            <a:pPr lvl="2"/>
            <a:r>
              <a:rPr lang="nl-NL" noProof="0" dirty="0" err="1"/>
              <a:t>Lkadghjs;aoigdhsj</a:t>
            </a:r>
            <a:endParaRPr lang="nl-NL" noProof="0" dirty="0"/>
          </a:p>
          <a:p>
            <a:pPr lvl="3"/>
            <a:r>
              <a:rPr lang="nl-NL" noProof="0" dirty="0"/>
              <a:t>;</a:t>
            </a:r>
            <a:r>
              <a:rPr lang="nl-NL" noProof="0" dirty="0" err="1"/>
              <a:t>lasijdf;alkgdjs</a:t>
            </a:r>
            <a:endParaRPr lang="nl-NL" noProof="0" dirty="0"/>
          </a:p>
          <a:p>
            <a:pPr lvl="4"/>
            <a:r>
              <a:rPr lang="nl-NL" noProof="0" dirty="0"/>
              <a:t>;</a:t>
            </a:r>
            <a:r>
              <a:rPr lang="nl-NL" noProof="0" dirty="0" err="1"/>
              <a:t>ladsgjlasdkgj</a:t>
            </a:r>
            <a:endParaRPr lang="nl-NL" noProof="0" dirty="0"/>
          </a:p>
          <a:p>
            <a:pPr lvl="5"/>
            <a:r>
              <a:rPr lang="nl-NL" noProof="0" dirty="0" err="1"/>
              <a:t>A;lgdkj;asldgjk</a:t>
            </a:r>
            <a:endParaRPr lang="nl-NL" noProof="0" dirty="0"/>
          </a:p>
        </p:txBody>
      </p:sp>
      <p:pic>
        <p:nvPicPr>
          <p:cNvPr id="5" name="Afbeelding 2">
            <a:extLst>
              <a:ext uri="{FF2B5EF4-FFF2-40B4-BE49-F238E27FC236}">
                <a16:creationId xmlns:a16="http://schemas.microsoft.com/office/drawing/2014/main" id="{8F721E10-7949-1248-8A96-CC707A8EAA1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1182" y="6001200"/>
            <a:ext cx="1711598" cy="679158"/>
          </a:xfrm>
          <a:prstGeom prst="rect">
            <a:avLst/>
          </a:prstGeom>
          <a:ln>
            <a:noFill/>
          </a:ln>
        </p:spPr>
      </p:pic>
    </p:spTree>
    <p:extLst>
      <p:ext uri="{BB962C8B-B14F-4D97-AF65-F5344CB8AC3E}">
        <p14:creationId xmlns:p14="http://schemas.microsoft.com/office/powerpoint/2010/main" val="681425898"/>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7" orient="horz" pos="2115">
          <p15:clr>
            <a:srgbClr val="FBAE40"/>
          </p15:clr>
        </p15:guide>
        <p15:guide id="18" orient="horz" pos="75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Afbeelding links, tekst rechts">
    <p:bg bwMode="gray">
      <p:bgPr>
        <a:solidFill>
          <a:schemeClr val="bg1"/>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6BA2A577-21F1-7046-AA42-DF49AEC8BCF0}"/>
              </a:ext>
            </a:extLst>
          </p:cNvPr>
          <p:cNvSpPr>
            <a:spLocks noGrp="1"/>
          </p:cNvSpPr>
          <p:nvPr>
            <p:ph type="pic" sz="quarter" idx="18" hasCustomPrompt="1"/>
          </p:nvPr>
        </p:nvSpPr>
        <p:spPr>
          <a:xfrm>
            <a:off x="336463" y="371475"/>
            <a:ext cx="7559293" cy="5542308"/>
          </a:xfrm>
          <a:prstGeom prst="rect">
            <a:avLst/>
          </a:prstGeom>
          <a:solidFill>
            <a:schemeClr val="bg1"/>
          </a:solidFill>
          <a:ln>
            <a:noFill/>
          </a:ln>
        </p:spPr>
        <p:txBody>
          <a:bodyPr anchor="ctr" anchorCtr="0"/>
          <a:lstStyle>
            <a:lvl1pPr algn="ctr">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Klik op icoontje om een beeld in te voegen</a:t>
            </a:r>
          </a:p>
        </p:txBody>
      </p:sp>
      <p:sp>
        <p:nvSpPr>
          <p:cNvPr id="8" name="Titel 1">
            <a:extLst>
              <a:ext uri="{FF2B5EF4-FFF2-40B4-BE49-F238E27FC236}">
                <a16:creationId xmlns:a16="http://schemas.microsoft.com/office/drawing/2014/main" id="{219C4ACB-0E7C-2E49-975D-15A9366B7B16}"/>
              </a:ext>
            </a:extLst>
          </p:cNvPr>
          <p:cNvSpPr>
            <a:spLocks noGrp="1"/>
          </p:cNvSpPr>
          <p:nvPr>
            <p:ph type="ctrTitle" hasCustomPrompt="1"/>
          </p:nvPr>
        </p:nvSpPr>
        <p:spPr>
          <a:xfrm>
            <a:off x="8239098" y="371475"/>
            <a:ext cx="3615819" cy="1080000"/>
          </a:xfrm>
          <a:prstGeom prst="rect">
            <a:avLst/>
          </a:prstGeom>
        </p:spPr>
        <p:txBody>
          <a:bodyPr anchor="t" anchorCtr="0"/>
          <a:lstStyle>
            <a:lvl1pPr marL="0" marR="0" indent="0" algn="l" defTabSz="914126" rtl="0" eaLnBrk="1" fontAlgn="auto" latinLnBrk="0" hangingPunct="1">
              <a:lnSpc>
                <a:spcPct val="100000"/>
              </a:lnSpc>
              <a:spcBef>
                <a:spcPct val="0"/>
              </a:spcBef>
              <a:spcAft>
                <a:spcPts val="0"/>
              </a:spcAft>
              <a:buClrTx/>
              <a:buSzTx/>
              <a:buFontTx/>
              <a:buNone/>
              <a:tabLst/>
              <a:defRPr lang="nl-NL" sz="2299" b="1" i="0" smtClean="0">
                <a:effectLst/>
                <a:latin typeface="Open Sans" panose="020B0606030504020204" pitchFamily="34" charset="0"/>
                <a:ea typeface="Open Sans" panose="020B0606030504020204" pitchFamily="34" charset="0"/>
                <a:cs typeface="Open Sans" panose="020B0606030504020204" pitchFamily="34" charset="0"/>
              </a:defRPr>
            </a:lvl1pPr>
          </a:lstStyle>
          <a:p>
            <a:r>
              <a:rPr lang="nl-NL" noProof="0" dirty="0"/>
              <a:t>Titel</a:t>
            </a:r>
          </a:p>
        </p:txBody>
      </p:sp>
      <p:sp>
        <p:nvSpPr>
          <p:cNvPr id="3" name="Tijdelijke aanduiding voor tekst 2">
            <a:extLst>
              <a:ext uri="{FF2B5EF4-FFF2-40B4-BE49-F238E27FC236}">
                <a16:creationId xmlns:a16="http://schemas.microsoft.com/office/drawing/2014/main" id="{F82AB650-E7FC-9C49-B3D3-F4866960771A}"/>
              </a:ext>
            </a:extLst>
          </p:cNvPr>
          <p:cNvSpPr>
            <a:spLocks noGrp="1"/>
          </p:cNvSpPr>
          <p:nvPr>
            <p:ph type="body" sz="quarter" idx="10" hasCustomPrompt="1"/>
          </p:nvPr>
        </p:nvSpPr>
        <p:spPr>
          <a:xfrm>
            <a:off x="8239097" y="1627632"/>
            <a:ext cx="3616441" cy="4286151"/>
          </a:xfrm>
          <a:prstGeom prst="rect">
            <a:avLst/>
          </a:prstGeom>
        </p:spPr>
        <p:txBody>
          <a:bodyPr bIns="0" anchor="b" anchorCtr="0"/>
          <a:lstStyle>
            <a:lvl1pPr marL="0" marR="0" indent="0" algn="l" defTabSz="914126" rtl="0" eaLnBrk="1" fontAlgn="auto" latinLnBrk="0" hangingPunct="1">
              <a:lnSpc>
                <a:spcPct val="110000"/>
              </a:lnSpc>
              <a:spcBef>
                <a:spcPts val="0"/>
              </a:spcBef>
              <a:spcAft>
                <a:spcPts val="0"/>
              </a:spcAft>
              <a:buClr>
                <a:schemeClr val="tx1"/>
              </a:buClr>
              <a:buSzPct val="80000"/>
              <a:buFont typeface="Arial" panose="020B0604020202020204" pitchFamily="34" charset="0"/>
              <a:buNone/>
              <a:tabLst/>
              <a:defRPr lang="nl-NL" sz="2199" b="0" i="0" smtClean="0">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Pos mos </a:t>
            </a:r>
            <a:r>
              <a:rPr lang="nl-NL" noProof="0" dirty="0" err="1"/>
              <a:t>sed</a:t>
            </a:r>
            <a:r>
              <a:rPr lang="nl-NL" noProof="0" dirty="0"/>
              <a:t> </a:t>
            </a:r>
            <a:r>
              <a:rPr lang="nl-NL" noProof="0" dirty="0" err="1"/>
              <a:t>ulpa</a:t>
            </a:r>
            <a:r>
              <a:rPr lang="nl-NL" noProof="0" dirty="0"/>
              <a:t> </a:t>
            </a:r>
            <a:r>
              <a:rPr lang="nl-NL" noProof="0" dirty="0" err="1"/>
              <a:t>vitas</a:t>
            </a:r>
            <a:br>
              <a:rPr lang="nl-NL" noProof="0" dirty="0"/>
            </a:br>
            <a:r>
              <a:rPr lang="nl-NL" noProof="0" dirty="0" err="1"/>
              <a:t>Volor</a:t>
            </a:r>
            <a:r>
              <a:rPr lang="nl-NL" noProof="0" dirty="0"/>
              <a:t> a ad et ut </a:t>
            </a:r>
            <a:r>
              <a:rPr lang="nl-NL" noProof="0" dirty="0" err="1"/>
              <a:t>eum</a:t>
            </a:r>
            <a:r>
              <a:rPr lang="nl-NL" noProof="0" dirty="0"/>
              <a:t> se pos mos </a:t>
            </a:r>
            <a:r>
              <a:rPr lang="nl-NL" noProof="0" dirty="0" err="1"/>
              <a:t>sed</a:t>
            </a:r>
            <a:r>
              <a:rPr lang="nl-NL" noProof="0" dirty="0"/>
              <a:t> </a:t>
            </a:r>
            <a:r>
              <a:rPr lang="nl-NL" noProof="0" dirty="0" err="1"/>
              <a:t>ulpa</a:t>
            </a:r>
            <a:r>
              <a:rPr lang="nl-NL" noProof="0" dirty="0"/>
              <a:t> </a:t>
            </a:r>
            <a:r>
              <a:rPr lang="nl-NL" noProof="0" dirty="0" err="1"/>
              <a:t>vitas</a:t>
            </a:r>
            <a:r>
              <a:rPr lang="nl-NL" noProof="0" dirty="0"/>
              <a:t> </a:t>
            </a:r>
            <a:r>
              <a:rPr lang="nl-NL" noProof="0" dirty="0" err="1"/>
              <a:t>aut</a:t>
            </a:r>
            <a:r>
              <a:rPr lang="nl-NL" noProof="0" dirty="0"/>
              <a:t> </a:t>
            </a:r>
            <a:r>
              <a:rPr lang="nl-NL" noProof="0" dirty="0" err="1"/>
              <a:t>quia</a:t>
            </a:r>
            <a:r>
              <a:rPr lang="nl-NL" noProof="0" dirty="0"/>
              <a:t> </a:t>
            </a:r>
            <a:r>
              <a:rPr lang="nl-NL" noProof="0" dirty="0" err="1"/>
              <a:t>doluptio</a:t>
            </a:r>
            <a:r>
              <a:rPr lang="nl-NL" noProof="0" dirty="0"/>
              <a:t>. </a:t>
            </a:r>
            <a:r>
              <a:rPr lang="nl-NL" noProof="0" dirty="0" err="1"/>
              <a:t>Molorepudit</a:t>
            </a:r>
            <a:r>
              <a:rPr lang="nl-NL" noProof="0" dirty="0"/>
              <a:t> </a:t>
            </a:r>
            <a:r>
              <a:rPr lang="nl-NL" noProof="0" dirty="0" err="1"/>
              <a:t>ressimus</a:t>
            </a:r>
            <a:r>
              <a:rPr lang="nl-NL" noProof="0" dirty="0"/>
              <a:t> </a:t>
            </a:r>
            <a:r>
              <a:rPr lang="nl-NL" noProof="0" dirty="0" err="1"/>
              <a:t>exeri</a:t>
            </a:r>
            <a:r>
              <a:rPr lang="nl-NL" noProof="0" dirty="0"/>
              <a:t> </a:t>
            </a:r>
            <a:r>
              <a:rPr lang="nl-NL" noProof="0" dirty="0" err="1"/>
              <a:t>nus</a:t>
            </a:r>
            <a:r>
              <a:rPr lang="nl-NL" noProof="0" dirty="0"/>
              <a:t> et </a:t>
            </a:r>
            <a:r>
              <a:rPr lang="nl-NL" noProof="0" dirty="0" err="1"/>
              <a:t>ipienda</a:t>
            </a:r>
            <a:r>
              <a:rPr lang="nl-NL" noProof="0" dirty="0"/>
              <a:t>. Mos </a:t>
            </a:r>
            <a:r>
              <a:rPr lang="nl-NL" noProof="0" dirty="0" err="1"/>
              <a:t>sed</a:t>
            </a:r>
            <a:r>
              <a:rPr lang="nl-NL" noProof="0" dirty="0"/>
              <a:t> </a:t>
            </a:r>
            <a:r>
              <a:rPr lang="nl-NL" noProof="0" dirty="0" err="1"/>
              <a:t>ulpa</a:t>
            </a:r>
            <a:r>
              <a:rPr lang="nl-NL" noProof="0" dirty="0"/>
              <a:t> </a:t>
            </a:r>
            <a:r>
              <a:rPr lang="nl-NL" noProof="0" dirty="0" err="1"/>
              <a:t>vitas</a:t>
            </a:r>
            <a:r>
              <a:rPr lang="nl-NL" noProof="0" dirty="0"/>
              <a:t> </a:t>
            </a:r>
            <a:r>
              <a:rPr lang="nl-NL" noProof="0" dirty="0" err="1"/>
              <a:t>aut</a:t>
            </a:r>
            <a:r>
              <a:rPr lang="nl-NL" noProof="0" dirty="0"/>
              <a:t> </a:t>
            </a:r>
            <a:r>
              <a:rPr lang="nl-NL" noProof="0" dirty="0" err="1"/>
              <a:t>quia</a:t>
            </a:r>
            <a:r>
              <a:rPr lang="nl-NL" noProof="0" dirty="0"/>
              <a:t> </a:t>
            </a:r>
            <a:r>
              <a:rPr lang="nl-NL" noProof="0" dirty="0" err="1"/>
              <a:t>doluptio</a:t>
            </a:r>
            <a:r>
              <a:rPr lang="nl-NL" noProof="0" dirty="0"/>
              <a:t> </a:t>
            </a:r>
            <a:r>
              <a:rPr lang="nl-NL" noProof="0" dirty="0" err="1"/>
              <a:t>iduciis</a:t>
            </a:r>
            <a:r>
              <a:rPr lang="nl-NL" noProof="0" dirty="0"/>
              <a:t> </a:t>
            </a:r>
            <a:r>
              <a:rPr lang="nl-NL" noProof="0" dirty="0" err="1"/>
              <a:t>sedis</a:t>
            </a:r>
            <a:r>
              <a:rPr lang="nl-NL" noProof="0" dirty="0"/>
              <a:t> </a:t>
            </a:r>
            <a:r>
              <a:rPr lang="nl-NL" noProof="0" dirty="0" err="1"/>
              <a:t>sitat</a:t>
            </a:r>
            <a:r>
              <a:rPr lang="nl-NL" noProof="0" dirty="0"/>
              <a:t> es </a:t>
            </a:r>
            <a:r>
              <a:rPr lang="nl-NL" noProof="0" dirty="0" err="1"/>
              <a:t>nihition</a:t>
            </a:r>
            <a:r>
              <a:rPr lang="nl-NL" noProof="0" dirty="0"/>
              <a:t> </a:t>
            </a:r>
            <a:r>
              <a:rPr lang="nl-NL" noProof="0" dirty="0" err="1"/>
              <a:t>nonsecturi</a:t>
            </a:r>
            <a:r>
              <a:rPr lang="nl-NL" noProof="0" dirty="0"/>
              <a:t> </a:t>
            </a:r>
            <a:r>
              <a:rPr lang="nl-NL" noProof="0" dirty="0" err="1"/>
              <a:t>officidis</a:t>
            </a:r>
            <a:r>
              <a:rPr lang="nl-NL" noProof="0" dirty="0"/>
              <a:t> ex et que </a:t>
            </a:r>
            <a:r>
              <a:rPr lang="nl-NL" noProof="0" dirty="0" err="1"/>
              <a:t>esect</a:t>
            </a:r>
            <a:r>
              <a:rPr lang="nl-NL" noProof="0" dirty="0"/>
              <a:t>. </a:t>
            </a:r>
            <a:br>
              <a:rPr lang="nl-NL" noProof="0" dirty="0"/>
            </a:br>
            <a:r>
              <a:rPr lang="nl-NL" noProof="0" dirty="0"/>
              <a:t>&lt;Max. 40 woorden&gt; </a:t>
            </a:r>
          </a:p>
        </p:txBody>
      </p:sp>
      <p:pic>
        <p:nvPicPr>
          <p:cNvPr id="7" name="Afbeelding 2">
            <a:extLst>
              <a:ext uri="{FF2B5EF4-FFF2-40B4-BE49-F238E27FC236}">
                <a16:creationId xmlns:a16="http://schemas.microsoft.com/office/drawing/2014/main" id="{80CEC139-AFBC-7C4D-A54A-61F02C614BB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1182" y="6001200"/>
            <a:ext cx="1711598" cy="679158"/>
          </a:xfrm>
          <a:prstGeom prst="rect">
            <a:avLst/>
          </a:prstGeom>
          <a:ln>
            <a:noFill/>
          </a:ln>
        </p:spPr>
      </p:pic>
    </p:spTree>
    <p:extLst>
      <p:ext uri="{BB962C8B-B14F-4D97-AF65-F5344CB8AC3E}">
        <p14:creationId xmlns:p14="http://schemas.microsoft.com/office/powerpoint/2010/main" val="4232958296"/>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7" orient="horz" pos="2115">
          <p15:clr>
            <a:srgbClr val="FBAE40"/>
          </p15:clr>
        </p15:guide>
        <p15:guide id="18" orient="horz" pos="75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54A78-3F2C-4ED4-B937-55966A745A2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D999E73-E955-48CF-A5E6-E6ACFE90A14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3B17B45-DA67-4B16-A975-433F7563028A}"/>
              </a:ext>
            </a:extLst>
          </p:cNvPr>
          <p:cNvSpPr>
            <a:spLocks noGrp="1"/>
          </p:cNvSpPr>
          <p:nvPr>
            <p:ph type="dt" sz="half" idx="10"/>
          </p:nvPr>
        </p:nvSpPr>
        <p:spPr/>
        <p:txBody>
          <a:bodyPr/>
          <a:lstStyle/>
          <a:p>
            <a:fld id="{A7C8811B-E05C-4645-B21A-8BE763F3659B}" type="datetimeFigureOut">
              <a:rPr lang="nl-NL" smtClean="0"/>
              <a:t>25-3-2024</a:t>
            </a:fld>
            <a:endParaRPr lang="nl-NL"/>
          </a:p>
        </p:txBody>
      </p:sp>
      <p:sp>
        <p:nvSpPr>
          <p:cNvPr id="5" name="Tijdelijke aanduiding voor voettekst 4">
            <a:extLst>
              <a:ext uri="{FF2B5EF4-FFF2-40B4-BE49-F238E27FC236}">
                <a16:creationId xmlns:a16="http://schemas.microsoft.com/office/drawing/2014/main" id="{42BA7D56-423C-4594-B2C6-2AE11A41803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5946A99-7C8C-433B-9870-C425E1401990}"/>
              </a:ext>
            </a:extLst>
          </p:cNvPr>
          <p:cNvSpPr>
            <a:spLocks noGrp="1"/>
          </p:cNvSpPr>
          <p:nvPr>
            <p:ph type="sldNum" sz="quarter" idx="12"/>
          </p:nvPr>
        </p:nvSpPr>
        <p:spPr/>
        <p:txBody>
          <a:bodyPr/>
          <a:lstStyle/>
          <a:p>
            <a:fld id="{F69F097B-0EF7-4BEA-915E-7D7E1DB1D4E5}" type="slidenum">
              <a:rPr lang="nl-NL" smtClean="0"/>
              <a:t>‹nr.›</a:t>
            </a:fld>
            <a:endParaRPr lang="nl-NL"/>
          </a:p>
        </p:txBody>
      </p:sp>
    </p:spTree>
    <p:extLst>
      <p:ext uri="{BB962C8B-B14F-4D97-AF65-F5344CB8AC3E}">
        <p14:creationId xmlns:p14="http://schemas.microsoft.com/office/powerpoint/2010/main" val="1490016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21122-3502-4FC8-8A7A-91D20D01DC7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0A9A82F-EF5F-44D0-B60D-33382E3C57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C7DF135-48B8-4899-9743-0AF7FE75E5C5}"/>
              </a:ext>
            </a:extLst>
          </p:cNvPr>
          <p:cNvSpPr>
            <a:spLocks noGrp="1"/>
          </p:cNvSpPr>
          <p:nvPr>
            <p:ph type="dt" sz="half" idx="10"/>
          </p:nvPr>
        </p:nvSpPr>
        <p:spPr/>
        <p:txBody>
          <a:bodyPr/>
          <a:lstStyle/>
          <a:p>
            <a:fld id="{A7C8811B-E05C-4645-B21A-8BE763F3659B}" type="datetimeFigureOut">
              <a:rPr lang="nl-NL" smtClean="0"/>
              <a:t>25-3-2024</a:t>
            </a:fld>
            <a:endParaRPr lang="nl-NL"/>
          </a:p>
        </p:txBody>
      </p:sp>
      <p:sp>
        <p:nvSpPr>
          <p:cNvPr id="5" name="Tijdelijke aanduiding voor voettekst 4">
            <a:extLst>
              <a:ext uri="{FF2B5EF4-FFF2-40B4-BE49-F238E27FC236}">
                <a16:creationId xmlns:a16="http://schemas.microsoft.com/office/drawing/2014/main" id="{5380A422-A076-490D-ABBA-88943029699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A55E945-731F-4EB1-A163-4B2169297B5A}"/>
              </a:ext>
            </a:extLst>
          </p:cNvPr>
          <p:cNvSpPr>
            <a:spLocks noGrp="1"/>
          </p:cNvSpPr>
          <p:nvPr>
            <p:ph type="sldNum" sz="quarter" idx="12"/>
          </p:nvPr>
        </p:nvSpPr>
        <p:spPr/>
        <p:txBody>
          <a:bodyPr/>
          <a:lstStyle/>
          <a:p>
            <a:fld id="{F69F097B-0EF7-4BEA-915E-7D7E1DB1D4E5}" type="slidenum">
              <a:rPr lang="nl-NL" smtClean="0"/>
              <a:t>‹nr.›</a:t>
            </a:fld>
            <a:endParaRPr lang="nl-NL"/>
          </a:p>
        </p:txBody>
      </p:sp>
    </p:spTree>
    <p:extLst>
      <p:ext uri="{BB962C8B-B14F-4D97-AF65-F5344CB8AC3E}">
        <p14:creationId xmlns:p14="http://schemas.microsoft.com/office/powerpoint/2010/main" val="2589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FBB359-6635-4C87-94AF-BBF4E49C056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653F9EE-35A5-4356-B362-CDFADD11C90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9332F39-599F-4C9C-9C53-1CCD44944D4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65785CD-08E1-4F06-BA92-AED3ABC61DED}"/>
              </a:ext>
            </a:extLst>
          </p:cNvPr>
          <p:cNvSpPr>
            <a:spLocks noGrp="1"/>
          </p:cNvSpPr>
          <p:nvPr>
            <p:ph type="dt" sz="half" idx="10"/>
          </p:nvPr>
        </p:nvSpPr>
        <p:spPr/>
        <p:txBody>
          <a:bodyPr/>
          <a:lstStyle/>
          <a:p>
            <a:fld id="{A7C8811B-E05C-4645-B21A-8BE763F3659B}" type="datetimeFigureOut">
              <a:rPr lang="nl-NL" smtClean="0"/>
              <a:t>25-3-2024</a:t>
            </a:fld>
            <a:endParaRPr lang="nl-NL"/>
          </a:p>
        </p:txBody>
      </p:sp>
      <p:sp>
        <p:nvSpPr>
          <p:cNvPr id="6" name="Tijdelijke aanduiding voor voettekst 5">
            <a:extLst>
              <a:ext uri="{FF2B5EF4-FFF2-40B4-BE49-F238E27FC236}">
                <a16:creationId xmlns:a16="http://schemas.microsoft.com/office/drawing/2014/main" id="{DB66FDDE-2D0A-47F0-86DC-09DC3B698D9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1CDD689-5A3F-4DDE-8210-FCF15AB57947}"/>
              </a:ext>
            </a:extLst>
          </p:cNvPr>
          <p:cNvSpPr>
            <a:spLocks noGrp="1"/>
          </p:cNvSpPr>
          <p:nvPr>
            <p:ph type="sldNum" sz="quarter" idx="12"/>
          </p:nvPr>
        </p:nvSpPr>
        <p:spPr/>
        <p:txBody>
          <a:bodyPr/>
          <a:lstStyle/>
          <a:p>
            <a:fld id="{F69F097B-0EF7-4BEA-915E-7D7E1DB1D4E5}" type="slidenum">
              <a:rPr lang="nl-NL" smtClean="0"/>
              <a:t>‹nr.›</a:t>
            </a:fld>
            <a:endParaRPr lang="nl-NL"/>
          </a:p>
        </p:txBody>
      </p:sp>
    </p:spTree>
    <p:extLst>
      <p:ext uri="{BB962C8B-B14F-4D97-AF65-F5344CB8AC3E}">
        <p14:creationId xmlns:p14="http://schemas.microsoft.com/office/powerpoint/2010/main" val="320444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841014-E3E6-4A0F-BC5A-CA08141AF3E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C297293-CF7E-4B7E-B37B-8A433F010E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7604565-FDAB-44D4-87D8-3FDB977C8E8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293C927-553C-4BBE-A6B3-6689FC8A89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99C22B2-7243-4B62-9477-4974C0C0F3D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FA1D85E-BB9E-4C9A-AF4B-F159848E48CD}"/>
              </a:ext>
            </a:extLst>
          </p:cNvPr>
          <p:cNvSpPr>
            <a:spLocks noGrp="1"/>
          </p:cNvSpPr>
          <p:nvPr>
            <p:ph type="dt" sz="half" idx="10"/>
          </p:nvPr>
        </p:nvSpPr>
        <p:spPr/>
        <p:txBody>
          <a:bodyPr/>
          <a:lstStyle/>
          <a:p>
            <a:fld id="{A7C8811B-E05C-4645-B21A-8BE763F3659B}" type="datetimeFigureOut">
              <a:rPr lang="nl-NL" smtClean="0"/>
              <a:t>25-3-2024</a:t>
            </a:fld>
            <a:endParaRPr lang="nl-NL"/>
          </a:p>
        </p:txBody>
      </p:sp>
      <p:sp>
        <p:nvSpPr>
          <p:cNvPr id="8" name="Tijdelijke aanduiding voor voettekst 7">
            <a:extLst>
              <a:ext uri="{FF2B5EF4-FFF2-40B4-BE49-F238E27FC236}">
                <a16:creationId xmlns:a16="http://schemas.microsoft.com/office/drawing/2014/main" id="{F3E165BA-14EE-4976-A288-FD8C492E063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CE1C5D3-B2C8-42E9-8CFC-6AF6B2624F7A}"/>
              </a:ext>
            </a:extLst>
          </p:cNvPr>
          <p:cNvSpPr>
            <a:spLocks noGrp="1"/>
          </p:cNvSpPr>
          <p:nvPr>
            <p:ph type="sldNum" sz="quarter" idx="12"/>
          </p:nvPr>
        </p:nvSpPr>
        <p:spPr/>
        <p:txBody>
          <a:bodyPr/>
          <a:lstStyle/>
          <a:p>
            <a:fld id="{F69F097B-0EF7-4BEA-915E-7D7E1DB1D4E5}" type="slidenum">
              <a:rPr lang="nl-NL" smtClean="0"/>
              <a:t>‹nr.›</a:t>
            </a:fld>
            <a:endParaRPr lang="nl-NL"/>
          </a:p>
        </p:txBody>
      </p:sp>
    </p:spTree>
    <p:extLst>
      <p:ext uri="{BB962C8B-B14F-4D97-AF65-F5344CB8AC3E}">
        <p14:creationId xmlns:p14="http://schemas.microsoft.com/office/powerpoint/2010/main" val="1731677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BEF600-E140-4B47-A4D1-759B1DC85A0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D9E8FFC-1A69-4822-8355-22338DA0FEA4}"/>
              </a:ext>
            </a:extLst>
          </p:cNvPr>
          <p:cNvSpPr>
            <a:spLocks noGrp="1"/>
          </p:cNvSpPr>
          <p:nvPr>
            <p:ph type="dt" sz="half" idx="10"/>
          </p:nvPr>
        </p:nvSpPr>
        <p:spPr/>
        <p:txBody>
          <a:bodyPr/>
          <a:lstStyle/>
          <a:p>
            <a:fld id="{A7C8811B-E05C-4645-B21A-8BE763F3659B}" type="datetimeFigureOut">
              <a:rPr lang="nl-NL" smtClean="0"/>
              <a:t>25-3-2024</a:t>
            </a:fld>
            <a:endParaRPr lang="nl-NL"/>
          </a:p>
        </p:txBody>
      </p:sp>
      <p:sp>
        <p:nvSpPr>
          <p:cNvPr id="4" name="Tijdelijke aanduiding voor voettekst 3">
            <a:extLst>
              <a:ext uri="{FF2B5EF4-FFF2-40B4-BE49-F238E27FC236}">
                <a16:creationId xmlns:a16="http://schemas.microsoft.com/office/drawing/2014/main" id="{78F38792-3953-42AF-9A80-BFA85220313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BDB397D-E799-485C-97F0-520AAF090511}"/>
              </a:ext>
            </a:extLst>
          </p:cNvPr>
          <p:cNvSpPr>
            <a:spLocks noGrp="1"/>
          </p:cNvSpPr>
          <p:nvPr>
            <p:ph type="sldNum" sz="quarter" idx="12"/>
          </p:nvPr>
        </p:nvSpPr>
        <p:spPr/>
        <p:txBody>
          <a:bodyPr/>
          <a:lstStyle/>
          <a:p>
            <a:fld id="{F69F097B-0EF7-4BEA-915E-7D7E1DB1D4E5}" type="slidenum">
              <a:rPr lang="nl-NL" smtClean="0"/>
              <a:t>‹nr.›</a:t>
            </a:fld>
            <a:endParaRPr lang="nl-NL"/>
          </a:p>
        </p:txBody>
      </p:sp>
    </p:spTree>
    <p:extLst>
      <p:ext uri="{BB962C8B-B14F-4D97-AF65-F5344CB8AC3E}">
        <p14:creationId xmlns:p14="http://schemas.microsoft.com/office/powerpoint/2010/main" val="371403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5D236AC-B46D-44E3-B03B-12F22A813257}"/>
              </a:ext>
            </a:extLst>
          </p:cNvPr>
          <p:cNvSpPr>
            <a:spLocks noGrp="1"/>
          </p:cNvSpPr>
          <p:nvPr>
            <p:ph type="dt" sz="half" idx="10"/>
          </p:nvPr>
        </p:nvSpPr>
        <p:spPr/>
        <p:txBody>
          <a:bodyPr/>
          <a:lstStyle/>
          <a:p>
            <a:fld id="{A7C8811B-E05C-4645-B21A-8BE763F3659B}" type="datetimeFigureOut">
              <a:rPr lang="nl-NL" smtClean="0"/>
              <a:t>25-3-2024</a:t>
            </a:fld>
            <a:endParaRPr lang="nl-NL"/>
          </a:p>
        </p:txBody>
      </p:sp>
      <p:sp>
        <p:nvSpPr>
          <p:cNvPr id="3" name="Tijdelijke aanduiding voor voettekst 2">
            <a:extLst>
              <a:ext uri="{FF2B5EF4-FFF2-40B4-BE49-F238E27FC236}">
                <a16:creationId xmlns:a16="http://schemas.microsoft.com/office/drawing/2014/main" id="{C4852246-072C-4500-BB9D-A50A3CFA090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DA3B149-64A9-4C14-B694-0009F668C0E0}"/>
              </a:ext>
            </a:extLst>
          </p:cNvPr>
          <p:cNvSpPr>
            <a:spLocks noGrp="1"/>
          </p:cNvSpPr>
          <p:nvPr>
            <p:ph type="sldNum" sz="quarter" idx="12"/>
          </p:nvPr>
        </p:nvSpPr>
        <p:spPr/>
        <p:txBody>
          <a:bodyPr/>
          <a:lstStyle/>
          <a:p>
            <a:fld id="{F69F097B-0EF7-4BEA-915E-7D7E1DB1D4E5}" type="slidenum">
              <a:rPr lang="nl-NL" smtClean="0"/>
              <a:t>‹nr.›</a:t>
            </a:fld>
            <a:endParaRPr lang="nl-NL"/>
          </a:p>
        </p:txBody>
      </p:sp>
    </p:spTree>
    <p:extLst>
      <p:ext uri="{BB962C8B-B14F-4D97-AF65-F5344CB8AC3E}">
        <p14:creationId xmlns:p14="http://schemas.microsoft.com/office/powerpoint/2010/main" val="348413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A7AD50-52BE-41DF-83C9-24CBA4CB91C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8BD8777-E84B-4BDC-A406-4DB4DBF319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CD3DCFB-D542-4503-AA0B-35AE058DDF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2EEBB42-D06A-49E5-A4DF-8F5DE0503D4D}"/>
              </a:ext>
            </a:extLst>
          </p:cNvPr>
          <p:cNvSpPr>
            <a:spLocks noGrp="1"/>
          </p:cNvSpPr>
          <p:nvPr>
            <p:ph type="dt" sz="half" idx="10"/>
          </p:nvPr>
        </p:nvSpPr>
        <p:spPr/>
        <p:txBody>
          <a:bodyPr/>
          <a:lstStyle/>
          <a:p>
            <a:fld id="{A7C8811B-E05C-4645-B21A-8BE763F3659B}" type="datetimeFigureOut">
              <a:rPr lang="nl-NL" smtClean="0"/>
              <a:t>25-3-2024</a:t>
            </a:fld>
            <a:endParaRPr lang="nl-NL"/>
          </a:p>
        </p:txBody>
      </p:sp>
      <p:sp>
        <p:nvSpPr>
          <p:cNvPr id="6" name="Tijdelijke aanduiding voor voettekst 5">
            <a:extLst>
              <a:ext uri="{FF2B5EF4-FFF2-40B4-BE49-F238E27FC236}">
                <a16:creationId xmlns:a16="http://schemas.microsoft.com/office/drawing/2014/main" id="{BF32F311-A238-438E-A130-CDDFB735896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26BE80E-2BEE-436B-AF77-9C24E8C271E2}"/>
              </a:ext>
            </a:extLst>
          </p:cNvPr>
          <p:cNvSpPr>
            <a:spLocks noGrp="1"/>
          </p:cNvSpPr>
          <p:nvPr>
            <p:ph type="sldNum" sz="quarter" idx="12"/>
          </p:nvPr>
        </p:nvSpPr>
        <p:spPr/>
        <p:txBody>
          <a:bodyPr/>
          <a:lstStyle/>
          <a:p>
            <a:fld id="{F69F097B-0EF7-4BEA-915E-7D7E1DB1D4E5}" type="slidenum">
              <a:rPr lang="nl-NL" smtClean="0"/>
              <a:t>‹nr.›</a:t>
            </a:fld>
            <a:endParaRPr lang="nl-NL"/>
          </a:p>
        </p:txBody>
      </p:sp>
    </p:spTree>
    <p:extLst>
      <p:ext uri="{BB962C8B-B14F-4D97-AF65-F5344CB8AC3E}">
        <p14:creationId xmlns:p14="http://schemas.microsoft.com/office/powerpoint/2010/main" val="146365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05821C-200D-482E-9070-EFA26CC2072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E1676B5-C27E-4BCA-92FD-DD1C2EF849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440E7F8-12EF-4DCB-9B8E-3627BF9C30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055B300-C389-4DF3-AC20-C95370CC34C6}"/>
              </a:ext>
            </a:extLst>
          </p:cNvPr>
          <p:cNvSpPr>
            <a:spLocks noGrp="1"/>
          </p:cNvSpPr>
          <p:nvPr>
            <p:ph type="dt" sz="half" idx="10"/>
          </p:nvPr>
        </p:nvSpPr>
        <p:spPr/>
        <p:txBody>
          <a:bodyPr/>
          <a:lstStyle/>
          <a:p>
            <a:fld id="{A7C8811B-E05C-4645-B21A-8BE763F3659B}" type="datetimeFigureOut">
              <a:rPr lang="nl-NL" smtClean="0"/>
              <a:t>25-3-2024</a:t>
            </a:fld>
            <a:endParaRPr lang="nl-NL"/>
          </a:p>
        </p:txBody>
      </p:sp>
      <p:sp>
        <p:nvSpPr>
          <p:cNvPr id="6" name="Tijdelijke aanduiding voor voettekst 5">
            <a:extLst>
              <a:ext uri="{FF2B5EF4-FFF2-40B4-BE49-F238E27FC236}">
                <a16:creationId xmlns:a16="http://schemas.microsoft.com/office/drawing/2014/main" id="{AE5E828B-0387-4C14-B36E-2C644832F84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4B11E1E-2B4B-44DC-895F-B5FDBB77E986}"/>
              </a:ext>
            </a:extLst>
          </p:cNvPr>
          <p:cNvSpPr>
            <a:spLocks noGrp="1"/>
          </p:cNvSpPr>
          <p:nvPr>
            <p:ph type="sldNum" sz="quarter" idx="12"/>
          </p:nvPr>
        </p:nvSpPr>
        <p:spPr/>
        <p:txBody>
          <a:bodyPr/>
          <a:lstStyle/>
          <a:p>
            <a:fld id="{F69F097B-0EF7-4BEA-915E-7D7E1DB1D4E5}" type="slidenum">
              <a:rPr lang="nl-NL" smtClean="0"/>
              <a:t>‹nr.›</a:t>
            </a:fld>
            <a:endParaRPr lang="nl-NL"/>
          </a:p>
        </p:txBody>
      </p:sp>
    </p:spTree>
    <p:extLst>
      <p:ext uri="{BB962C8B-B14F-4D97-AF65-F5344CB8AC3E}">
        <p14:creationId xmlns:p14="http://schemas.microsoft.com/office/powerpoint/2010/main" val="167160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57040BC-E5FF-4E69-AA16-2878EA1DD9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3B9E091-BFB1-4143-899F-E6DB176897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4770720-3639-4ABA-8184-E4C58162F2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8811B-E05C-4645-B21A-8BE763F3659B}" type="datetimeFigureOut">
              <a:rPr lang="nl-NL" smtClean="0"/>
              <a:t>25-3-2024</a:t>
            </a:fld>
            <a:endParaRPr lang="nl-NL"/>
          </a:p>
        </p:txBody>
      </p:sp>
      <p:sp>
        <p:nvSpPr>
          <p:cNvPr id="5" name="Tijdelijke aanduiding voor voettekst 4">
            <a:extLst>
              <a:ext uri="{FF2B5EF4-FFF2-40B4-BE49-F238E27FC236}">
                <a16:creationId xmlns:a16="http://schemas.microsoft.com/office/drawing/2014/main" id="{4B435871-D3C7-4EFA-8E71-BA3D424119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0F6D03C-56F6-4201-99F6-E1484BADB3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F097B-0EF7-4BEA-915E-7D7E1DB1D4E5}" type="slidenum">
              <a:rPr lang="nl-NL" smtClean="0"/>
              <a:t>‹nr.›</a:t>
            </a:fld>
            <a:endParaRPr lang="nl-NL"/>
          </a:p>
        </p:txBody>
      </p:sp>
    </p:spTree>
    <p:extLst>
      <p:ext uri="{BB962C8B-B14F-4D97-AF65-F5344CB8AC3E}">
        <p14:creationId xmlns:p14="http://schemas.microsoft.com/office/powerpoint/2010/main" val="2659441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uteursrechten.nl/" TargetMode="External"/><Relationship Id="rId2" Type="http://schemas.openxmlformats.org/officeDocument/2006/relationships/hyperlink" Target="https://wetten.overheid.nl/BWBR0001886/2021-01-0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stichting-uvo.nl/nl/Universitei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utwente.nl/en/service-portal/university-library/referencing-copyright/use-of-copyrighted-educational-materia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apache.org/licenses/LICENSE-2.0" TargetMode="External"/><Relationship Id="rId2" Type="http://schemas.openxmlformats.org/officeDocument/2006/relationships/hyperlink" Target="https://creativecommons.org/" TargetMode="External"/><Relationship Id="rId1" Type="http://schemas.openxmlformats.org/officeDocument/2006/relationships/slideLayout" Target="../slideLayouts/slideLayout2.xml"/><Relationship Id="rId4" Type="http://schemas.openxmlformats.org/officeDocument/2006/relationships/hyperlink" Target="https://opensource.org/licenses"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commons.wikimedia.org/wiki/File:Creative_commons_license_spectrum.svg" TargetMode="External"/><Relationship Id="rId3" Type="http://schemas.openxmlformats.org/officeDocument/2006/relationships/hyperlink" Target="https://www.wur.nl/upload_mm/e/f/c/0527e0fb-5053-4045-8ee0-95d91f127f76_Creative%20commons%20licences.jpg" TargetMode="External"/><Relationship Id="rId7" Type="http://schemas.openxmlformats.org/officeDocument/2006/relationships/hyperlink" Target="https://creativecommons.org/licenses/by-sa/4.0/"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s://foter.com/" TargetMode="External"/><Relationship Id="rId5" Type="http://schemas.openxmlformats.org/officeDocument/2006/relationships/hyperlink" Target="http://foter.com/blog/how-to-attribute-creative-commons-photos/" TargetMode="External"/><Relationship Id="rId4" Type="http://schemas.openxmlformats.org/officeDocument/2006/relationships/image" Target="../media/image19.jpeg"/><Relationship Id="rId9" Type="http://schemas.openxmlformats.org/officeDocument/2006/relationships/hyperlink" Target="https://creativecommons.org/licenses/by/4.0/"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copyrightliteracy.org/resources/copyright-the-card-gam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hyperlink" Target="https://uniofcam.libwizard.com/f/CreativeCommon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auteursrechten.n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hyperlink" Target="https://www.auteursrechten.nl/aips-universiteiten-en-umcs" TargetMode="Externa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030ECD52-91D4-4CEF-8B0B-96BAA1D192F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F0902B4-131D-46DC-8C32-164863DE701B}"/>
              </a:ext>
            </a:extLst>
          </p:cNvPr>
          <p:cNvSpPr>
            <a:spLocks noGrp="1"/>
          </p:cNvSpPr>
          <p:nvPr>
            <p:ph type="title"/>
          </p:nvPr>
        </p:nvSpPr>
        <p:spPr>
          <a:xfrm>
            <a:off x="371092" y="916687"/>
            <a:ext cx="4844719" cy="2132607"/>
          </a:xfrm>
        </p:spPr>
        <p:txBody>
          <a:bodyPr anchor="b">
            <a:noAutofit/>
          </a:bodyPr>
          <a:lstStyle/>
          <a:p>
            <a:r>
              <a:rPr lang="en-GB" b="1" dirty="0"/>
              <a:t>Workshop</a:t>
            </a:r>
            <a:br>
              <a:rPr lang="en-GB" b="1" dirty="0"/>
            </a:br>
            <a:r>
              <a:rPr lang="en-GB" b="1" dirty="0"/>
              <a:t>Auteursrecht </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B5FF8989-59BB-4A2D-A4F4-83CEC1ABCC24}"/>
              </a:ext>
            </a:extLst>
          </p:cNvPr>
          <p:cNvSpPr>
            <a:spLocks noGrp="1"/>
          </p:cNvSpPr>
          <p:nvPr>
            <p:ph idx="1"/>
          </p:nvPr>
        </p:nvSpPr>
        <p:spPr>
          <a:xfrm>
            <a:off x="298580" y="4555626"/>
            <a:ext cx="3511420" cy="1369686"/>
          </a:xfrm>
        </p:spPr>
        <p:txBody>
          <a:bodyPr anchor="t">
            <a:normAutofit fontScale="25000" lnSpcReduction="20000"/>
          </a:bodyPr>
          <a:lstStyle/>
          <a:p>
            <a:pPr marL="0" indent="0">
              <a:buNone/>
            </a:pPr>
            <a:endParaRPr lang="en-US" sz="1700" dirty="0"/>
          </a:p>
          <a:p>
            <a:pPr marL="0" indent="0">
              <a:buNone/>
            </a:pPr>
            <a:r>
              <a:rPr lang="en-US" sz="8000" dirty="0"/>
              <a:t>Cynthia Halfwerk</a:t>
            </a:r>
          </a:p>
          <a:p>
            <a:pPr marL="0" indent="0">
              <a:buNone/>
            </a:pPr>
            <a:r>
              <a:rPr lang="en-US" sz="8000" dirty="0"/>
              <a:t>Katinka Jager </a:t>
            </a:r>
          </a:p>
          <a:p>
            <a:pPr marL="0" indent="0">
              <a:buNone/>
            </a:pPr>
            <a:r>
              <a:rPr lang="en-US" sz="8000" dirty="0"/>
              <a:t>Marjan Groenouwe</a:t>
            </a:r>
          </a:p>
          <a:p>
            <a:pPr marL="0" indent="0">
              <a:buNone/>
            </a:pPr>
            <a:r>
              <a:rPr lang="en-US" sz="8000" dirty="0"/>
              <a:t>Cees van Gent </a:t>
            </a:r>
          </a:p>
        </p:txBody>
      </p:sp>
      <p:pic>
        <p:nvPicPr>
          <p:cNvPr id="6" name="Afbeelding 5">
            <a:extLst>
              <a:ext uri="{FF2B5EF4-FFF2-40B4-BE49-F238E27FC236}">
                <a16:creationId xmlns:a16="http://schemas.microsoft.com/office/drawing/2014/main" id="{4E1C72BE-36C6-4C4F-B892-DA42D4187CD1}"/>
              </a:ext>
            </a:extLst>
          </p:cNvPr>
          <p:cNvPicPr>
            <a:picLocks noChangeAspect="1"/>
          </p:cNvPicPr>
          <p:nvPr/>
        </p:nvPicPr>
        <p:blipFill>
          <a:blip r:embed="rId3"/>
          <a:stretch>
            <a:fillRect/>
          </a:stretch>
        </p:blipFill>
        <p:spPr>
          <a:xfrm>
            <a:off x="424815" y="291587"/>
            <a:ext cx="4595053" cy="654705"/>
          </a:xfrm>
          <a:prstGeom prst="rect">
            <a:avLst/>
          </a:prstGeom>
        </p:spPr>
      </p:pic>
    </p:spTree>
    <p:extLst>
      <p:ext uri="{BB962C8B-B14F-4D97-AF65-F5344CB8AC3E}">
        <p14:creationId xmlns:p14="http://schemas.microsoft.com/office/powerpoint/2010/main" val="2884341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733F98-C1A7-459C-80E7-4744BEFB89D6}"/>
              </a:ext>
            </a:extLst>
          </p:cNvPr>
          <p:cNvSpPr>
            <a:spLocks noGrp="1"/>
          </p:cNvSpPr>
          <p:nvPr>
            <p:ph type="title"/>
          </p:nvPr>
        </p:nvSpPr>
        <p:spPr/>
        <p:txBody>
          <a:bodyPr/>
          <a:lstStyle/>
          <a:p>
            <a:pPr algn="ctr"/>
            <a:r>
              <a:rPr lang="nl-NL" dirty="0">
                <a:latin typeface="+mn-lt"/>
                <a:cs typeface="Arial" panose="020B0604020202020204" pitchFamily="34" charset="0"/>
              </a:rPr>
              <a:t>Jaarlijkse evaluatie</a:t>
            </a:r>
          </a:p>
        </p:txBody>
      </p:sp>
      <p:sp>
        <p:nvSpPr>
          <p:cNvPr id="3" name="Tijdelijke aanduiding voor inhoud 2">
            <a:extLst>
              <a:ext uri="{FF2B5EF4-FFF2-40B4-BE49-F238E27FC236}">
                <a16:creationId xmlns:a16="http://schemas.microsoft.com/office/drawing/2014/main" id="{03737F44-8C50-49ED-9C75-C901338F2AA2}"/>
              </a:ext>
            </a:extLst>
          </p:cNvPr>
          <p:cNvSpPr>
            <a:spLocks noGrp="1"/>
          </p:cNvSpPr>
          <p:nvPr>
            <p:ph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Daarbij zal in elk geval worden geëvalueerd of het </a:t>
            </a:r>
            <a:r>
              <a:rPr lang="nl-NL"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onderscheid tussen korte en middellange </a:t>
            </a:r>
            <a:r>
              <a:rPr lang="nl-NL" sz="1800" dirty="0">
                <a:solidFill>
                  <a:srgbClr val="7030A0"/>
                </a:solidFill>
                <a:latin typeface="Calibri" panose="020F0502020204030204" pitchFamily="34" charset="0"/>
                <a:ea typeface="Calibri" panose="020F0502020204030204" pitchFamily="34" charset="0"/>
                <a:cs typeface="Times New Roman" panose="02020603050405020304" pitchFamily="18" charset="0"/>
              </a:rPr>
              <a:t>o</a:t>
            </a:r>
            <a:r>
              <a:rPr lang="nl-NL" sz="1800" dirty="0">
                <a:effectLst/>
                <a:latin typeface="Calibri" panose="020F0502020204030204" pitchFamily="34" charset="0"/>
                <a:ea typeface="Calibri" panose="020F0502020204030204" pitchFamily="34" charset="0"/>
                <a:cs typeface="Times New Roman" panose="02020603050405020304" pitchFamily="18" charset="0"/>
              </a:rPr>
              <a:t>vernames gehandhaafd dient te blijven.</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evaluatie ziet in ieder geval op de </a:t>
            </a:r>
            <a:r>
              <a:rPr lang="nl-NL"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informatie-uitwisseling</a:t>
            </a:r>
            <a:r>
              <a:rPr lang="nl-NL" sz="1800" dirty="0">
                <a:effectLst/>
                <a:latin typeface="Calibri" panose="020F0502020204030204" pitchFamily="34" charset="0"/>
                <a:ea typeface="Calibri" panose="020F0502020204030204" pitchFamily="34" charset="0"/>
                <a:cs typeface="Times New Roman" panose="02020603050405020304" pitchFamily="18" charset="0"/>
              </a:rPr>
              <a:t>, het </a:t>
            </a:r>
            <a:r>
              <a:rPr lang="nl-NL"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hergebruik</a:t>
            </a:r>
            <a:r>
              <a:rPr lang="nl-NL" sz="1800" dirty="0">
                <a:effectLst/>
                <a:latin typeface="Calibri" panose="020F0502020204030204" pitchFamily="34" charset="0"/>
                <a:ea typeface="Calibri" panose="020F0502020204030204" pitchFamily="34" charset="0"/>
                <a:cs typeface="Times New Roman" panose="02020603050405020304" pitchFamily="18" charset="0"/>
              </a:rPr>
              <a:t> in het voorgaande contractjaar, de </a:t>
            </a:r>
            <a:r>
              <a:rPr lang="nl-NL"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controle</a:t>
            </a:r>
            <a:r>
              <a:rPr lang="nl-NL" sz="1800" dirty="0">
                <a:effectLst/>
                <a:latin typeface="Calibri" panose="020F0502020204030204" pitchFamily="34" charset="0"/>
                <a:ea typeface="Calibri" panose="020F0502020204030204" pitchFamily="34" charset="0"/>
                <a:cs typeface="Times New Roman" panose="02020603050405020304" pitchFamily="18" charset="0"/>
              </a:rPr>
              <a:t> en de bevindingen.</a:t>
            </a:r>
          </a:p>
          <a:p>
            <a:endParaRPr lang="nl-NL" dirty="0"/>
          </a:p>
        </p:txBody>
      </p:sp>
    </p:spTree>
    <p:extLst>
      <p:ext uri="{BB962C8B-B14F-4D97-AF65-F5344CB8AC3E}">
        <p14:creationId xmlns:p14="http://schemas.microsoft.com/office/powerpoint/2010/main" val="904207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F28A36-1AE2-45FF-BE2C-E48D7D17BDBE}"/>
              </a:ext>
            </a:extLst>
          </p:cNvPr>
          <p:cNvSpPr>
            <a:spLocks noGrp="1"/>
          </p:cNvSpPr>
          <p:nvPr>
            <p:ph type="title"/>
          </p:nvPr>
        </p:nvSpPr>
        <p:spPr/>
        <p:txBody>
          <a:bodyPr/>
          <a:lstStyle/>
          <a:p>
            <a:pPr algn="ctr"/>
            <a:r>
              <a:rPr lang="nl-NL" dirty="0">
                <a:latin typeface="+mn-lt"/>
              </a:rPr>
              <a:t>Inspanningen</a:t>
            </a:r>
            <a:r>
              <a:rPr lang="nl-NL" dirty="0"/>
              <a:t> </a:t>
            </a:r>
            <a:r>
              <a:rPr lang="nl-NL" dirty="0">
                <a:latin typeface="+mn-lt"/>
              </a:rPr>
              <a:t>UvO</a:t>
            </a:r>
          </a:p>
        </p:txBody>
      </p:sp>
      <p:sp>
        <p:nvSpPr>
          <p:cNvPr id="3" name="Tijdelijke aanduiding voor inhoud 2">
            <a:extLst>
              <a:ext uri="{FF2B5EF4-FFF2-40B4-BE49-F238E27FC236}">
                <a16:creationId xmlns:a16="http://schemas.microsoft.com/office/drawing/2014/main" id="{81C9A686-A0B4-41C9-916B-5779F699ED6F}"/>
              </a:ext>
            </a:extLst>
          </p:cNvPr>
          <p:cNvSpPr>
            <a:spLocks noGrp="1"/>
          </p:cNvSpPr>
          <p:nvPr>
            <p:ph idx="1"/>
          </p:nvPr>
        </p:nvSpPr>
        <p:spPr/>
        <p:txBody>
          <a:bodyPr/>
          <a:lstStyle/>
          <a:p>
            <a:pPr>
              <a:lnSpc>
                <a:spcPct val="107000"/>
              </a:lnSpc>
              <a:spcAft>
                <a:spcPts val="800"/>
              </a:spcAft>
            </a:pPr>
            <a:r>
              <a:rPr lang="nl-NL" sz="1800" dirty="0">
                <a:effectLst/>
                <a:ea typeface="Calibri" panose="020F0502020204030204" pitchFamily="34" charset="0"/>
                <a:cs typeface="Arial" panose="020B0604020202020204" pitchFamily="34" charset="0"/>
              </a:rPr>
              <a:t>UvO staat ervoor in dat met </a:t>
            </a:r>
            <a:r>
              <a:rPr lang="nl-NL" sz="1800" dirty="0" err="1">
                <a:solidFill>
                  <a:srgbClr val="7030A0"/>
                </a:solidFill>
                <a:effectLst/>
                <a:ea typeface="Calibri" panose="020F0502020204030204" pitchFamily="34" charset="0"/>
                <a:cs typeface="Arial" panose="020B0604020202020204" pitchFamily="34" charset="0"/>
              </a:rPr>
              <a:t>Pictoright</a:t>
            </a:r>
            <a:r>
              <a:rPr lang="nl-NL" sz="1800" dirty="0">
                <a:solidFill>
                  <a:srgbClr val="7030A0"/>
                </a:solidFill>
                <a:effectLst/>
                <a:ea typeface="Calibri" panose="020F0502020204030204" pitchFamily="34" charset="0"/>
                <a:cs typeface="Arial" panose="020B0604020202020204" pitchFamily="34" charset="0"/>
              </a:rPr>
              <a:t> en FEMU </a:t>
            </a:r>
            <a:r>
              <a:rPr lang="nl-NL" sz="1800" dirty="0">
                <a:effectLst/>
                <a:ea typeface="Calibri" panose="020F0502020204030204" pitchFamily="34" charset="0"/>
                <a:cs typeface="Arial" panose="020B0604020202020204" pitchFamily="34" charset="0"/>
              </a:rPr>
              <a:t>de nodige afspraken zijn dan wel worden gemaakt op basis waarvan de hogescholen </a:t>
            </a:r>
            <a:r>
              <a:rPr lang="nl-NL" sz="1800" dirty="0">
                <a:solidFill>
                  <a:srgbClr val="7030A0"/>
                </a:solidFill>
                <a:effectLst/>
                <a:ea typeface="Calibri" panose="020F0502020204030204" pitchFamily="34" charset="0"/>
                <a:cs typeface="Arial" panose="020B0604020202020204" pitchFamily="34" charset="0"/>
              </a:rPr>
              <a:t>beeldmateriaal en muziekwerken </a:t>
            </a:r>
            <a:r>
              <a:rPr lang="nl-NL" sz="1800" dirty="0">
                <a:effectLst/>
                <a:ea typeface="Calibri" panose="020F0502020204030204" pitchFamily="34" charset="0"/>
                <a:cs typeface="Arial" panose="020B0604020202020204" pitchFamily="34" charset="0"/>
              </a:rPr>
              <a:t>kunnen (her)gebruiken.</a:t>
            </a:r>
          </a:p>
          <a:p>
            <a:pPr>
              <a:lnSpc>
                <a:spcPct val="107000"/>
              </a:lnSpc>
              <a:spcAft>
                <a:spcPts val="800"/>
              </a:spcAft>
            </a:pPr>
            <a:r>
              <a:rPr lang="nl-NL" sz="1800" dirty="0">
                <a:effectLst/>
                <a:ea typeface="Calibri" panose="020F0502020204030204" pitchFamily="34" charset="0"/>
                <a:cs typeface="Arial" panose="020B0604020202020204" pitchFamily="34" charset="0"/>
              </a:rPr>
              <a:t>UvO zal gedurende de looptijd van deze overeenkomst bij vier hogescholen (een grote, middelgrote, kleine en specifieke instelling) door een onafhankelijke partij een </a:t>
            </a:r>
            <a:r>
              <a:rPr lang="nl-NL" sz="1800" dirty="0">
                <a:solidFill>
                  <a:srgbClr val="7030A0"/>
                </a:solidFill>
                <a:effectLst/>
                <a:ea typeface="Calibri" panose="020F0502020204030204" pitchFamily="34" charset="0"/>
                <a:cs typeface="Arial" panose="020B0604020202020204" pitchFamily="34" charset="0"/>
              </a:rPr>
              <a:t>steekproef </a:t>
            </a:r>
            <a:r>
              <a:rPr lang="nl-NL" sz="1800" dirty="0">
                <a:effectLst/>
                <a:ea typeface="Calibri" panose="020F0502020204030204" pitchFamily="34" charset="0"/>
                <a:cs typeface="Arial" panose="020B0604020202020204" pitchFamily="34" charset="0"/>
              </a:rPr>
              <a:t>laten doen, om te komen tot een representatief beeld. De resultaten van deze steekproef hebben geen invloed op de vergoeding voor de jaren 2021 tot en met 2023.</a:t>
            </a:r>
          </a:p>
          <a:p>
            <a:pPr>
              <a:lnSpc>
                <a:spcPct val="107000"/>
              </a:lnSpc>
              <a:spcAft>
                <a:spcPts val="800"/>
              </a:spcAft>
              <a:tabLst>
                <a:tab pos="450215" algn="l"/>
              </a:tabLst>
            </a:pPr>
            <a:r>
              <a:rPr lang="nl-NL" sz="1800" dirty="0">
                <a:effectLst/>
                <a:ea typeface="Calibri" panose="020F0502020204030204" pitchFamily="34" charset="0"/>
                <a:cs typeface="Arial" panose="020B0604020202020204" pitchFamily="34" charset="0"/>
              </a:rPr>
              <a:t>UvO/</a:t>
            </a:r>
            <a:r>
              <a:rPr lang="nl-NL" sz="1800" dirty="0" err="1">
                <a:effectLst/>
                <a:ea typeface="Calibri" panose="020F0502020204030204" pitchFamily="34" charset="0"/>
                <a:cs typeface="Arial" panose="020B0604020202020204" pitchFamily="34" charset="0"/>
              </a:rPr>
              <a:t>Mf</a:t>
            </a:r>
            <a:r>
              <a:rPr lang="nl-NL" sz="1800" dirty="0">
                <a:effectLst/>
                <a:ea typeface="Calibri" panose="020F0502020204030204" pitchFamily="34" charset="0"/>
                <a:cs typeface="Arial" panose="020B0604020202020204" pitchFamily="34" charset="0"/>
              </a:rPr>
              <a:t>/IPRO zullen zich ervoor inspannen om </a:t>
            </a:r>
            <a:r>
              <a:rPr lang="nl-NL" sz="1800" dirty="0">
                <a:solidFill>
                  <a:srgbClr val="7030A0"/>
                </a:solidFill>
                <a:ea typeface="Calibri" panose="020F0502020204030204" pitchFamily="34" charset="0"/>
                <a:cs typeface="Arial" panose="020B0604020202020204" pitchFamily="34" charset="0"/>
              </a:rPr>
              <a:t>a</a:t>
            </a:r>
            <a:r>
              <a:rPr lang="nl-NL" sz="1800" dirty="0">
                <a:solidFill>
                  <a:srgbClr val="7030A0"/>
                </a:solidFill>
                <a:effectLst/>
                <a:ea typeface="Calibri" panose="020F0502020204030204" pitchFamily="34" charset="0"/>
                <a:cs typeface="Arial" panose="020B0604020202020204" pitchFamily="34" charset="0"/>
              </a:rPr>
              <a:t>ndere </a:t>
            </a:r>
            <a:r>
              <a:rPr lang="nl-NL" sz="1800" dirty="0">
                <a:solidFill>
                  <a:srgbClr val="7030A0"/>
                </a:solidFill>
                <a:ea typeface="Calibri" panose="020F0502020204030204" pitchFamily="34" charset="0"/>
                <a:cs typeface="Arial" panose="020B0604020202020204" pitchFamily="34" charset="0"/>
              </a:rPr>
              <a:t>o</a:t>
            </a:r>
            <a:r>
              <a:rPr lang="nl-NL" sz="1800" dirty="0">
                <a:solidFill>
                  <a:srgbClr val="7030A0"/>
                </a:solidFill>
                <a:effectLst/>
                <a:ea typeface="Calibri" panose="020F0502020204030204" pitchFamily="34" charset="0"/>
                <a:cs typeface="Arial" panose="020B0604020202020204" pitchFamily="34" charset="0"/>
              </a:rPr>
              <a:t>vernames met een maximum van 50% </a:t>
            </a:r>
            <a:r>
              <a:rPr lang="nl-NL" sz="1800" dirty="0">
                <a:effectLst/>
                <a:ea typeface="Calibri" panose="020F0502020204030204" pitchFamily="34" charset="0"/>
                <a:cs typeface="Arial" panose="020B0604020202020204" pitchFamily="34" charset="0"/>
              </a:rPr>
              <a:t>van het betreffende oorspronkelijk werk te (laten) faciliteren en daarvoor maatwerk aan te bieden.</a:t>
            </a:r>
          </a:p>
          <a:p>
            <a:endParaRPr lang="nl-NL" dirty="0"/>
          </a:p>
        </p:txBody>
      </p:sp>
    </p:spTree>
    <p:extLst>
      <p:ext uri="{BB962C8B-B14F-4D97-AF65-F5344CB8AC3E}">
        <p14:creationId xmlns:p14="http://schemas.microsoft.com/office/powerpoint/2010/main" val="1122130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A48C9E-4717-47D0-A9A4-254AD6AB4DD9}"/>
              </a:ext>
            </a:extLst>
          </p:cNvPr>
          <p:cNvSpPr>
            <a:spLocks noGrp="1"/>
          </p:cNvSpPr>
          <p:nvPr>
            <p:ph type="title"/>
          </p:nvPr>
        </p:nvSpPr>
        <p:spPr/>
        <p:txBody>
          <a:bodyPr/>
          <a:lstStyle/>
          <a:p>
            <a:pPr algn="ctr"/>
            <a:r>
              <a:rPr lang="nl-NL" dirty="0">
                <a:latin typeface="+mn-lt"/>
              </a:rPr>
              <a:t>Inspanningen hbo’s</a:t>
            </a:r>
          </a:p>
        </p:txBody>
      </p:sp>
      <p:sp>
        <p:nvSpPr>
          <p:cNvPr id="3" name="Tijdelijke aanduiding voor inhoud 2">
            <a:extLst>
              <a:ext uri="{FF2B5EF4-FFF2-40B4-BE49-F238E27FC236}">
                <a16:creationId xmlns:a16="http://schemas.microsoft.com/office/drawing/2014/main" id="{E26B672A-1190-47A3-97D2-23A6CD84F425}"/>
              </a:ext>
            </a:extLst>
          </p:cNvPr>
          <p:cNvSpPr>
            <a:spLocks noGrp="1"/>
          </p:cNvSpPr>
          <p:nvPr>
            <p:ph idx="1"/>
          </p:nvPr>
        </p:nvSpPr>
        <p:spPr/>
        <p:txBody>
          <a:bodyPr/>
          <a:lstStyle/>
          <a:p>
            <a:pPr>
              <a:lnSpc>
                <a:spcPct val="107000"/>
              </a:lnSpc>
              <a:spcAft>
                <a:spcPts val="800"/>
              </a:spcAft>
              <a:tabLst>
                <a:tab pos="450215"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hogescholen spannen zich ervoor in </a:t>
            </a:r>
            <a:r>
              <a:rPr lang="nl-NL" sz="1800" dirty="0" err="1">
                <a:solidFill>
                  <a:srgbClr val="7030A0"/>
                </a:solidFill>
                <a:latin typeface="Calibri" panose="020F0502020204030204" pitchFamily="34" charset="0"/>
                <a:ea typeface="Calibri" panose="020F0502020204030204" pitchFamily="34" charset="0"/>
                <a:cs typeface="Times New Roman" panose="02020603050405020304" pitchFamily="18" charset="0"/>
              </a:rPr>
              <a:t>i</a:t>
            </a:r>
            <a:r>
              <a:rPr lang="nl-NL" sz="18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nbreukmakende</a:t>
            </a:r>
            <a:r>
              <a:rPr lang="nl-NL"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overnames te voorkomen</a:t>
            </a:r>
            <a:r>
              <a:rPr lang="nl-NL" sz="1800" dirty="0">
                <a:effectLst/>
                <a:latin typeface="Calibri" panose="020F0502020204030204" pitchFamily="34" charset="0"/>
                <a:ea typeface="Calibri" panose="020F0502020204030204" pitchFamily="34" charset="0"/>
                <a:cs typeface="Times New Roman" panose="02020603050405020304" pitchFamily="18" charset="0"/>
              </a:rPr>
              <a:t>, zoveel mogelijk op te sporen en te rapporteren.</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hogescholen spannen zich er daarnaast voor in </a:t>
            </a:r>
            <a:r>
              <a:rPr lang="nl-NL" sz="1800" dirty="0">
                <a:solidFill>
                  <a:srgbClr val="7030A0"/>
                </a:solidFill>
                <a:latin typeface="Calibri" panose="020F0502020204030204" pitchFamily="34" charset="0"/>
                <a:ea typeface="Calibri" panose="020F0502020204030204" pitchFamily="34" charset="0"/>
                <a:cs typeface="Times New Roman" panose="02020603050405020304" pitchFamily="18" charset="0"/>
              </a:rPr>
              <a:t>m</a:t>
            </a:r>
            <a:r>
              <a:rPr lang="nl-NL"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eervoudige </a:t>
            </a:r>
            <a:r>
              <a:rPr lang="nl-NL" sz="1800" dirty="0">
                <a:solidFill>
                  <a:srgbClr val="7030A0"/>
                </a:solidFill>
                <a:latin typeface="Calibri" panose="020F0502020204030204" pitchFamily="34" charset="0"/>
                <a:ea typeface="Calibri" panose="020F0502020204030204" pitchFamily="34" charset="0"/>
                <a:cs typeface="Times New Roman" panose="02020603050405020304" pitchFamily="18" charset="0"/>
              </a:rPr>
              <a:t>o</a:t>
            </a:r>
            <a:r>
              <a:rPr lang="nl-NL"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vernames te voorkomen </a:t>
            </a:r>
            <a:r>
              <a:rPr lang="nl-NL" sz="1800" dirty="0">
                <a:effectLst/>
                <a:latin typeface="Calibri" panose="020F0502020204030204" pitchFamily="34" charset="0"/>
                <a:ea typeface="Calibri" panose="020F0502020204030204" pitchFamily="34" charset="0"/>
                <a:cs typeface="Times New Roman" panose="02020603050405020304" pitchFamily="18" charset="0"/>
              </a:rPr>
              <a:t>en de docenten zoveel mogelijk te informeren wat in dat kader wel en niet is toegestaan.</a:t>
            </a:r>
          </a:p>
          <a:p>
            <a:endParaRPr lang="nl-NL" dirty="0"/>
          </a:p>
        </p:txBody>
      </p:sp>
    </p:spTree>
    <p:extLst>
      <p:ext uri="{BB962C8B-B14F-4D97-AF65-F5344CB8AC3E}">
        <p14:creationId xmlns:p14="http://schemas.microsoft.com/office/powerpoint/2010/main" val="3630580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F6B02-E6B8-4A14-9933-7F88CD0F2DF7}"/>
              </a:ext>
            </a:extLst>
          </p:cNvPr>
          <p:cNvSpPr>
            <a:spLocks noGrp="1"/>
          </p:cNvSpPr>
          <p:nvPr>
            <p:ph type="title"/>
          </p:nvPr>
        </p:nvSpPr>
        <p:spPr/>
        <p:txBody>
          <a:bodyPr/>
          <a:lstStyle/>
          <a:p>
            <a:pPr algn="ctr"/>
            <a:r>
              <a:rPr lang="nl-NL" dirty="0">
                <a:latin typeface="+mn-lt"/>
              </a:rPr>
              <a:t>Inspanning uitgevers</a:t>
            </a:r>
          </a:p>
        </p:txBody>
      </p:sp>
      <p:sp>
        <p:nvSpPr>
          <p:cNvPr id="3" name="Tijdelijke aanduiding voor inhoud 2">
            <a:extLst>
              <a:ext uri="{FF2B5EF4-FFF2-40B4-BE49-F238E27FC236}">
                <a16:creationId xmlns:a16="http://schemas.microsoft.com/office/drawing/2014/main" id="{1471EB35-BFB3-4B26-B1BE-538CB0AADEC2}"/>
              </a:ext>
            </a:extLst>
          </p:cNvPr>
          <p:cNvSpPr>
            <a:spLocks noGrp="1"/>
          </p:cNvSpPr>
          <p:nvPr>
            <p:ph idx="1"/>
          </p:nvPr>
        </p:nvSpPr>
        <p:spPr>
          <a:xfrm>
            <a:off x="838200" y="1933691"/>
            <a:ext cx="10515600" cy="4351338"/>
          </a:xfrm>
        </p:spPr>
        <p:txBody>
          <a:bodyPr/>
          <a:lstStyle/>
          <a:p>
            <a:r>
              <a:rPr lang="nl-NL" dirty="0">
                <a:latin typeface="Calibri" panose="020F0502020204030204" pitchFamily="34" charset="0"/>
                <a:ea typeface="Calibri" panose="020F0502020204030204" pitchFamily="34" charset="0"/>
                <a:cs typeface="Times New Roman" panose="02020603050405020304" pitchFamily="18" charset="0"/>
              </a:rPr>
              <a:t>Als</a:t>
            </a:r>
            <a:r>
              <a:rPr lang="nl-NL" dirty="0">
                <a:effectLst/>
                <a:latin typeface="Calibri" panose="020F0502020204030204" pitchFamily="34" charset="0"/>
                <a:ea typeface="Calibri" panose="020F0502020204030204" pitchFamily="34" charset="0"/>
                <a:cs typeface="Times New Roman" panose="02020603050405020304" pitchFamily="18" charset="0"/>
              </a:rPr>
              <a:t> blijkt dat er binnen (een) </a:t>
            </a:r>
            <a:r>
              <a:rPr lang="nl-NL" dirty="0" err="1">
                <a:latin typeface="Calibri" panose="020F0502020204030204" pitchFamily="34" charset="0"/>
                <a:ea typeface="Calibri" panose="020F0502020204030204" pitchFamily="34" charset="0"/>
                <a:cs typeface="Times New Roman" panose="02020603050405020304" pitchFamily="18" charset="0"/>
              </a:rPr>
              <a:t>h</a:t>
            </a:r>
            <a:r>
              <a:rPr lang="nl-NL" dirty="0" err="1">
                <a:effectLst/>
                <a:latin typeface="Calibri" panose="020F0502020204030204" pitchFamily="34" charset="0"/>
                <a:ea typeface="Calibri" panose="020F0502020204030204" pitchFamily="34" charset="0"/>
                <a:cs typeface="Times New Roman" panose="02020603050405020304" pitchFamily="18" charset="0"/>
              </a:rPr>
              <a:t>ogescho</a:t>
            </a:r>
            <a:r>
              <a:rPr lang="nl-NL" dirty="0">
                <a:effectLst/>
                <a:latin typeface="Calibri" panose="020F0502020204030204" pitchFamily="34" charset="0"/>
                <a:ea typeface="Calibri" panose="020F0502020204030204" pitchFamily="34" charset="0"/>
                <a:cs typeface="Times New Roman" panose="02020603050405020304" pitchFamily="18" charset="0"/>
              </a:rPr>
              <a:t>(o)l(en) behoefte is aan meervoudige overnames, zijn de </a:t>
            </a:r>
            <a:r>
              <a:rPr lang="nl-NL" dirty="0">
                <a:solidFill>
                  <a:srgbClr val="7030A0"/>
                </a:solidFill>
                <a:latin typeface="Calibri" panose="020F0502020204030204" pitchFamily="34" charset="0"/>
                <a:ea typeface="Calibri" panose="020F0502020204030204" pitchFamily="34" charset="0"/>
                <a:cs typeface="Times New Roman" panose="02020603050405020304" pitchFamily="18" charset="0"/>
              </a:rPr>
              <a:t>u</a:t>
            </a:r>
            <a:r>
              <a:rPr lang="nl-NL"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itgevers op verzoek verplicht zich ervoor in te spannen </a:t>
            </a:r>
            <a:r>
              <a:rPr lang="nl-NL" dirty="0">
                <a:effectLst/>
                <a:latin typeface="Calibri" panose="020F0502020204030204" pitchFamily="34" charset="0"/>
                <a:ea typeface="Calibri" panose="020F0502020204030204" pitchFamily="34" charset="0"/>
                <a:cs typeface="Times New Roman" panose="02020603050405020304" pitchFamily="18" charset="0"/>
              </a:rPr>
              <a:t>een aantrekkelijk en betaalbaar alternatief te bieden voor de aanschaf van het betreffende werk door alle studenten, zoals via het verstrekken van een digitale licentie.</a:t>
            </a:r>
          </a:p>
          <a:p>
            <a:endParaRPr lang="nl-NL" dirty="0"/>
          </a:p>
        </p:txBody>
      </p:sp>
    </p:spTree>
    <p:extLst>
      <p:ext uri="{BB962C8B-B14F-4D97-AF65-F5344CB8AC3E}">
        <p14:creationId xmlns:p14="http://schemas.microsoft.com/office/powerpoint/2010/main" val="455105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AA9CB9-8114-4FE2-86BC-F3BD9470514A}"/>
              </a:ext>
            </a:extLst>
          </p:cNvPr>
          <p:cNvSpPr>
            <a:spLocks noGrp="1"/>
          </p:cNvSpPr>
          <p:nvPr>
            <p:ph type="title"/>
          </p:nvPr>
        </p:nvSpPr>
        <p:spPr/>
        <p:txBody>
          <a:bodyPr/>
          <a:lstStyle/>
          <a:p>
            <a:pPr algn="ctr"/>
            <a:r>
              <a:rPr lang="nl-NL" dirty="0">
                <a:latin typeface="+mn-lt"/>
              </a:rPr>
              <a:t>Informatiebronnen auteursrecht</a:t>
            </a:r>
          </a:p>
        </p:txBody>
      </p:sp>
      <p:sp>
        <p:nvSpPr>
          <p:cNvPr id="3" name="Tijdelijke aanduiding voor inhoud 2">
            <a:extLst>
              <a:ext uri="{FF2B5EF4-FFF2-40B4-BE49-F238E27FC236}">
                <a16:creationId xmlns:a16="http://schemas.microsoft.com/office/drawing/2014/main" id="{15A989F6-3EBE-49C9-A036-CA23345B4589}"/>
              </a:ext>
            </a:extLst>
          </p:cNvPr>
          <p:cNvSpPr>
            <a:spLocks noGrp="1"/>
          </p:cNvSpPr>
          <p:nvPr>
            <p:ph idx="1"/>
          </p:nvPr>
        </p:nvSpPr>
        <p:spPr/>
        <p:txBody>
          <a:bodyPr/>
          <a:lstStyle/>
          <a:p>
            <a:pPr>
              <a:lnSpc>
                <a:spcPct val="107000"/>
              </a:lnSpc>
              <a:spcAft>
                <a:spcPts val="800"/>
              </a:spcAft>
            </a:pPr>
            <a:r>
              <a:rPr lang="nl-NL"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https://wetten.overheid.nl/BWBR0001886/2021-01-01</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hlinkClick r:id="rId3"/>
            </a:endParaRPr>
          </a:p>
          <a:p>
            <a:r>
              <a:rPr lang="nl-NL" dirty="0">
                <a:hlinkClick r:id="rId3"/>
              </a:rPr>
              <a:t>www.auteursrechten.nl</a:t>
            </a:r>
            <a:endParaRPr lang="nl-NL" dirty="0"/>
          </a:p>
          <a:p>
            <a:endParaRPr lang="nl-NL" dirty="0"/>
          </a:p>
        </p:txBody>
      </p:sp>
    </p:spTree>
    <p:extLst>
      <p:ext uri="{BB962C8B-B14F-4D97-AF65-F5344CB8AC3E}">
        <p14:creationId xmlns:p14="http://schemas.microsoft.com/office/powerpoint/2010/main" val="1914654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03B5F62-D158-48E9-A32C-8F6324729CAF}"/>
              </a:ext>
            </a:extLst>
          </p:cNvPr>
          <p:cNvSpPr>
            <a:spLocks noGrp="1"/>
          </p:cNvSpPr>
          <p:nvPr>
            <p:ph type="title"/>
          </p:nvPr>
        </p:nvSpPr>
        <p:spPr/>
        <p:txBody>
          <a:bodyPr/>
          <a:lstStyle/>
          <a:p>
            <a:pPr algn="ctr"/>
            <a:r>
              <a:rPr lang="nl-NL" b="1" dirty="0"/>
              <a:t>Auteursrechten.nl</a:t>
            </a:r>
            <a:endParaRPr lang="nl-NL" dirty="0"/>
          </a:p>
        </p:txBody>
      </p:sp>
      <p:sp>
        <p:nvSpPr>
          <p:cNvPr id="5" name="Tijdelijke aanduiding voor inhoud 4">
            <a:extLst>
              <a:ext uri="{FF2B5EF4-FFF2-40B4-BE49-F238E27FC236}">
                <a16:creationId xmlns:a16="http://schemas.microsoft.com/office/drawing/2014/main" id="{EE0C6622-9FF7-4F96-877C-73F938658C47}"/>
              </a:ext>
            </a:extLst>
          </p:cNvPr>
          <p:cNvSpPr>
            <a:spLocks noGrp="1"/>
          </p:cNvSpPr>
          <p:nvPr>
            <p:ph idx="1"/>
          </p:nvPr>
        </p:nvSpPr>
        <p:spPr/>
        <p:txBody>
          <a:bodyPr>
            <a:normAutofit lnSpcReduction="10000"/>
          </a:bodyPr>
          <a:lstStyle/>
          <a:p>
            <a:r>
              <a:rPr lang="nl-NL" b="1" dirty="0"/>
              <a:t>Wet- en regelgeving</a:t>
            </a:r>
            <a:r>
              <a:rPr lang="nl-NL" dirty="0"/>
              <a:t>: basiskennis, voorwaarden, plagiaat, AVG, rechten rondom data, patenten, begrippen</a:t>
            </a:r>
          </a:p>
          <a:p>
            <a:r>
              <a:rPr lang="nl-NL" b="1" dirty="0"/>
              <a:t>Maken</a:t>
            </a:r>
            <a:r>
              <a:rPr lang="nl-NL" dirty="0"/>
              <a:t>: gebruik foto’s en afbeeldingen, gebruik van video en geluid, presentaties en posters. (digitaal) onderwijsmateriaal, Open </a:t>
            </a:r>
            <a:r>
              <a:rPr lang="nl-NL" dirty="0" err="1"/>
              <a:t>Educational</a:t>
            </a:r>
            <a:r>
              <a:rPr lang="nl-NL" dirty="0"/>
              <a:t> Resources, onderzoeksgegevens</a:t>
            </a:r>
          </a:p>
          <a:p>
            <a:r>
              <a:rPr lang="nl-NL" b="1" dirty="0"/>
              <a:t>Publiceren</a:t>
            </a:r>
            <a:r>
              <a:rPr lang="nl-NL" dirty="0"/>
              <a:t>: Eigen werk, scripties en (afstudeer)producten, proefschriften, </a:t>
            </a:r>
            <a:r>
              <a:rPr lang="nl-NL" dirty="0" err="1"/>
              <a:t>weblectures</a:t>
            </a:r>
            <a:endParaRPr lang="nl-NL" dirty="0"/>
          </a:p>
          <a:p>
            <a:r>
              <a:rPr lang="nl-NL" b="1" dirty="0"/>
              <a:t>Bronnen vermelden</a:t>
            </a:r>
            <a:r>
              <a:rPr lang="nl-NL" dirty="0"/>
              <a:t>: Referentiestijlen, referentiemanagers, </a:t>
            </a:r>
            <a:r>
              <a:rPr lang="nl-NL" dirty="0" err="1"/>
              <a:t>veelgestelde</a:t>
            </a:r>
            <a:r>
              <a:rPr lang="nl-NL"/>
              <a:t> vragen over de APA-richtlijnen, Verwijswijzer APA-richtlijnen, Handleiding APA in Word, Werkgroep APA, Errata APA-boekje eerste editie, kennisclips, weblogs</a:t>
            </a:r>
          </a:p>
          <a:p>
            <a:endParaRPr lang="nl-NL"/>
          </a:p>
        </p:txBody>
      </p:sp>
    </p:spTree>
    <p:extLst>
      <p:ext uri="{BB962C8B-B14F-4D97-AF65-F5344CB8AC3E}">
        <p14:creationId xmlns:p14="http://schemas.microsoft.com/office/powerpoint/2010/main" val="4099711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8BF99-0F37-46B8-BD9B-03A496126428}"/>
              </a:ext>
            </a:extLst>
          </p:cNvPr>
          <p:cNvSpPr>
            <a:spLocks noGrp="1"/>
          </p:cNvSpPr>
          <p:nvPr>
            <p:ph type="title"/>
          </p:nvPr>
        </p:nvSpPr>
        <p:spPr/>
        <p:txBody>
          <a:bodyPr/>
          <a:lstStyle/>
          <a:p>
            <a:r>
              <a:rPr lang="en-US" dirty="0">
                <a:hlinkClick r:id="rId2"/>
              </a:rPr>
              <a:t>Easy Access WO </a:t>
            </a:r>
            <a:r>
              <a:rPr lang="en-US" dirty="0"/>
              <a:t>2017-2020</a:t>
            </a:r>
            <a:endParaRPr lang="nl-NL" dirty="0"/>
          </a:p>
        </p:txBody>
      </p:sp>
      <p:sp>
        <p:nvSpPr>
          <p:cNvPr id="7" name="Content Placeholder 6">
            <a:extLst>
              <a:ext uri="{FF2B5EF4-FFF2-40B4-BE49-F238E27FC236}">
                <a16:creationId xmlns:a16="http://schemas.microsoft.com/office/drawing/2014/main" id="{E2638397-69A1-4E3B-98BF-F065243C8258}"/>
              </a:ext>
            </a:extLst>
          </p:cNvPr>
          <p:cNvSpPr>
            <a:spLocks noGrp="1"/>
          </p:cNvSpPr>
          <p:nvPr>
            <p:ph idx="1"/>
          </p:nvPr>
        </p:nvSpPr>
        <p:spPr/>
        <p:txBody>
          <a:bodyPr>
            <a:normAutofit fontScale="92500"/>
          </a:bodyPr>
          <a:lstStyle/>
          <a:p>
            <a:r>
              <a:rPr lang="en-US" dirty="0"/>
              <a:t>De </a:t>
            </a:r>
            <a:r>
              <a:rPr lang="en-US" dirty="0" err="1"/>
              <a:t>regeling</a:t>
            </a:r>
            <a:r>
              <a:rPr lang="en-US" dirty="0"/>
              <a:t> </a:t>
            </a:r>
            <a:r>
              <a:rPr lang="en-US" dirty="0" err="1"/>
              <a:t>heeft</a:t>
            </a:r>
            <a:r>
              <a:rPr lang="en-US" dirty="0"/>
              <a:t> </a:t>
            </a:r>
            <a:r>
              <a:rPr lang="en-US" dirty="0" err="1"/>
              <a:t>dezelfde</a:t>
            </a:r>
            <a:r>
              <a:rPr lang="en-US" dirty="0"/>
              <a:t> </a:t>
            </a:r>
            <a:r>
              <a:rPr lang="en-US" dirty="0" err="1"/>
              <a:t>inhoud</a:t>
            </a:r>
            <a:r>
              <a:rPr lang="en-US" dirty="0"/>
              <a:t> </a:t>
            </a:r>
            <a:r>
              <a:rPr lang="en-US" dirty="0" err="1"/>
              <a:t>als</a:t>
            </a:r>
            <a:r>
              <a:rPr lang="en-US" dirty="0"/>
              <a:t> </a:t>
            </a:r>
            <a:r>
              <a:rPr lang="en-US" dirty="0" err="1"/>
              <a:t>bij</a:t>
            </a:r>
            <a:r>
              <a:rPr lang="en-US" dirty="0"/>
              <a:t> het HBO wat </a:t>
            </a:r>
            <a:r>
              <a:rPr lang="en-US" dirty="0" err="1"/>
              <a:t>betreft</a:t>
            </a:r>
            <a:r>
              <a:rPr lang="en-US" dirty="0"/>
              <a:t> </a:t>
            </a:r>
            <a:r>
              <a:rPr lang="en-US" dirty="0" err="1"/>
              <a:t>overnames</a:t>
            </a:r>
            <a:r>
              <a:rPr lang="en-US" dirty="0"/>
              <a:t>.</a:t>
            </a:r>
          </a:p>
          <a:p>
            <a:r>
              <a:rPr lang="en-US" dirty="0"/>
              <a:t>Op het moment is </a:t>
            </a:r>
            <a:r>
              <a:rPr lang="en-US" dirty="0" err="1"/>
              <a:t>UvO</a:t>
            </a:r>
            <a:r>
              <a:rPr lang="en-US" dirty="0"/>
              <a:t> </a:t>
            </a:r>
            <a:r>
              <a:rPr lang="en-US" dirty="0" err="1"/>
              <a:t>een</a:t>
            </a:r>
            <a:r>
              <a:rPr lang="en-US" dirty="0"/>
              <a:t> check </a:t>
            </a:r>
            <a:r>
              <a:rPr lang="en-US" dirty="0" err="1"/>
              <a:t>aan</a:t>
            </a:r>
            <a:r>
              <a:rPr lang="en-US" dirty="0"/>
              <a:t> het </a:t>
            </a:r>
            <a:r>
              <a:rPr lang="en-US" dirty="0" err="1"/>
              <a:t>doen</a:t>
            </a:r>
            <a:r>
              <a:rPr lang="en-US" dirty="0"/>
              <a:t> </a:t>
            </a:r>
            <a:r>
              <a:rPr lang="en-US" dirty="0" err="1"/>
              <a:t>bij</a:t>
            </a:r>
            <a:r>
              <a:rPr lang="en-US" dirty="0"/>
              <a:t> alle </a:t>
            </a:r>
            <a:r>
              <a:rPr lang="en-US" dirty="0" err="1"/>
              <a:t>Nederlandse</a:t>
            </a:r>
            <a:r>
              <a:rPr lang="en-US" dirty="0"/>
              <a:t> </a:t>
            </a:r>
            <a:r>
              <a:rPr lang="en-US" dirty="0" err="1"/>
              <a:t>universiteiten</a:t>
            </a:r>
            <a:r>
              <a:rPr lang="en-US" dirty="0"/>
              <a:t>. De UT is nu </a:t>
            </a:r>
            <a:r>
              <a:rPr lang="en-US" dirty="0" err="1"/>
              <a:t>aan</a:t>
            </a:r>
            <a:r>
              <a:rPr lang="en-US" dirty="0"/>
              <a:t> de </a:t>
            </a:r>
            <a:r>
              <a:rPr lang="en-US" dirty="0" err="1"/>
              <a:t>beurt</a:t>
            </a:r>
            <a:r>
              <a:rPr lang="en-US" dirty="0"/>
              <a:t> en </a:t>
            </a:r>
            <a:r>
              <a:rPr lang="en-US" dirty="0" err="1"/>
              <a:t>wij</a:t>
            </a:r>
            <a:r>
              <a:rPr lang="en-US" dirty="0"/>
              <a:t> </a:t>
            </a:r>
            <a:r>
              <a:rPr lang="en-US" dirty="0" err="1"/>
              <a:t>wachten</a:t>
            </a:r>
            <a:r>
              <a:rPr lang="en-US" dirty="0"/>
              <a:t> op het moment op </a:t>
            </a:r>
            <a:r>
              <a:rPr lang="en-US" dirty="0" err="1"/>
              <a:t>reactie</a:t>
            </a:r>
            <a:r>
              <a:rPr lang="en-US" dirty="0"/>
              <a:t> van UvO.</a:t>
            </a:r>
          </a:p>
          <a:p>
            <a:r>
              <a:rPr lang="en-US" dirty="0"/>
              <a:t>Hoe de check </a:t>
            </a:r>
            <a:r>
              <a:rPr lang="en-US" dirty="0" err="1"/>
              <a:t>precies</a:t>
            </a:r>
            <a:r>
              <a:rPr lang="en-US" dirty="0"/>
              <a:t> </a:t>
            </a:r>
            <a:r>
              <a:rPr lang="en-US" dirty="0" err="1"/>
              <a:t>geregeld</a:t>
            </a:r>
            <a:r>
              <a:rPr lang="en-US" dirty="0"/>
              <a:t> is, </a:t>
            </a:r>
            <a:r>
              <a:rPr lang="en-US" dirty="0" err="1"/>
              <a:t>verschilt</a:t>
            </a:r>
            <a:r>
              <a:rPr lang="en-US" dirty="0"/>
              <a:t> per </a:t>
            </a:r>
            <a:r>
              <a:rPr lang="en-US" dirty="0" err="1"/>
              <a:t>universiteit</a:t>
            </a:r>
            <a:r>
              <a:rPr lang="en-US" dirty="0"/>
              <a:t>. </a:t>
            </a:r>
            <a:r>
              <a:rPr lang="en-US" dirty="0" err="1"/>
              <a:t>Wij</a:t>
            </a:r>
            <a:r>
              <a:rPr lang="en-US" dirty="0"/>
              <a:t> </a:t>
            </a:r>
            <a:r>
              <a:rPr lang="en-US" dirty="0" err="1"/>
              <a:t>hebben</a:t>
            </a:r>
            <a:r>
              <a:rPr lang="en-US" dirty="0"/>
              <a:t> </a:t>
            </a:r>
            <a:r>
              <a:rPr lang="en-US" dirty="0" err="1"/>
              <a:t>UvO</a:t>
            </a:r>
            <a:r>
              <a:rPr lang="en-US" dirty="0"/>
              <a:t> </a:t>
            </a:r>
            <a:r>
              <a:rPr lang="en-US" dirty="0" err="1"/>
              <a:t>geen</a:t>
            </a:r>
            <a:r>
              <a:rPr lang="en-US" dirty="0"/>
              <a:t> </a:t>
            </a:r>
            <a:r>
              <a:rPr lang="en-US" dirty="0" err="1"/>
              <a:t>toegang</a:t>
            </a:r>
            <a:r>
              <a:rPr lang="en-US" dirty="0"/>
              <a:t> tot Canvas </a:t>
            </a:r>
            <a:r>
              <a:rPr lang="en-US" dirty="0" err="1"/>
              <a:t>gegeven</a:t>
            </a:r>
            <a:r>
              <a:rPr lang="en-US" dirty="0"/>
              <a:t>, maar </a:t>
            </a:r>
            <a:r>
              <a:rPr lang="en-US" dirty="0" err="1"/>
              <a:t>hebben</a:t>
            </a:r>
            <a:r>
              <a:rPr lang="en-US" dirty="0"/>
              <a:t> de </a:t>
            </a:r>
            <a:r>
              <a:rPr lang="en-US" dirty="0" err="1"/>
              <a:t>steekproef</a:t>
            </a:r>
            <a:r>
              <a:rPr lang="en-US" dirty="0"/>
              <a:t> in </a:t>
            </a:r>
            <a:r>
              <a:rPr lang="en-US" dirty="0" err="1"/>
              <a:t>een</a:t>
            </a:r>
            <a:r>
              <a:rPr lang="en-US" dirty="0"/>
              <a:t> </a:t>
            </a:r>
            <a:r>
              <a:rPr lang="en-US" dirty="0" err="1"/>
              <a:t>aparte</a:t>
            </a:r>
            <a:r>
              <a:rPr lang="en-US" dirty="0"/>
              <a:t> </a:t>
            </a:r>
            <a:r>
              <a:rPr lang="en-US" dirty="0" err="1"/>
              <a:t>omgeving</a:t>
            </a:r>
            <a:r>
              <a:rPr lang="en-US" dirty="0"/>
              <a:t> </a:t>
            </a:r>
            <a:r>
              <a:rPr lang="en-US" dirty="0" err="1"/>
              <a:t>staan</a:t>
            </a:r>
            <a:r>
              <a:rPr lang="en-US" dirty="0"/>
              <a:t> </a:t>
            </a:r>
            <a:r>
              <a:rPr lang="en-US" dirty="0" err="1"/>
              <a:t>waar</a:t>
            </a:r>
            <a:r>
              <a:rPr lang="en-US" dirty="0"/>
              <a:t> </a:t>
            </a:r>
            <a:r>
              <a:rPr lang="en-US" dirty="0" err="1"/>
              <a:t>UvO</a:t>
            </a:r>
            <a:r>
              <a:rPr lang="en-US" dirty="0"/>
              <a:t> alle </a:t>
            </a:r>
            <a:r>
              <a:rPr lang="en-US" dirty="0" err="1"/>
              <a:t>documenten</a:t>
            </a:r>
            <a:r>
              <a:rPr lang="en-US" dirty="0"/>
              <a:t> in </a:t>
            </a:r>
            <a:r>
              <a:rPr lang="en-US" dirty="0" err="1"/>
              <a:t>kan</a:t>
            </a:r>
            <a:r>
              <a:rPr lang="en-US" dirty="0"/>
              <a:t> </a:t>
            </a:r>
            <a:r>
              <a:rPr lang="en-US" dirty="0" err="1"/>
              <a:t>zien</a:t>
            </a:r>
            <a:r>
              <a:rPr lang="en-US" dirty="0"/>
              <a:t>.</a:t>
            </a:r>
          </a:p>
          <a:p>
            <a:endParaRPr lang="en-US" dirty="0"/>
          </a:p>
          <a:p>
            <a:r>
              <a:rPr lang="en-US" dirty="0" err="1"/>
              <a:t>Zijn</a:t>
            </a:r>
            <a:r>
              <a:rPr lang="en-US" dirty="0"/>
              <a:t> er </a:t>
            </a:r>
            <a:r>
              <a:rPr lang="en-US" dirty="0" err="1"/>
              <a:t>andere</a:t>
            </a:r>
            <a:r>
              <a:rPr lang="en-US" dirty="0"/>
              <a:t> </a:t>
            </a:r>
            <a:r>
              <a:rPr lang="en-US" dirty="0" err="1"/>
              <a:t>universiteiten</a:t>
            </a:r>
            <a:r>
              <a:rPr lang="en-US" dirty="0"/>
              <a:t> </a:t>
            </a:r>
            <a:r>
              <a:rPr lang="en-US" dirty="0" err="1"/>
              <a:t>aanwezig</a:t>
            </a:r>
            <a:r>
              <a:rPr lang="en-US" dirty="0"/>
              <a:t> die </a:t>
            </a:r>
            <a:r>
              <a:rPr lang="en-US" dirty="0" err="1"/>
              <a:t>kunnen</a:t>
            </a:r>
            <a:r>
              <a:rPr lang="en-US" dirty="0"/>
              <a:t> </a:t>
            </a:r>
            <a:r>
              <a:rPr lang="en-US" dirty="0" err="1"/>
              <a:t>vertellen</a:t>
            </a:r>
            <a:r>
              <a:rPr lang="en-US" dirty="0"/>
              <a:t> hoe </a:t>
            </a:r>
            <a:r>
              <a:rPr lang="en-US" dirty="0" err="1"/>
              <a:t>dit</a:t>
            </a:r>
            <a:r>
              <a:rPr lang="en-US" dirty="0"/>
              <a:t> </a:t>
            </a:r>
            <a:r>
              <a:rPr lang="en-US" dirty="0" err="1"/>
              <a:t>bij</a:t>
            </a:r>
            <a:r>
              <a:rPr lang="en-US" dirty="0"/>
              <a:t> hen is </a:t>
            </a:r>
            <a:r>
              <a:rPr lang="en-US" dirty="0" err="1"/>
              <a:t>gegaan</a:t>
            </a:r>
            <a:r>
              <a:rPr lang="en-US" dirty="0"/>
              <a:t>?</a:t>
            </a:r>
            <a:endParaRPr lang="nl-NL" dirty="0"/>
          </a:p>
        </p:txBody>
      </p:sp>
    </p:spTree>
    <p:extLst>
      <p:ext uri="{BB962C8B-B14F-4D97-AF65-F5344CB8AC3E}">
        <p14:creationId xmlns:p14="http://schemas.microsoft.com/office/powerpoint/2010/main" val="2591687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Diagram&#10;&#10;Description automatically generated">
            <a:hlinkClick r:id="rId2"/>
            <a:extLst>
              <a:ext uri="{FF2B5EF4-FFF2-40B4-BE49-F238E27FC236}">
                <a16:creationId xmlns:a16="http://schemas.microsoft.com/office/drawing/2014/main" id="{9D2D2F48-C8E6-4FB5-BE20-89A13999553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816772" y="11566"/>
            <a:ext cx="5627205" cy="6846434"/>
          </a:xfrm>
        </p:spPr>
      </p:pic>
    </p:spTree>
    <p:extLst>
      <p:ext uri="{BB962C8B-B14F-4D97-AF65-F5344CB8AC3E}">
        <p14:creationId xmlns:p14="http://schemas.microsoft.com/office/powerpoint/2010/main" val="516808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a:extLst>
              <a:ext uri="{FF2B5EF4-FFF2-40B4-BE49-F238E27FC236}">
                <a16:creationId xmlns:a16="http://schemas.microsoft.com/office/drawing/2014/main" id="{5406F8E1-67C1-4BE8-8A4D-E8A8E4C209EE}"/>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t="14451" b="14451"/>
          <a:stretch>
            <a:fillRect/>
          </a:stretch>
        </p:blipFill>
        <p:spPr>
          <a:prstGeom prst="rect">
            <a:avLst/>
          </a:prstGeom>
        </p:spPr>
      </p:pic>
    </p:spTree>
    <p:extLst>
      <p:ext uri="{BB962C8B-B14F-4D97-AF65-F5344CB8AC3E}">
        <p14:creationId xmlns:p14="http://schemas.microsoft.com/office/powerpoint/2010/main" val="1734296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02B4E55-0B5E-4FED-B551-5D8CB5FAF552}"/>
              </a:ext>
            </a:extLst>
          </p:cNvPr>
          <p:cNvPicPr>
            <a:picLocks noChangeAspect="1"/>
          </p:cNvPicPr>
          <p:nvPr/>
        </p:nvPicPr>
        <p:blipFill>
          <a:blip r:embed="rId2"/>
          <a:stretch>
            <a:fillRect/>
          </a:stretch>
        </p:blipFill>
        <p:spPr>
          <a:xfrm>
            <a:off x="1647596" y="599929"/>
            <a:ext cx="8896807" cy="5658141"/>
          </a:xfrm>
          <a:prstGeom prst="rect">
            <a:avLst/>
          </a:prstGeom>
        </p:spPr>
      </p:pic>
    </p:spTree>
    <p:extLst>
      <p:ext uri="{BB962C8B-B14F-4D97-AF65-F5344CB8AC3E}">
        <p14:creationId xmlns:p14="http://schemas.microsoft.com/office/powerpoint/2010/main" val="460459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0FDA497-07B4-4585-AA62-D9755A221A1A}"/>
              </a:ext>
            </a:extLst>
          </p:cNvPr>
          <p:cNvSpPr txBox="1">
            <a:spLocks/>
          </p:cNvSpPr>
          <p:nvPr/>
        </p:nvSpPr>
        <p:spPr>
          <a:xfrm>
            <a:off x="934914" y="1328014"/>
            <a:ext cx="10512862" cy="4777533"/>
          </a:xfrm>
          <a:prstGeom prst="rect">
            <a:avLst/>
          </a:prstGeom>
        </p:spPr>
        <p:txBody>
          <a:bodyPr>
            <a:normAutofit/>
          </a:bodyPr>
          <a:lstStyle>
            <a:lvl1pPr marL="0" indent="0" algn="l" defTabSz="914400" rtl="0" eaLnBrk="1" latinLnBrk="0" hangingPunct="1">
              <a:lnSpc>
                <a:spcPct val="110000"/>
              </a:lnSpc>
              <a:spcBef>
                <a:spcPts val="0"/>
              </a:spcBef>
              <a:buFont typeface="Arial" pitchFamily="34" charset="0"/>
              <a:buNone/>
              <a:defRPr sz="1600"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914400" rtl="0" eaLnBrk="1" latinLnBrk="0" hangingPunct="1">
              <a:lnSpc>
                <a:spcPct val="110000"/>
              </a:lnSpc>
              <a:spcBef>
                <a:spcPts val="0"/>
              </a:spcBef>
              <a:buFont typeface="Arial" pitchFamily="34" charset="0"/>
              <a:buNone/>
              <a:defRPr sz="1600" b="1"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70000" indent="-270000" algn="l" defTabSz="914400" rtl="0" eaLnBrk="1" latinLnBrk="0" hangingPunct="1">
              <a:lnSpc>
                <a:spcPct val="110000"/>
              </a:lnSpc>
              <a:spcBef>
                <a:spcPts val="2100"/>
              </a:spcBef>
              <a:buFont typeface="Verdana" pitchFamily="34" charset="0"/>
              <a:buChar char="•"/>
              <a:defRPr sz="1600"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70000" indent="-270000" algn="l" defTabSz="914400" rtl="0" eaLnBrk="1" latinLnBrk="0" hangingPunct="1">
              <a:lnSpc>
                <a:spcPct val="110000"/>
              </a:lnSpc>
              <a:spcBef>
                <a:spcPts val="2100"/>
              </a:spcBef>
              <a:buFont typeface="Verdana" pitchFamily="34" charset="0"/>
              <a:buChar char="•"/>
              <a:defRPr sz="1600"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810000" indent="-270000" algn="l" defTabSz="914400" rtl="0" eaLnBrk="1" latinLnBrk="0" hangingPunct="1">
              <a:lnSpc>
                <a:spcPct val="110000"/>
              </a:lnSpc>
              <a:spcBef>
                <a:spcPts val="0"/>
              </a:spcBef>
              <a:buFont typeface="Verdana" pitchFamily="34" charset="0"/>
              <a:buChar char="–"/>
              <a:defRPr sz="1600"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base"/>
            <a:r>
              <a:rPr lang="nl-NL" i="1" dirty="0">
                <a:latin typeface="Open Sans Light" panose="020B0306030504020204" pitchFamily="34" charset="0"/>
                <a:ea typeface="Open Sans Light" panose="020B0306030504020204" pitchFamily="34" charset="0"/>
                <a:cs typeface="Open Sans Light" panose="020B0306030504020204" pitchFamily="34" charset="0"/>
              </a:rPr>
              <a:t>‘Het auteursrecht is het uitsluitend recht van de maker van een </a:t>
            </a:r>
            <a:r>
              <a:rPr lang="nl-NL" i="1" u="sng" dirty="0">
                <a:latin typeface="Open Sans Light" panose="020B0306030504020204" pitchFamily="34" charset="0"/>
                <a:ea typeface="Open Sans Light" panose="020B0306030504020204" pitchFamily="34" charset="0"/>
                <a:cs typeface="Open Sans Light" panose="020B0306030504020204" pitchFamily="34" charset="0"/>
              </a:rPr>
              <a:t>werk</a:t>
            </a:r>
            <a:r>
              <a:rPr lang="nl-NL" i="1" dirty="0">
                <a:latin typeface="Open Sans Light" panose="020B0306030504020204" pitchFamily="34" charset="0"/>
                <a:ea typeface="Open Sans Light" panose="020B0306030504020204" pitchFamily="34" charset="0"/>
                <a:cs typeface="Open Sans Light" panose="020B0306030504020204" pitchFamily="34" charset="0"/>
              </a:rPr>
              <a:t> van letterkunde, wetenschap of kunst, of van diens rechtverkrijgenden, om dit </a:t>
            </a:r>
            <a:r>
              <a:rPr lang="nl-NL" i="1" u="sng" dirty="0">
                <a:latin typeface="Open Sans Light" panose="020B0306030504020204" pitchFamily="34" charset="0"/>
                <a:ea typeface="Open Sans Light" panose="020B0306030504020204" pitchFamily="34" charset="0"/>
                <a:cs typeface="Open Sans Light" panose="020B0306030504020204" pitchFamily="34" charset="0"/>
              </a:rPr>
              <a:t>openbaar te maken </a:t>
            </a:r>
            <a:r>
              <a:rPr lang="nl-NL" i="1" dirty="0">
                <a:latin typeface="Open Sans Light" panose="020B0306030504020204" pitchFamily="34" charset="0"/>
                <a:ea typeface="Open Sans Light" panose="020B0306030504020204" pitchFamily="34" charset="0"/>
                <a:cs typeface="Open Sans Light" panose="020B0306030504020204" pitchFamily="34" charset="0"/>
              </a:rPr>
              <a:t>en te </a:t>
            </a:r>
            <a:r>
              <a:rPr lang="nl-NL" i="1" u="sng" dirty="0">
                <a:latin typeface="Open Sans Light" panose="020B0306030504020204" pitchFamily="34" charset="0"/>
                <a:ea typeface="Open Sans Light" panose="020B0306030504020204" pitchFamily="34" charset="0"/>
                <a:cs typeface="Open Sans Light" panose="020B0306030504020204" pitchFamily="34" charset="0"/>
              </a:rPr>
              <a:t>verveelvoudigen</a:t>
            </a:r>
            <a:r>
              <a:rPr lang="nl-NL" i="1" dirty="0">
                <a:latin typeface="Open Sans Light" panose="020B0306030504020204" pitchFamily="34" charset="0"/>
                <a:ea typeface="Open Sans Light" panose="020B0306030504020204" pitchFamily="34" charset="0"/>
                <a:cs typeface="Open Sans Light" panose="020B0306030504020204" pitchFamily="34" charset="0"/>
              </a:rPr>
              <a:t>, behoudens de beperkingen, bij de wet gesteld.’ (</a:t>
            </a:r>
            <a:r>
              <a:rPr lang="nl-NL" b="1" i="1" dirty="0">
                <a:latin typeface="Open Sans Light" panose="020B0306030504020204" pitchFamily="34" charset="0"/>
                <a:ea typeface="Open Sans Light" panose="020B0306030504020204" pitchFamily="34" charset="0"/>
                <a:cs typeface="Open Sans Light" panose="020B0306030504020204" pitchFamily="34" charset="0"/>
              </a:rPr>
              <a:t>Artikel 1 Auteurswet</a:t>
            </a:r>
            <a:r>
              <a:rPr lang="nl-NL" i="1" dirty="0">
                <a:latin typeface="Open Sans Light" panose="020B0306030504020204" pitchFamily="34" charset="0"/>
                <a:ea typeface="Open Sans Light" panose="020B0306030504020204" pitchFamily="34" charset="0"/>
                <a:cs typeface="Open Sans Light" panose="020B0306030504020204" pitchFamily="34" charset="0"/>
              </a:rPr>
              <a:t>)</a:t>
            </a:r>
          </a:p>
          <a:p>
            <a:pPr lvl="0" fontAlgn="base"/>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lvl="0" fontAlgn="base"/>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lvl="0" fontAlgn="base"/>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lvl="0" fontAlgn="base"/>
            <a:r>
              <a:rPr lang="en-US" dirty="0" err="1">
                <a:latin typeface="Open Sans Light" panose="020B0306030504020204" pitchFamily="34" charset="0"/>
                <a:ea typeface="Open Sans Light" panose="020B0306030504020204" pitchFamily="34" charset="0"/>
                <a:cs typeface="Open Sans Light" panose="020B0306030504020204" pitchFamily="34" charset="0"/>
              </a:rPr>
              <a:t>Werk</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tekst</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afbeelding</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figuur</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tabel</a:t>
            </a:r>
            <a:r>
              <a:rPr lang="en-US" dirty="0">
                <a:latin typeface="Open Sans Light" panose="020B0306030504020204" pitchFamily="34" charset="0"/>
                <a:ea typeface="Open Sans Light" panose="020B0306030504020204" pitchFamily="34" charset="0"/>
                <a:cs typeface="Open Sans Light" panose="020B0306030504020204" pitchFamily="34" charset="0"/>
              </a:rPr>
              <a:t>, audio, video</a:t>
            </a:r>
          </a:p>
          <a:p>
            <a:pPr lvl="0" fontAlgn="base"/>
            <a:r>
              <a:rPr lang="en-US" dirty="0" err="1">
                <a:latin typeface="Open Sans Light" panose="020B0306030504020204" pitchFamily="34" charset="0"/>
                <a:ea typeface="Open Sans Light" panose="020B0306030504020204" pitchFamily="34" charset="0"/>
                <a:cs typeface="Open Sans Light" panose="020B0306030504020204" pitchFamily="34" charset="0"/>
              </a:rPr>
              <a:t>Verveelvoudigen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overnemen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downloaden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nl-NL" dirty="0">
                <a:latin typeface="Open Sans Light" panose="020B0306030504020204" pitchFamily="34" charset="0"/>
                <a:ea typeface="Open Sans Light" panose="020B0306030504020204" pitchFamily="34" charset="0"/>
                <a:cs typeface="Open Sans Light" panose="020B0306030504020204" pitchFamily="34" charset="0"/>
              </a:rPr>
              <a:t>kopiëren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p>
          <a:p>
            <a:pPr lvl="0" fontAlgn="base"/>
            <a:r>
              <a:rPr lang="en-US" dirty="0" err="1">
                <a:latin typeface="Open Sans Light" panose="020B0306030504020204" pitchFamily="34" charset="0"/>
                <a:ea typeface="Open Sans Light" panose="020B0306030504020204" pitchFamily="34" charset="0"/>
                <a:cs typeface="Open Sans Light" panose="020B0306030504020204" pitchFamily="34" charset="0"/>
              </a:rPr>
              <a:t>Openbaarmaken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publiceren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uploaden</a:t>
            </a:r>
            <a:r>
              <a:rPr lang="en-US" dirty="0">
                <a:latin typeface="Open Sans Light" panose="020B0306030504020204" pitchFamily="34" charset="0"/>
                <a:ea typeface="Open Sans Light" panose="020B0306030504020204" pitchFamily="34" charset="0"/>
                <a:cs typeface="Open Sans Light" panose="020B0306030504020204" pitchFamily="34" charset="0"/>
              </a:rPr>
              <a:t>, verspreiden </a:t>
            </a:r>
          </a:p>
          <a:p>
            <a:pPr lvl="0" fontAlgn="base"/>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lvl="0" fontAlgn="base"/>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lvl="0" fontAlgn="base"/>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lvl="0" fontAlgn="base"/>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lvl="0" fontAlgn="base"/>
            <a:r>
              <a:rPr lang="en-US" dirty="0">
                <a:latin typeface="Open Sans Light" panose="020B0306030504020204" pitchFamily="34" charset="0"/>
                <a:ea typeface="Open Sans Light" panose="020B0306030504020204" pitchFamily="34" charset="0"/>
                <a:cs typeface="Open Sans Light" panose="020B0306030504020204" pitchFamily="34" charset="0"/>
              </a:rPr>
              <a:t>Het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auteursrecht</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onstaat</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b="1" dirty="0">
                <a:latin typeface="Open Sans Light" panose="020B0306030504020204" pitchFamily="34" charset="0"/>
                <a:ea typeface="Open Sans Light" panose="020B0306030504020204" pitchFamily="34" charset="0"/>
                <a:cs typeface="Open Sans Light" panose="020B0306030504020204" pitchFamily="34" charset="0"/>
              </a:rPr>
              <a:t>van </a:t>
            </a:r>
            <a:r>
              <a:rPr lang="en-US" b="1" dirty="0" err="1">
                <a:latin typeface="Open Sans Light" panose="020B0306030504020204" pitchFamily="34" charset="0"/>
                <a:ea typeface="Open Sans Light" panose="020B0306030504020204" pitchFamily="34" charset="0"/>
                <a:cs typeface="Open Sans Light" panose="020B0306030504020204" pitchFamily="34" charset="0"/>
              </a:rPr>
              <a:t>rechtswege</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zonder</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formaliteiten</a:t>
            </a:r>
            <a:r>
              <a:rPr lang="en-US" dirty="0">
                <a:latin typeface="Open Sans Light" panose="020B0306030504020204" pitchFamily="34" charset="0"/>
                <a:ea typeface="Open Sans Light" panose="020B0306030504020204" pitchFamily="34" charset="0"/>
                <a:cs typeface="Open Sans Light" panose="020B0306030504020204" pitchFamily="34" charset="0"/>
              </a:rPr>
              <a:t>, door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enkel</a:t>
            </a:r>
            <a:r>
              <a:rPr lang="en-US" dirty="0">
                <a:latin typeface="Open Sans Light" panose="020B0306030504020204" pitchFamily="34" charset="0"/>
                <a:ea typeface="Open Sans Light" panose="020B0306030504020204" pitchFamily="34" charset="0"/>
                <a:cs typeface="Open Sans Light" panose="020B0306030504020204" pitchFamily="34" charset="0"/>
              </a:rPr>
              <a:t> het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scheppen</a:t>
            </a:r>
            <a:r>
              <a:rPr lang="en-US" dirty="0">
                <a:latin typeface="Open Sans Light" panose="020B0306030504020204" pitchFamily="34" charset="0"/>
                <a:ea typeface="Open Sans Light" panose="020B0306030504020204" pitchFamily="34" charset="0"/>
                <a:cs typeface="Open Sans Light" panose="020B0306030504020204" pitchFamily="34" charset="0"/>
              </a:rPr>
              <a:t> van het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werk</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p>
          <a:p>
            <a:pPr lvl="0" fontAlgn="base"/>
            <a:endParaRPr lang="en-US" dirty="0"/>
          </a:p>
          <a:p>
            <a:pPr lvl="0" fontAlgn="base"/>
            <a:endParaRPr lang="nl-NL" dirty="0"/>
          </a:p>
          <a:p>
            <a:pPr lvl="0" fontAlgn="base"/>
            <a:endParaRPr lang="nl-NL" dirty="0"/>
          </a:p>
          <a:p>
            <a:pPr lvl="0" fontAlgn="base"/>
            <a:endParaRPr lang="en-US" dirty="0"/>
          </a:p>
          <a:p>
            <a:pPr lvl="0" fontAlgn="base"/>
            <a:endParaRPr lang="en-US" dirty="0"/>
          </a:p>
          <a:p>
            <a:pPr lvl="0" fontAlgn="base"/>
            <a:endParaRPr lang="en-US" dirty="0"/>
          </a:p>
          <a:p>
            <a:pPr lvl="0" fontAlgn="base"/>
            <a:endParaRPr lang="en-US" dirty="0"/>
          </a:p>
          <a:p>
            <a:pPr lvl="0" fontAlgn="base"/>
            <a:endParaRPr lang="en-US" dirty="0"/>
          </a:p>
          <a:p>
            <a:pPr lvl="0" fontAlgn="base"/>
            <a:endParaRPr lang="en-US" dirty="0"/>
          </a:p>
          <a:p>
            <a:pPr lvl="0" fontAlgn="base"/>
            <a:endParaRPr lang="en-US" dirty="0"/>
          </a:p>
          <a:p>
            <a:pPr lvl="0" fontAlgn="base"/>
            <a:endParaRPr lang="en-US" dirty="0"/>
          </a:p>
          <a:p>
            <a:pPr lvl="0" fontAlgn="base"/>
            <a:endParaRPr lang="en-US" dirty="0"/>
          </a:p>
          <a:p>
            <a:pPr lvl="0" fontAlgn="base"/>
            <a:endParaRPr lang="en-US" dirty="0"/>
          </a:p>
          <a:p>
            <a:pPr lvl="0"/>
            <a:endParaRPr lang="nl-NL" dirty="0"/>
          </a:p>
        </p:txBody>
      </p:sp>
      <p:pic>
        <p:nvPicPr>
          <p:cNvPr id="2" name="Afbeelding 1">
            <a:extLst>
              <a:ext uri="{FF2B5EF4-FFF2-40B4-BE49-F238E27FC236}">
                <a16:creationId xmlns:a16="http://schemas.microsoft.com/office/drawing/2014/main" id="{894ED4B1-4778-4326-8E28-3350529BE5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67702" y="2377714"/>
            <a:ext cx="1590784" cy="1467175"/>
          </a:xfrm>
          <a:prstGeom prst="rect">
            <a:avLst/>
          </a:prstGeom>
        </p:spPr>
      </p:pic>
      <p:pic>
        <p:nvPicPr>
          <p:cNvPr id="3" name="Afbeelding 2">
            <a:extLst>
              <a:ext uri="{FF2B5EF4-FFF2-40B4-BE49-F238E27FC236}">
                <a16:creationId xmlns:a16="http://schemas.microsoft.com/office/drawing/2014/main" id="{479F6479-B7B4-401E-876F-A97B20EF4F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42889" y="3927816"/>
            <a:ext cx="2122445" cy="275203"/>
          </a:xfrm>
          <a:prstGeom prst="rect">
            <a:avLst/>
          </a:prstGeom>
        </p:spPr>
      </p:pic>
    </p:spTree>
    <p:extLst>
      <p:ext uri="{BB962C8B-B14F-4D97-AF65-F5344CB8AC3E}">
        <p14:creationId xmlns:p14="http://schemas.microsoft.com/office/powerpoint/2010/main" val="4078399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7D46CD9-40B1-4C71-85C6-8AB5C1DDFCA7}"/>
              </a:ext>
            </a:extLst>
          </p:cNvPr>
          <p:cNvPicPr>
            <a:picLocks noChangeAspect="1"/>
          </p:cNvPicPr>
          <p:nvPr/>
        </p:nvPicPr>
        <p:blipFill>
          <a:blip r:embed="rId2"/>
          <a:stretch>
            <a:fillRect/>
          </a:stretch>
        </p:blipFill>
        <p:spPr>
          <a:xfrm>
            <a:off x="1701574" y="609455"/>
            <a:ext cx="8788852" cy="5639090"/>
          </a:xfrm>
          <a:prstGeom prst="rect">
            <a:avLst/>
          </a:prstGeom>
        </p:spPr>
      </p:pic>
    </p:spTree>
    <p:extLst>
      <p:ext uri="{BB962C8B-B14F-4D97-AF65-F5344CB8AC3E}">
        <p14:creationId xmlns:p14="http://schemas.microsoft.com/office/powerpoint/2010/main" val="1235800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A345572-AA24-4C00-B15F-52D4A3BE761A}"/>
              </a:ext>
            </a:extLst>
          </p:cNvPr>
          <p:cNvPicPr>
            <a:picLocks noChangeAspect="1"/>
          </p:cNvPicPr>
          <p:nvPr/>
        </p:nvPicPr>
        <p:blipFill>
          <a:blip r:embed="rId2"/>
          <a:stretch>
            <a:fillRect/>
          </a:stretch>
        </p:blipFill>
        <p:spPr>
          <a:xfrm>
            <a:off x="1644421" y="612630"/>
            <a:ext cx="8903158" cy="5632739"/>
          </a:xfrm>
          <a:prstGeom prst="rect">
            <a:avLst/>
          </a:prstGeom>
        </p:spPr>
      </p:pic>
    </p:spTree>
    <p:extLst>
      <p:ext uri="{BB962C8B-B14F-4D97-AF65-F5344CB8AC3E}">
        <p14:creationId xmlns:p14="http://schemas.microsoft.com/office/powerpoint/2010/main" val="1431128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83BB18E-C78E-4C37-B876-1866CD5BCFFD}"/>
              </a:ext>
            </a:extLst>
          </p:cNvPr>
          <p:cNvPicPr>
            <a:picLocks noChangeAspect="1"/>
          </p:cNvPicPr>
          <p:nvPr/>
        </p:nvPicPr>
        <p:blipFill>
          <a:blip r:embed="rId2"/>
          <a:stretch>
            <a:fillRect/>
          </a:stretch>
        </p:blipFill>
        <p:spPr>
          <a:xfrm>
            <a:off x="1676173" y="593579"/>
            <a:ext cx="8839654" cy="5670841"/>
          </a:xfrm>
          <a:prstGeom prst="rect">
            <a:avLst/>
          </a:prstGeom>
        </p:spPr>
      </p:pic>
    </p:spTree>
    <p:extLst>
      <p:ext uri="{BB962C8B-B14F-4D97-AF65-F5344CB8AC3E}">
        <p14:creationId xmlns:p14="http://schemas.microsoft.com/office/powerpoint/2010/main" val="2792196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91F7D6B-228A-4DBE-BA56-FB51AD1862FC}"/>
              </a:ext>
            </a:extLst>
          </p:cNvPr>
          <p:cNvPicPr>
            <a:picLocks noChangeAspect="1"/>
          </p:cNvPicPr>
          <p:nvPr/>
        </p:nvPicPr>
        <p:blipFill>
          <a:blip r:embed="rId2"/>
          <a:stretch>
            <a:fillRect/>
          </a:stretch>
        </p:blipFill>
        <p:spPr>
          <a:xfrm>
            <a:off x="1688873" y="603105"/>
            <a:ext cx="8814253" cy="5651790"/>
          </a:xfrm>
          <a:prstGeom prst="rect">
            <a:avLst/>
          </a:prstGeom>
        </p:spPr>
      </p:pic>
    </p:spTree>
    <p:extLst>
      <p:ext uri="{BB962C8B-B14F-4D97-AF65-F5344CB8AC3E}">
        <p14:creationId xmlns:p14="http://schemas.microsoft.com/office/powerpoint/2010/main" val="4266361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B7D0216-A84F-40BA-9288-20852837AE58}"/>
              </a:ext>
            </a:extLst>
          </p:cNvPr>
          <p:cNvPicPr>
            <a:picLocks noChangeAspect="1"/>
          </p:cNvPicPr>
          <p:nvPr/>
        </p:nvPicPr>
        <p:blipFill>
          <a:blip r:embed="rId2"/>
          <a:stretch>
            <a:fillRect/>
          </a:stretch>
        </p:blipFill>
        <p:spPr>
          <a:xfrm>
            <a:off x="1679348" y="612630"/>
            <a:ext cx="8833304" cy="5632739"/>
          </a:xfrm>
          <a:prstGeom prst="rect">
            <a:avLst/>
          </a:prstGeom>
        </p:spPr>
      </p:pic>
    </p:spTree>
    <p:extLst>
      <p:ext uri="{BB962C8B-B14F-4D97-AF65-F5344CB8AC3E}">
        <p14:creationId xmlns:p14="http://schemas.microsoft.com/office/powerpoint/2010/main" val="904624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9849887-8296-40B0-953B-583D6F481B31}"/>
              </a:ext>
            </a:extLst>
          </p:cNvPr>
          <p:cNvPicPr>
            <a:picLocks noChangeAspect="1"/>
          </p:cNvPicPr>
          <p:nvPr/>
        </p:nvPicPr>
        <p:blipFill>
          <a:blip r:embed="rId2"/>
          <a:stretch>
            <a:fillRect/>
          </a:stretch>
        </p:blipFill>
        <p:spPr>
          <a:xfrm>
            <a:off x="1650771" y="634856"/>
            <a:ext cx="8890457" cy="5588287"/>
          </a:xfrm>
          <a:prstGeom prst="rect">
            <a:avLst/>
          </a:prstGeom>
        </p:spPr>
      </p:pic>
    </p:spTree>
    <p:extLst>
      <p:ext uri="{BB962C8B-B14F-4D97-AF65-F5344CB8AC3E}">
        <p14:creationId xmlns:p14="http://schemas.microsoft.com/office/powerpoint/2010/main" val="1322357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B63989A-403D-4D06-856D-1403057CD335}"/>
              </a:ext>
            </a:extLst>
          </p:cNvPr>
          <p:cNvPicPr>
            <a:picLocks noChangeAspect="1"/>
          </p:cNvPicPr>
          <p:nvPr/>
        </p:nvPicPr>
        <p:blipFill>
          <a:blip r:embed="rId2"/>
          <a:stretch>
            <a:fillRect/>
          </a:stretch>
        </p:blipFill>
        <p:spPr>
          <a:xfrm>
            <a:off x="1688873" y="612630"/>
            <a:ext cx="8814253" cy="5632739"/>
          </a:xfrm>
          <a:prstGeom prst="rect">
            <a:avLst/>
          </a:prstGeom>
        </p:spPr>
      </p:pic>
    </p:spTree>
    <p:extLst>
      <p:ext uri="{BB962C8B-B14F-4D97-AF65-F5344CB8AC3E}">
        <p14:creationId xmlns:p14="http://schemas.microsoft.com/office/powerpoint/2010/main" val="2159307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CF3697-18EE-492D-B152-0B324FEC98BA}"/>
              </a:ext>
            </a:extLst>
          </p:cNvPr>
          <p:cNvSpPr>
            <a:spLocks noGrp="1"/>
          </p:cNvSpPr>
          <p:nvPr>
            <p:ph type="title"/>
          </p:nvPr>
        </p:nvSpPr>
        <p:spPr/>
        <p:txBody>
          <a:bodyPr/>
          <a:lstStyle/>
          <a:p>
            <a:r>
              <a:rPr lang="en-US" dirty="0" err="1"/>
              <a:t>Licenties</a:t>
            </a:r>
            <a:endParaRPr lang="nl-NL" dirty="0"/>
          </a:p>
        </p:txBody>
      </p:sp>
      <p:sp>
        <p:nvSpPr>
          <p:cNvPr id="6" name="Content Placeholder 5">
            <a:extLst>
              <a:ext uri="{FF2B5EF4-FFF2-40B4-BE49-F238E27FC236}">
                <a16:creationId xmlns:a16="http://schemas.microsoft.com/office/drawing/2014/main" id="{CBF298AC-B735-4843-B9F0-2C90E9A9FBE0}"/>
              </a:ext>
            </a:extLst>
          </p:cNvPr>
          <p:cNvSpPr>
            <a:spLocks noGrp="1"/>
          </p:cNvSpPr>
          <p:nvPr>
            <p:ph idx="1"/>
          </p:nvPr>
        </p:nvSpPr>
        <p:spPr/>
        <p:txBody>
          <a:bodyPr>
            <a:normAutofit fontScale="92500" lnSpcReduction="10000"/>
          </a:bodyPr>
          <a:lstStyle/>
          <a:p>
            <a:r>
              <a:rPr lang="en-US" dirty="0" err="1"/>
              <a:t>Verschillende</a:t>
            </a:r>
            <a:r>
              <a:rPr lang="en-US" dirty="0"/>
              <a:t> </a:t>
            </a:r>
            <a:r>
              <a:rPr lang="en-US" dirty="0" err="1"/>
              <a:t>licenties</a:t>
            </a:r>
            <a:r>
              <a:rPr lang="en-US" dirty="0"/>
              <a:t> </a:t>
            </a:r>
            <a:r>
              <a:rPr lang="en-US" dirty="0" err="1"/>
              <a:t>voor</a:t>
            </a:r>
            <a:r>
              <a:rPr lang="en-US" dirty="0"/>
              <a:t> </a:t>
            </a:r>
            <a:r>
              <a:rPr lang="en-US" dirty="0" err="1"/>
              <a:t>verschillende</a:t>
            </a:r>
            <a:r>
              <a:rPr lang="en-US" dirty="0"/>
              <a:t> content:</a:t>
            </a:r>
          </a:p>
          <a:p>
            <a:endParaRPr lang="en-US" dirty="0"/>
          </a:p>
          <a:p>
            <a:pPr lvl="1"/>
            <a:r>
              <a:rPr lang="en-US" dirty="0">
                <a:hlinkClick r:id="rId2"/>
              </a:rPr>
              <a:t>Creative Commons </a:t>
            </a:r>
            <a:r>
              <a:rPr lang="en-US" dirty="0" err="1">
                <a:hlinkClick r:id="rId2"/>
              </a:rPr>
              <a:t>licenties</a:t>
            </a:r>
            <a:endParaRPr lang="en-US" dirty="0"/>
          </a:p>
          <a:p>
            <a:pPr lvl="2"/>
            <a:r>
              <a:rPr lang="en-US" dirty="0" err="1"/>
              <a:t>meest</a:t>
            </a:r>
            <a:r>
              <a:rPr lang="en-US" dirty="0"/>
              <a:t> </a:t>
            </a:r>
            <a:r>
              <a:rPr lang="en-US" dirty="0" err="1"/>
              <a:t>gebruikt</a:t>
            </a:r>
            <a:r>
              <a:rPr lang="en-US" dirty="0"/>
              <a:t> </a:t>
            </a:r>
            <a:r>
              <a:rPr lang="en-US" dirty="0" err="1"/>
              <a:t>bij</a:t>
            </a:r>
            <a:r>
              <a:rPr lang="en-US" dirty="0"/>
              <a:t> Open Access.</a:t>
            </a:r>
          </a:p>
          <a:p>
            <a:pPr lvl="2"/>
            <a:r>
              <a:rPr lang="en-US" dirty="0" err="1"/>
              <a:t>Heeft</a:t>
            </a:r>
            <a:r>
              <a:rPr lang="en-US" dirty="0"/>
              <a:t> </a:t>
            </a:r>
            <a:r>
              <a:rPr lang="en-US" dirty="0" err="1"/>
              <a:t>meerdere</a:t>
            </a:r>
            <a:r>
              <a:rPr lang="en-US" dirty="0"/>
              <a:t> </a:t>
            </a:r>
            <a:r>
              <a:rPr lang="en-US" dirty="0" err="1"/>
              <a:t>onderdelen</a:t>
            </a:r>
            <a:r>
              <a:rPr lang="en-US" dirty="0"/>
              <a:t>, </a:t>
            </a:r>
            <a:r>
              <a:rPr lang="en-US" dirty="0" err="1"/>
              <a:t>zodat</a:t>
            </a:r>
            <a:r>
              <a:rPr lang="en-US" dirty="0"/>
              <a:t> je de </a:t>
            </a:r>
            <a:r>
              <a:rPr lang="en-US" dirty="0" err="1"/>
              <a:t>licentie</a:t>
            </a:r>
            <a:r>
              <a:rPr lang="en-US" dirty="0"/>
              <a:t> </a:t>
            </a:r>
            <a:r>
              <a:rPr lang="en-US" dirty="0" err="1"/>
              <a:t>kan</a:t>
            </a:r>
            <a:r>
              <a:rPr lang="en-US" dirty="0"/>
              <a:t> </a:t>
            </a:r>
            <a:r>
              <a:rPr lang="en-US" dirty="0" err="1"/>
              <a:t>samenstellen</a:t>
            </a:r>
            <a:r>
              <a:rPr lang="en-US" dirty="0"/>
              <a:t> die </a:t>
            </a:r>
            <a:r>
              <a:rPr lang="en-US" dirty="0" err="1"/>
              <a:t>bij</a:t>
            </a:r>
            <a:r>
              <a:rPr lang="en-US" dirty="0"/>
              <a:t> </a:t>
            </a:r>
            <a:r>
              <a:rPr lang="en-US" dirty="0" err="1"/>
              <a:t>jou</a:t>
            </a:r>
            <a:r>
              <a:rPr lang="en-US" dirty="0"/>
              <a:t> </a:t>
            </a:r>
            <a:r>
              <a:rPr lang="en-US" dirty="0" err="1"/>
              <a:t>en</a:t>
            </a:r>
            <a:r>
              <a:rPr lang="en-US" dirty="0"/>
              <a:t> </a:t>
            </a:r>
            <a:r>
              <a:rPr lang="en-US" dirty="0" err="1"/>
              <a:t>jouw</a:t>
            </a:r>
            <a:r>
              <a:rPr lang="en-US" dirty="0"/>
              <a:t> </a:t>
            </a:r>
            <a:r>
              <a:rPr lang="en-US" dirty="0" err="1"/>
              <a:t>werk</a:t>
            </a:r>
            <a:r>
              <a:rPr lang="en-US" dirty="0"/>
              <a:t> past.</a:t>
            </a:r>
          </a:p>
          <a:p>
            <a:pPr lvl="2"/>
            <a:endParaRPr lang="en-US" dirty="0"/>
          </a:p>
          <a:p>
            <a:pPr lvl="1"/>
            <a:r>
              <a:rPr lang="en-US" dirty="0">
                <a:hlinkClick r:id="rId3"/>
              </a:rPr>
              <a:t>Apache </a:t>
            </a:r>
            <a:r>
              <a:rPr lang="en-US" dirty="0" err="1">
                <a:hlinkClick r:id="rId3"/>
              </a:rPr>
              <a:t>licentie</a:t>
            </a:r>
            <a:r>
              <a:rPr lang="en-US" dirty="0">
                <a:hlinkClick r:id="rId3"/>
              </a:rPr>
              <a:t> </a:t>
            </a:r>
            <a:endParaRPr lang="en-US" dirty="0"/>
          </a:p>
          <a:p>
            <a:pPr lvl="2"/>
            <a:r>
              <a:rPr lang="en-US" dirty="0" err="1"/>
              <a:t>Gebruikt</a:t>
            </a:r>
            <a:r>
              <a:rPr lang="en-US" dirty="0"/>
              <a:t> </a:t>
            </a:r>
            <a:r>
              <a:rPr lang="en-US" dirty="0" err="1"/>
              <a:t>voor</a:t>
            </a:r>
            <a:r>
              <a:rPr lang="en-US" dirty="0"/>
              <a:t> software.</a:t>
            </a:r>
          </a:p>
          <a:p>
            <a:pPr lvl="2"/>
            <a:r>
              <a:rPr lang="en-US" dirty="0"/>
              <a:t>Is er maar in </a:t>
            </a:r>
            <a:r>
              <a:rPr lang="en-US" dirty="0" err="1"/>
              <a:t>één</a:t>
            </a:r>
            <a:r>
              <a:rPr lang="en-US" dirty="0"/>
              <a:t> variant.</a:t>
            </a:r>
          </a:p>
          <a:p>
            <a:pPr lvl="2"/>
            <a:r>
              <a:rPr lang="en-US" dirty="0"/>
              <a:t>Het is </a:t>
            </a:r>
            <a:r>
              <a:rPr lang="en-US" dirty="0" err="1"/>
              <a:t>toegestaan</a:t>
            </a:r>
            <a:r>
              <a:rPr lang="en-US" dirty="0"/>
              <a:t> </a:t>
            </a:r>
            <a:r>
              <a:rPr lang="en-US" dirty="0" err="1"/>
              <a:t>deze</a:t>
            </a:r>
            <a:r>
              <a:rPr lang="en-US" dirty="0"/>
              <a:t> </a:t>
            </a:r>
            <a:r>
              <a:rPr lang="en-US" dirty="0" err="1"/>
              <a:t>zelf</a:t>
            </a:r>
            <a:r>
              <a:rPr lang="en-US" dirty="0"/>
              <a:t> </a:t>
            </a:r>
            <a:r>
              <a:rPr lang="en-US" dirty="0" err="1"/>
              <a:t>aan</a:t>
            </a:r>
            <a:r>
              <a:rPr lang="en-US" dirty="0"/>
              <a:t> te </a:t>
            </a:r>
            <a:r>
              <a:rPr lang="en-US" dirty="0" err="1"/>
              <a:t>passen</a:t>
            </a:r>
            <a:r>
              <a:rPr lang="en-US" dirty="0"/>
              <a:t>, maar dan is het </a:t>
            </a:r>
            <a:r>
              <a:rPr lang="en-US" dirty="0" err="1"/>
              <a:t>officieel</a:t>
            </a:r>
            <a:r>
              <a:rPr lang="en-US" dirty="0"/>
              <a:t> </a:t>
            </a:r>
            <a:r>
              <a:rPr lang="en-US" dirty="0" err="1"/>
              <a:t>geen</a:t>
            </a:r>
            <a:r>
              <a:rPr lang="en-US" dirty="0"/>
              <a:t> Apache </a:t>
            </a:r>
            <a:r>
              <a:rPr lang="en-US" dirty="0" err="1"/>
              <a:t>licentie</a:t>
            </a:r>
            <a:r>
              <a:rPr lang="en-US" dirty="0"/>
              <a:t> </a:t>
            </a:r>
            <a:r>
              <a:rPr lang="en-US" dirty="0" err="1"/>
              <a:t>meer</a:t>
            </a:r>
            <a:r>
              <a:rPr lang="en-US" dirty="0"/>
              <a:t>.</a:t>
            </a:r>
          </a:p>
          <a:p>
            <a:pPr lvl="2"/>
            <a:endParaRPr lang="en-US" dirty="0"/>
          </a:p>
          <a:p>
            <a:pPr lvl="1"/>
            <a:r>
              <a:rPr lang="en-US" dirty="0" err="1"/>
              <a:t>Andere</a:t>
            </a:r>
            <a:r>
              <a:rPr lang="en-US" dirty="0"/>
              <a:t> Open Source </a:t>
            </a:r>
            <a:r>
              <a:rPr lang="en-US" dirty="0" err="1"/>
              <a:t>licenties</a:t>
            </a:r>
            <a:r>
              <a:rPr lang="en-US" dirty="0"/>
              <a:t>: </a:t>
            </a:r>
            <a:r>
              <a:rPr lang="en-US" dirty="0">
                <a:hlinkClick r:id="rId4"/>
              </a:rPr>
              <a:t>https://opensource.org/licenses</a:t>
            </a:r>
            <a:r>
              <a:rPr lang="en-US" dirty="0"/>
              <a:t> </a:t>
            </a:r>
            <a:endParaRPr lang="nl-NL" dirty="0"/>
          </a:p>
        </p:txBody>
      </p:sp>
    </p:spTree>
    <p:extLst>
      <p:ext uri="{BB962C8B-B14F-4D97-AF65-F5344CB8AC3E}">
        <p14:creationId xmlns:p14="http://schemas.microsoft.com/office/powerpoint/2010/main" val="3321051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9BA9-6773-4DCE-A986-612E3E7F88E4}"/>
              </a:ext>
            </a:extLst>
          </p:cNvPr>
          <p:cNvSpPr>
            <a:spLocks noGrp="1"/>
          </p:cNvSpPr>
          <p:nvPr>
            <p:ph type="title"/>
          </p:nvPr>
        </p:nvSpPr>
        <p:spPr/>
        <p:txBody>
          <a:bodyPr/>
          <a:lstStyle/>
          <a:p>
            <a:endParaRPr lang="nl-NL"/>
          </a:p>
        </p:txBody>
      </p:sp>
      <p:pic>
        <p:nvPicPr>
          <p:cNvPr id="5" name="Content Placeholder 4" descr="A picture containing shape&#10;&#10;Description automatically generated">
            <a:extLst>
              <a:ext uri="{FF2B5EF4-FFF2-40B4-BE49-F238E27FC236}">
                <a16:creationId xmlns:a16="http://schemas.microsoft.com/office/drawing/2014/main" id="{976D447E-3F1D-4DE1-95E5-1513585C149C}"/>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2676"/>
            <a:ext cx="3861205" cy="6250980"/>
          </a:xfrm>
        </p:spPr>
      </p:pic>
      <p:pic>
        <p:nvPicPr>
          <p:cNvPr id="6" name="Picture 2">
            <a:hlinkClick r:id="rId3" tooltip="Creative commons licences.jpg"/>
            <a:extLst>
              <a:ext uri="{FF2B5EF4-FFF2-40B4-BE49-F238E27FC236}">
                <a16:creationId xmlns:a16="http://schemas.microsoft.com/office/drawing/2014/main" id="{E8A46C2E-7DF2-434E-B3F0-D0FE71C6AF4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83920" y="604345"/>
            <a:ext cx="7539914" cy="56493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80B3FE0-E2DB-45DC-829C-FF289BFE6DDD}"/>
              </a:ext>
            </a:extLst>
          </p:cNvPr>
          <p:cNvSpPr txBox="1"/>
          <p:nvPr/>
        </p:nvSpPr>
        <p:spPr>
          <a:xfrm>
            <a:off x="4656083" y="6211669"/>
            <a:ext cx="3951890" cy="646331"/>
          </a:xfrm>
          <a:prstGeom prst="rect">
            <a:avLst/>
          </a:prstGeom>
          <a:noFill/>
        </p:spPr>
        <p:txBody>
          <a:bodyPr wrap="square" rtlCol="0">
            <a:spAutoFit/>
          </a:bodyPr>
          <a:lstStyle/>
          <a:p>
            <a:r>
              <a:rPr lang="en-US" dirty="0">
                <a:hlinkClick r:id="rId5"/>
              </a:rPr>
              <a:t>Creative Commons licenses </a:t>
            </a:r>
            <a:r>
              <a:rPr lang="en-US" dirty="0"/>
              <a:t>by </a:t>
            </a:r>
            <a:r>
              <a:rPr lang="en-US" dirty="0">
                <a:hlinkClick r:id="rId6"/>
              </a:rPr>
              <a:t>Foter</a:t>
            </a:r>
            <a:r>
              <a:rPr lang="en-US" dirty="0"/>
              <a:t> (</a:t>
            </a:r>
            <a:r>
              <a:rPr lang="en-US" dirty="0">
                <a:hlinkClick r:id="rId7"/>
              </a:rPr>
              <a:t>CC-BY-SA</a:t>
            </a:r>
            <a:r>
              <a:rPr lang="en-US" dirty="0"/>
              <a:t>)</a:t>
            </a:r>
            <a:endParaRPr lang="nl-NL" dirty="0"/>
          </a:p>
        </p:txBody>
      </p:sp>
      <p:sp>
        <p:nvSpPr>
          <p:cNvPr id="8" name="TextBox 7">
            <a:extLst>
              <a:ext uri="{FF2B5EF4-FFF2-40B4-BE49-F238E27FC236}">
                <a16:creationId xmlns:a16="http://schemas.microsoft.com/office/drawing/2014/main" id="{D2DA84C6-8EA9-4E8E-9977-71606C155646}"/>
              </a:ext>
            </a:extLst>
          </p:cNvPr>
          <p:cNvSpPr txBox="1"/>
          <p:nvPr/>
        </p:nvSpPr>
        <p:spPr>
          <a:xfrm>
            <a:off x="0" y="6292939"/>
            <a:ext cx="3951890" cy="646331"/>
          </a:xfrm>
          <a:prstGeom prst="rect">
            <a:avLst/>
          </a:prstGeom>
          <a:noFill/>
        </p:spPr>
        <p:txBody>
          <a:bodyPr wrap="square" rtlCol="0">
            <a:spAutoFit/>
          </a:bodyPr>
          <a:lstStyle/>
          <a:p>
            <a:r>
              <a:rPr lang="en-US" dirty="0">
                <a:hlinkClick r:id="rId8"/>
              </a:rPr>
              <a:t>Creative Commons license spectrum </a:t>
            </a:r>
            <a:r>
              <a:rPr lang="en-US" dirty="0"/>
              <a:t>(</a:t>
            </a:r>
            <a:r>
              <a:rPr lang="en-US" dirty="0">
                <a:hlinkClick r:id="rId9"/>
              </a:rPr>
              <a:t>CC-BY</a:t>
            </a:r>
            <a:r>
              <a:rPr lang="en-US" dirty="0"/>
              <a:t>)</a:t>
            </a:r>
            <a:endParaRPr lang="nl-NL" dirty="0"/>
          </a:p>
        </p:txBody>
      </p:sp>
    </p:spTree>
    <p:extLst>
      <p:ext uri="{BB962C8B-B14F-4D97-AF65-F5344CB8AC3E}">
        <p14:creationId xmlns:p14="http://schemas.microsoft.com/office/powerpoint/2010/main" val="2589669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9E03-F16A-4847-9DA3-AF91BDA038A6}"/>
              </a:ext>
            </a:extLst>
          </p:cNvPr>
          <p:cNvSpPr>
            <a:spLocks noGrp="1"/>
          </p:cNvSpPr>
          <p:nvPr>
            <p:ph type="title"/>
          </p:nvPr>
        </p:nvSpPr>
        <p:spPr/>
        <p:txBody>
          <a:bodyPr/>
          <a:lstStyle/>
          <a:p>
            <a:r>
              <a:rPr lang="en-US" dirty="0"/>
              <a:t>Copyright the Card Game</a:t>
            </a:r>
            <a:endParaRPr lang="nl-NL" dirty="0"/>
          </a:p>
        </p:txBody>
      </p:sp>
      <p:sp>
        <p:nvSpPr>
          <p:cNvPr id="3" name="Content Placeholder 2">
            <a:extLst>
              <a:ext uri="{FF2B5EF4-FFF2-40B4-BE49-F238E27FC236}">
                <a16:creationId xmlns:a16="http://schemas.microsoft.com/office/drawing/2014/main" id="{3AEDC4C6-9C9D-46A9-9102-E1076F829EEE}"/>
              </a:ext>
            </a:extLst>
          </p:cNvPr>
          <p:cNvSpPr>
            <a:spLocks noGrp="1"/>
          </p:cNvSpPr>
          <p:nvPr>
            <p:ph idx="1"/>
          </p:nvPr>
        </p:nvSpPr>
        <p:spPr/>
        <p:txBody>
          <a:bodyPr/>
          <a:lstStyle/>
          <a:p>
            <a:r>
              <a:rPr lang="en-US" sz="2800" u="sng" dirty="0">
                <a:solidFill>
                  <a:srgbClr val="0563C1"/>
                </a:solidFill>
                <a:effectLst/>
                <a:latin typeface="Calibri" panose="020F0502020204030204" pitchFamily="34" charset="0"/>
                <a:ea typeface="Calibri" panose="020F0502020204030204" pitchFamily="34" charset="0"/>
                <a:hlinkClick r:id="rId2"/>
              </a:rPr>
              <a:t>https://copyrightliteracy.org/resources/copyright-the-card-game/</a:t>
            </a:r>
            <a:endParaRPr lang="en-US" sz="2800" u="sng" dirty="0">
              <a:solidFill>
                <a:srgbClr val="0563C1"/>
              </a:solidFill>
              <a:effectLst/>
              <a:latin typeface="Calibri" panose="020F0502020204030204" pitchFamily="34" charset="0"/>
              <a:ea typeface="Calibri" panose="020F0502020204030204" pitchFamily="34" charset="0"/>
            </a:endParaRPr>
          </a:p>
          <a:p>
            <a:endParaRPr lang="nl-NL" dirty="0"/>
          </a:p>
          <a:p>
            <a:r>
              <a:rPr lang="nl-NL" dirty="0"/>
              <a:t>Kaartspel in Engels, gemaakt door Chris Morrison en Jane </a:t>
            </a:r>
            <a:r>
              <a:rPr lang="nl-NL" dirty="0" err="1"/>
              <a:t>Secker</a:t>
            </a:r>
            <a:r>
              <a:rPr lang="nl-NL" dirty="0"/>
              <a:t>.</a:t>
            </a:r>
          </a:p>
          <a:p>
            <a:r>
              <a:rPr lang="nl-NL" dirty="0"/>
              <a:t>Bedoeld om kennis te maken met UK auteursrecht in 4 onderdelen: werken, gebruik, licenties en uitzonderingen.</a:t>
            </a:r>
          </a:p>
          <a:p>
            <a:r>
              <a:rPr lang="nl-NL" dirty="0"/>
              <a:t>Heeft een CC-BY-NC-SA licentie, dus kan deels gebruikt of bewerkt worden naar het Nederlandse auteursrecht.</a:t>
            </a:r>
          </a:p>
        </p:txBody>
      </p:sp>
    </p:spTree>
    <p:extLst>
      <p:ext uri="{BB962C8B-B14F-4D97-AF65-F5344CB8AC3E}">
        <p14:creationId xmlns:p14="http://schemas.microsoft.com/office/powerpoint/2010/main" val="2115217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D1C4FF6B-A2B3-334F-8237-B9AEB19A488D}"/>
              </a:ext>
            </a:extLst>
          </p:cNvPr>
          <p:cNvSpPr>
            <a:spLocks noGrp="1"/>
          </p:cNvSpPr>
          <p:nvPr>
            <p:ph type="body" sz="quarter" idx="10"/>
          </p:nvPr>
        </p:nvSpPr>
        <p:spPr>
          <a:xfrm>
            <a:off x="992554" y="250092"/>
            <a:ext cx="9652000" cy="5298831"/>
          </a:xfrm>
        </p:spPr>
        <p:txBody>
          <a:bodyPr>
            <a:normAutofit fontScale="92500" lnSpcReduction="10000"/>
          </a:bodyPr>
          <a:lstStyle/>
          <a:p>
            <a:endParaRPr lang="nl-NL" altLang="nl-NL" sz="2799" b="1" dirty="0"/>
          </a:p>
          <a:p>
            <a:endParaRPr lang="nl-NL" altLang="nl-NL" sz="2799" b="1" dirty="0"/>
          </a:p>
          <a:p>
            <a:endParaRPr lang="nl-NL" altLang="nl-NL" sz="2799" b="1" dirty="0"/>
          </a:p>
          <a:p>
            <a:r>
              <a:rPr lang="nl-NL" altLang="nl-NL" sz="2799" b="1" dirty="0"/>
              <a:t>Inhoud auteursrecht</a:t>
            </a:r>
          </a:p>
          <a:p>
            <a:endParaRPr lang="nl-NL" altLang="nl-NL" b="1" dirty="0"/>
          </a:p>
          <a:p>
            <a:r>
              <a:rPr lang="nl-NL" altLang="nl-NL" b="1" dirty="0"/>
              <a:t>a. Exploitatierechten </a:t>
            </a:r>
          </a:p>
          <a:p>
            <a:pPr lvl="2">
              <a:buClr>
                <a:schemeClr val="tx1"/>
              </a:buClr>
            </a:pPr>
            <a:r>
              <a:rPr lang="nl-NL" altLang="nl-NL" sz="2199" dirty="0">
                <a:latin typeface="Open Sans Light" panose="020B0306030504020204" pitchFamily="34" charset="0"/>
                <a:ea typeface="Open Sans Light" panose="020B0306030504020204" pitchFamily="34" charset="0"/>
                <a:cs typeface="Open Sans Light" panose="020B0306030504020204" pitchFamily="34" charset="0"/>
              </a:rPr>
              <a:t>Verveelvoudigen (kopiëren, vertalen, bewerken, downloaden </a:t>
            </a:r>
            <a:r>
              <a:rPr lang="nl-NL" altLang="nl-NL" sz="2199" dirty="0" err="1">
                <a:latin typeface="Open Sans Light" panose="020B0306030504020204" pitchFamily="34" charset="0"/>
                <a:ea typeface="Open Sans Light" panose="020B0306030504020204" pitchFamily="34" charset="0"/>
                <a:cs typeface="Open Sans Light" panose="020B0306030504020204" pitchFamily="34" charset="0"/>
              </a:rPr>
              <a:t>etc</a:t>
            </a:r>
            <a:r>
              <a:rPr lang="nl-NL" altLang="nl-NL" sz="2199" dirty="0">
                <a:latin typeface="Open Sans Light" panose="020B0306030504020204" pitchFamily="34" charset="0"/>
                <a:ea typeface="Open Sans Light" panose="020B0306030504020204" pitchFamily="34" charset="0"/>
                <a:cs typeface="Open Sans Light" panose="020B0306030504020204" pitchFamily="34" charset="0"/>
              </a:rPr>
              <a:t>)</a:t>
            </a:r>
          </a:p>
          <a:p>
            <a:pPr lvl="2">
              <a:buClr>
                <a:schemeClr val="tx1"/>
              </a:buClr>
            </a:pPr>
            <a:r>
              <a:rPr lang="nl-NL" altLang="nl-NL" sz="2199" dirty="0">
                <a:latin typeface="Open Sans Light" panose="020B0306030504020204" pitchFamily="34" charset="0"/>
                <a:ea typeface="Open Sans Light" panose="020B0306030504020204" pitchFamily="34" charset="0"/>
                <a:cs typeface="Open Sans Light" panose="020B0306030504020204" pitchFamily="34" charset="0"/>
              </a:rPr>
              <a:t>Openbaar maken (verspreiden, vertonen, uploaden etc.)</a:t>
            </a:r>
          </a:p>
          <a:p>
            <a:pPr marL="914400" lvl="2" indent="0">
              <a:buClr>
                <a:schemeClr val="tx1"/>
              </a:buClr>
              <a:buNone/>
            </a:pPr>
            <a:endParaRPr lang="nl-NL" altLang="nl-NL" sz="2199" dirty="0">
              <a:latin typeface="Open Sans Light" panose="020B0306030504020204" pitchFamily="34" charset="0"/>
              <a:ea typeface="Open Sans Light" panose="020B0306030504020204" pitchFamily="34" charset="0"/>
              <a:cs typeface="Open Sans Light" panose="020B0306030504020204" pitchFamily="34" charset="0"/>
            </a:endParaRPr>
          </a:p>
          <a:p>
            <a:pPr marL="0" lvl="2" indent="0">
              <a:buClr>
                <a:schemeClr val="tx1"/>
              </a:buClr>
              <a:buNone/>
            </a:pPr>
            <a:r>
              <a:rPr lang="nl-NL" altLang="nl-NL" sz="2199" dirty="0">
                <a:latin typeface="Open Sans Light" panose="020B0306030504020204" pitchFamily="34" charset="0"/>
                <a:ea typeface="Open Sans Light" panose="020B0306030504020204" pitchFamily="34" charset="0"/>
                <a:cs typeface="Open Sans Light" panose="020B0306030504020204" pitchFamily="34" charset="0"/>
              </a:rPr>
              <a:t> -&gt; </a:t>
            </a:r>
            <a:r>
              <a:rPr lang="nl-NL" altLang="nl-NL" sz="2199" u="sng" dirty="0">
                <a:latin typeface="Open Sans Light" panose="020B0306030504020204" pitchFamily="34" charset="0"/>
                <a:ea typeface="Open Sans Light" panose="020B0306030504020204" pitchFamily="34" charset="0"/>
                <a:cs typeface="Open Sans Light" panose="020B0306030504020204" pitchFamily="34" charset="0"/>
              </a:rPr>
              <a:t>beperkingen op exploitatierechten</a:t>
            </a:r>
          </a:p>
          <a:p>
            <a:pPr marL="0" lvl="3" indent="0">
              <a:buClr>
                <a:srgbClr val="A50021"/>
              </a:buClr>
              <a:buNone/>
            </a:pPr>
            <a:endParaRPr lang="nl-NL" altLang="nl-NL" sz="2199" b="1" dirty="0"/>
          </a:p>
          <a:p>
            <a:r>
              <a:rPr lang="nl-NL" altLang="nl-NL" b="1" dirty="0"/>
              <a:t>b. Persoonlijkheid</a:t>
            </a:r>
            <a:r>
              <a:rPr lang="en-US" altLang="nl-NL" b="1" dirty="0"/>
              <a:t>s</a:t>
            </a:r>
            <a:r>
              <a:rPr lang="nl-NL" altLang="nl-NL" b="1" dirty="0"/>
              <a:t>rechten </a:t>
            </a:r>
            <a:r>
              <a:rPr lang="nl-NL" altLang="nl-NL" dirty="0"/>
              <a:t>(o.a. recht op naamsvermelding bij openbaarmaking)</a:t>
            </a:r>
            <a:endParaRPr lang="nl-NL" altLang="nl-NL" b="1" dirty="0"/>
          </a:p>
          <a:p>
            <a:endParaRPr lang="nl-NL" altLang="nl-NL" b="1" dirty="0"/>
          </a:p>
          <a:p>
            <a:r>
              <a:rPr lang="nl-NL" altLang="nl-NL" sz="1999" dirty="0"/>
              <a:t>Duur auteursrecht: </a:t>
            </a:r>
            <a:r>
              <a:rPr lang="nl-NL" altLang="nl-NL" sz="1999" b="1" dirty="0"/>
              <a:t>70 jaar na overlijden maker </a:t>
            </a:r>
            <a:r>
              <a:rPr lang="nl-NL" altLang="nl-NL" sz="1999" dirty="0"/>
              <a:t>of - bij rechtspersoon en in geval van anonieme werken</a:t>
            </a:r>
            <a:r>
              <a:rPr lang="en-US" altLang="nl-NL" sz="1999" dirty="0"/>
              <a:t> - </a:t>
            </a:r>
            <a:r>
              <a:rPr lang="nl-NL" altLang="nl-NL" sz="1999" dirty="0"/>
              <a:t>70 jaar na eerste publicatie</a:t>
            </a:r>
          </a:p>
          <a:p>
            <a:endParaRPr lang="nl-NL" altLang="nl-NL" b="1" dirty="0"/>
          </a:p>
          <a:p>
            <a:endParaRPr lang="nl-NL" dirty="0"/>
          </a:p>
        </p:txBody>
      </p:sp>
    </p:spTree>
    <p:extLst>
      <p:ext uri="{BB962C8B-B14F-4D97-AF65-F5344CB8AC3E}">
        <p14:creationId xmlns:p14="http://schemas.microsoft.com/office/powerpoint/2010/main" val="1489426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350D2-9AEF-4E1C-9196-79B88FF1D648}"/>
              </a:ext>
            </a:extLst>
          </p:cNvPr>
          <p:cNvSpPr>
            <a:spLocks noGrp="1"/>
          </p:cNvSpPr>
          <p:nvPr>
            <p:ph type="title"/>
          </p:nvPr>
        </p:nvSpPr>
        <p:spPr/>
        <p:txBody>
          <a:bodyPr/>
          <a:lstStyle/>
          <a:p>
            <a:r>
              <a:rPr lang="en-US" dirty="0"/>
              <a:t>Creative commons licenses</a:t>
            </a:r>
            <a:endParaRPr lang="nl-NL" dirty="0"/>
          </a:p>
        </p:txBody>
      </p:sp>
      <p:sp>
        <p:nvSpPr>
          <p:cNvPr id="3" name="Content Placeholder 2">
            <a:extLst>
              <a:ext uri="{FF2B5EF4-FFF2-40B4-BE49-F238E27FC236}">
                <a16:creationId xmlns:a16="http://schemas.microsoft.com/office/drawing/2014/main" id="{8D7F4144-0187-4682-92F0-0953C54552DE}"/>
              </a:ext>
            </a:extLst>
          </p:cNvPr>
          <p:cNvSpPr>
            <a:spLocks noGrp="1"/>
          </p:cNvSpPr>
          <p:nvPr>
            <p:ph idx="1"/>
          </p:nvPr>
        </p:nvSpPr>
        <p:spPr/>
        <p:txBody>
          <a:bodyPr/>
          <a:lstStyle/>
          <a:p>
            <a:r>
              <a:rPr lang="en-US" sz="2800" u="sng" dirty="0">
                <a:solidFill>
                  <a:srgbClr val="000000"/>
                </a:solidFill>
                <a:effectLst/>
                <a:latin typeface="Calibri" panose="020F0502020204030204" pitchFamily="34" charset="0"/>
                <a:ea typeface="Calibri" panose="020F0502020204030204" pitchFamily="34" charset="0"/>
                <a:hlinkClick r:id="rId2"/>
              </a:rPr>
              <a:t>https://uniofcam.libwizard.com/f/CreativeCommons</a:t>
            </a:r>
            <a:endParaRPr lang="en-US" sz="2800" u="sng" dirty="0">
              <a:solidFill>
                <a:srgbClr val="000000"/>
              </a:solidFill>
              <a:effectLst/>
              <a:latin typeface="Calibri" panose="020F0502020204030204" pitchFamily="34" charset="0"/>
              <a:ea typeface="Calibri" panose="020F0502020204030204" pitchFamily="34" charset="0"/>
            </a:endParaRPr>
          </a:p>
          <a:p>
            <a:endParaRPr lang="en-US" u="sng"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Online game in het Engels, </a:t>
            </a:r>
            <a:r>
              <a:rPr lang="en-US" dirty="0" err="1">
                <a:solidFill>
                  <a:srgbClr val="000000"/>
                </a:solidFill>
                <a:latin typeface="Calibri" panose="020F0502020204030204" pitchFamily="34" charset="0"/>
              </a:rPr>
              <a:t>gemaakt</a:t>
            </a:r>
            <a:r>
              <a:rPr lang="en-US" dirty="0">
                <a:solidFill>
                  <a:srgbClr val="000000"/>
                </a:solidFill>
                <a:latin typeface="Calibri" panose="020F0502020204030204" pitchFamily="34" charset="0"/>
              </a:rPr>
              <a:t> door Amy Theobald </a:t>
            </a:r>
            <a:r>
              <a:rPr lang="en-US" dirty="0" err="1">
                <a:solidFill>
                  <a:srgbClr val="000000"/>
                </a:solidFill>
                <a:latin typeface="Calibri" panose="020F0502020204030204" pitchFamily="34" charset="0"/>
              </a:rPr>
              <a:t>en</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gedeeld</a:t>
            </a:r>
            <a:r>
              <a:rPr lang="en-US" dirty="0">
                <a:solidFill>
                  <a:srgbClr val="000000"/>
                </a:solidFill>
                <a:latin typeface="Calibri" panose="020F0502020204030204" pitchFamily="34" charset="0"/>
              </a:rPr>
              <a:t> met </a:t>
            </a:r>
            <a:r>
              <a:rPr lang="en-US" dirty="0" err="1">
                <a:solidFill>
                  <a:srgbClr val="000000"/>
                </a:solidFill>
                <a:latin typeface="Calibri" panose="020F0502020204030204" pitchFamily="34" charset="0"/>
              </a:rPr>
              <a:t>een</a:t>
            </a:r>
            <a:r>
              <a:rPr lang="en-US" dirty="0">
                <a:solidFill>
                  <a:srgbClr val="000000"/>
                </a:solidFill>
                <a:latin typeface="Calibri" panose="020F0502020204030204" pitchFamily="34" charset="0"/>
              </a:rPr>
              <a:t> CC-BY </a:t>
            </a:r>
            <a:r>
              <a:rPr lang="en-US" dirty="0" err="1">
                <a:solidFill>
                  <a:srgbClr val="000000"/>
                </a:solidFill>
                <a:latin typeface="Calibri" panose="020F0502020204030204" pitchFamily="34" charset="0"/>
              </a:rPr>
              <a:t>licentie</a:t>
            </a:r>
            <a:r>
              <a:rPr lang="en-US" dirty="0">
                <a:solidFill>
                  <a:srgbClr val="000000"/>
                </a:solidFill>
                <a:latin typeface="Calibri" panose="020F0502020204030204" pitchFamily="34" charset="0"/>
              </a:rPr>
              <a:t>.</a:t>
            </a:r>
          </a:p>
          <a:p>
            <a:r>
              <a:rPr lang="en-US" dirty="0" err="1">
                <a:solidFill>
                  <a:srgbClr val="000000"/>
                </a:solidFill>
                <a:latin typeface="Calibri" panose="020F0502020204030204" pitchFamily="34" charset="0"/>
              </a:rPr>
              <a:t>Bedoeld</a:t>
            </a:r>
            <a:r>
              <a:rPr lang="en-US" dirty="0">
                <a:solidFill>
                  <a:srgbClr val="000000"/>
                </a:solidFill>
                <a:latin typeface="Calibri" panose="020F0502020204030204" pitchFamily="34" charset="0"/>
              </a:rPr>
              <a:t> om </a:t>
            </a:r>
            <a:r>
              <a:rPr lang="en-US" dirty="0" err="1">
                <a:solidFill>
                  <a:srgbClr val="000000"/>
                </a:solidFill>
                <a:latin typeface="Calibri" panose="020F0502020204030204" pitchFamily="34" charset="0"/>
              </a:rPr>
              <a:t>bekend</a:t>
            </a:r>
            <a:r>
              <a:rPr lang="en-US" dirty="0">
                <a:solidFill>
                  <a:srgbClr val="000000"/>
                </a:solidFill>
                <a:latin typeface="Calibri" panose="020F0502020204030204" pitchFamily="34" charset="0"/>
              </a:rPr>
              <a:t> te </a:t>
            </a:r>
            <a:r>
              <a:rPr lang="en-US" dirty="0" err="1">
                <a:solidFill>
                  <a:srgbClr val="000000"/>
                </a:solidFill>
                <a:latin typeface="Calibri" panose="020F0502020204030204" pitchFamily="34" charset="0"/>
              </a:rPr>
              <a:t>raken</a:t>
            </a:r>
            <a:r>
              <a:rPr lang="en-US" dirty="0">
                <a:solidFill>
                  <a:srgbClr val="000000"/>
                </a:solidFill>
                <a:latin typeface="Calibri" panose="020F0502020204030204" pitchFamily="34" charset="0"/>
              </a:rPr>
              <a:t> met de </a:t>
            </a:r>
            <a:r>
              <a:rPr lang="en-US" dirty="0" err="1">
                <a:solidFill>
                  <a:srgbClr val="000000"/>
                </a:solidFill>
                <a:latin typeface="Calibri" panose="020F0502020204030204" pitchFamily="34" charset="0"/>
              </a:rPr>
              <a:t>verschillende</a:t>
            </a:r>
            <a:r>
              <a:rPr lang="en-US" dirty="0">
                <a:solidFill>
                  <a:srgbClr val="000000"/>
                </a:solidFill>
                <a:latin typeface="Calibri" panose="020F0502020204030204" pitchFamily="34" charset="0"/>
              </a:rPr>
              <a:t> Creative Commons </a:t>
            </a:r>
            <a:r>
              <a:rPr lang="en-US" dirty="0" err="1">
                <a:solidFill>
                  <a:srgbClr val="000000"/>
                </a:solidFill>
                <a:latin typeface="Calibri" panose="020F0502020204030204" pitchFamily="34" charset="0"/>
              </a:rPr>
              <a:t>licenties</a:t>
            </a:r>
            <a:r>
              <a:rPr lang="en-US" dirty="0">
                <a:solidFill>
                  <a:srgbClr val="000000"/>
                </a:solidFill>
                <a:latin typeface="Calibri" panose="020F0502020204030204" pitchFamily="34" charset="0"/>
              </a:rPr>
              <a:t>, wat </a:t>
            </a:r>
            <a:r>
              <a:rPr lang="en-US" dirty="0" err="1">
                <a:solidFill>
                  <a:srgbClr val="000000"/>
                </a:solidFill>
                <a:latin typeface="Calibri" panose="020F0502020204030204" pitchFamily="34" charset="0"/>
              </a:rPr>
              <a:t>houden</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ze</a:t>
            </a:r>
            <a:r>
              <a:rPr lang="en-US" dirty="0">
                <a:solidFill>
                  <a:srgbClr val="000000"/>
                </a:solidFill>
                <a:latin typeface="Calibri" panose="020F0502020204030204" pitchFamily="34" charset="0"/>
              </a:rPr>
              <a:t> in </a:t>
            </a:r>
            <a:r>
              <a:rPr lang="en-US" dirty="0" err="1">
                <a:solidFill>
                  <a:srgbClr val="000000"/>
                </a:solidFill>
                <a:latin typeface="Calibri" panose="020F0502020204030204" pitchFamily="34" charset="0"/>
              </a:rPr>
              <a:t>en</a:t>
            </a:r>
            <a:r>
              <a:rPr lang="en-US" dirty="0">
                <a:solidFill>
                  <a:srgbClr val="000000"/>
                </a:solidFill>
                <a:latin typeface="Calibri" panose="020F0502020204030204" pitchFamily="34" charset="0"/>
              </a:rPr>
              <a:t> hoe </a:t>
            </a:r>
            <a:r>
              <a:rPr lang="en-US" dirty="0" err="1">
                <a:solidFill>
                  <a:srgbClr val="000000"/>
                </a:solidFill>
                <a:latin typeface="Calibri" panose="020F0502020204030204" pitchFamily="34" charset="0"/>
              </a:rPr>
              <a:t>kun</a:t>
            </a:r>
            <a:r>
              <a:rPr lang="en-US" dirty="0">
                <a:solidFill>
                  <a:srgbClr val="000000"/>
                </a:solidFill>
                <a:latin typeface="Calibri" panose="020F0502020204030204" pitchFamily="34" charset="0"/>
              </a:rPr>
              <a:t> je </a:t>
            </a:r>
            <a:r>
              <a:rPr lang="en-US" dirty="0" err="1">
                <a:solidFill>
                  <a:srgbClr val="000000"/>
                </a:solidFill>
                <a:latin typeface="Calibri" panose="020F0502020204030204" pitchFamily="34" charset="0"/>
              </a:rPr>
              <a:t>ze</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gebruiken</a:t>
            </a:r>
            <a:r>
              <a:rPr lang="en-US" dirty="0">
                <a:solidFill>
                  <a:srgbClr val="000000"/>
                </a:solidFill>
                <a:latin typeface="Calibri" panose="020F0502020204030204" pitchFamily="34" charset="0"/>
              </a:rPr>
              <a:t>.</a:t>
            </a:r>
          </a:p>
          <a:p>
            <a:endParaRPr lang="en-US" dirty="0">
              <a:solidFill>
                <a:srgbClr val="000000"/>
              </a:solidFill>
              <a:latin typeface="Calibri" panose="020F0502020204030204" pitchFamily="34" charset="0"/>
            </a:endParaRPr>
          </a:p>
          <a:p>
            <a:endParaRPr lang="nl-NL" dirty="0"/>
          </a:p>
        </p:txBody>
      </p:sp>
    </p:spTree>
    <p:extLst>
      <p:ext uri="{BB962C8B-B14F-4D97-AF65-F5344CB8AC3E}">
        <p14:creationId xmlns:p14="http://schemas.microsoft.com/office/powerpoint/2010/main" val="1385764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18FF0B-57FB-4D6C-840D-DEE686B42E71}"/>
              </a:ext>
            </a:extLst>
          </p:cNvPr>
          <p:cNvSpPr>
            <a:spLocks noGrp="1"/>
          </p:cNvSpPr>
          <p:nvPr>
            <p:ph type="title"/>
          </p:nvPr>
        </p:nvSpPr>
        <p:spPr/>
        <p:txBody>
          <a:bodyPr/>
          <a:lstStyle/>
          <a:p>
            <a:pPr algn="ctr"/>
            <a:r>
              <a:rPr lang="nl-NL" b="1" dirty="0"/>
              <a:t>Auteursrechten </a:t>
            </a:r>
            <a:r>
              <a:rPr lang="nl-NL" b="1" dirty="0" err="1"/>
              <a:t>InformatiePunt</a:t>
            </a:r>
            <a:r>
              <a:rPr lang="nl-NL" b="1" dirty="0"/>
              <a:t> (AIP)</a:t>
            </a:r>
          </a:p>
        </p:txBody>
      </p:sp>
      <p:sp>
        <p:nvSpPr>
          <p:cNvPr id="3" name="Tijdelijke aanduiding voor inhoud 2">
            <a:extLst>
              <a:ext uri="{FF2B5EF4-FFF2-40B4-BE49-F238E27FC236}">
                <a16:creationId xmlns:a16="http://schemas.microsoft.com/office/drawing/2014/main" id="{BDFE5B6B-EE7A-4212-962D-747E15D646C1}"/>
              </a:ext>
            </a:extLst>
          </p:cNvPr>
          <p:cNvSpPr>
            <a:spLocks noGrp="1"/>
          </p:cNvSpPr>
          <p:nvPr>
            <p:ph idx="1"/>
          </p:nvPr>
        </p:nvSpPr>
        <p:spPr/>
        <p:txBody>
          <a:bodyPr/>
          <a:lstStyle/>
          <a:p>
            <a:r>
              <a:rPr lang="nl-NL" dirty="0"/>
              <a:t>Passieve en actieve rol:</a:t>
            </a:r>
          </a:p>
          <a:p>
            <a:r>
              <a:rPr lang="nl-NL" dirty="0"/>
              <a:t>Loket voor vragen vanuit docenten, onderwijsondersteuning, studenten en ondersteunende diensten</a:t>
            </a:r>
          </a:p>
          <a:p>
            <a:r>
              <a:rPr lang="nl-NL" dirty="0"/>
              <a:t>Presentaties </a:t>
            </a:r>
            <a:r>
              <a:rPr lang="nl-NL"/>
              <a:t>en workshops: Informatie over gebruik van auteursrechtelijk beschermd materiaal, bronvermelding, publiceren van eigen en andermans materiaal</a:t>
            </a:r>
            <a:endParaRPr lang="nl-NL" dirty="0"/>
          </a:p>
          <a:p>
            <a:r>
              <a:rPr lang="nl-NL" dirty="0"/>
              <a:t>Ondersteuning in projecten</a:t>
            </a:r>
          </a:p>
          <a:p>
            <a:r>
              <a:rPr lang="nl-NL" dirty="0"/>
              <a:t>Controle op gebruik van auteursrechtelijk beschermd materiaal </a:t>
            </a:r>
          </a:p>
        </p:txBody>
      </p:sp>
    </p:spTree>
    <p:extLst>
      <p:ext uri="{BB962C8B-B14F-4D97-AF65-F5344CB8AC3E}">
        <p14:creationId xmlns:p14="http://schemas.microsoft.com/office/powerpoint/2010/main" val="1097603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8E8F6A-EDD5-4557-97B9-38F9D11E9C6B}"/>
              </a:ext>
            </a:extLst>
          </p:cNvPr>
          <p:cNvSpPr>
            <a:spLocks noGrp="1"/>
          </p:cNvSpPr>
          <p:nvPr>
            <p:ph type="title"/>
          </p:nvPr>
        </p:nvSpPr>
        <p:spPr/>
        <p:txBody>
          <a:bodyPr/>
          <a:lstStyle/>
          <a:p>
            <a:pPr algn="ctr"/>
            <a:r>
              <a:rPr lang="nl-NL" b="1" dirty="0"/>
              <a:t>Netwerk Auteursrechten Informatiepunten (NAI-hbo)</a:t>
            </a:r>
          </a:p>
        </p:txBody>
      </p:sp>
      <p:sp>
        <p:nvSpPr>
          <p:cNvPr id="3" name="Tijdelijke aanduiding voor inhoud 2">
            <a:extLst>
              <a:ext uri="{FF2B5EF4-FFF2-40B4-BE49-F238E27FC236}">
                <a16:creationId xmlns:a16="http://schemas.microsoft.com/office/drawing/2014/main" id="{FA1F1147-14F5-410A-9735-0FEB46023C59}"/>
              </a:ext>
            </a:extLst>
          </p:cNvPr>
          <p:cNvSpPr>
            <a:spLocks noGrp="1"/>
          </p:cNvSpPr>
          <p:nvPr>
            <p:ph idx="1"/>
          </p:nvPr>
        </p:nvSpPr>
        <p:spPr/>
        <p:txBody>
          <a:bodyPr/>
          <a:lstStyle/>
          <a:p>
            <a:r>
              <a:rPr lang="nl-NL" dirty="0"/>
              <a:t>Ongeveer 3x per jaar overleg tussen vertegenwoordigers van de </a:t>
            </a:r>
            <a:r>
              <a:rPr lang="nl-NL" dirty="0" err="1"/>
              <a:t>AIP’s</a:t>
            </a:r>
            <a:endParaRPr lang="nl-NL" dirty="0"/>
          </a:p>
          <a:p>
            <a:r>
              <a:rPr lang="nl-NL" dirty="0"/>
              <a:t>Adviserende rol bij totstandkoming Easy </a:t>
            </a:r>
            <a:r>
              <a:rPr lang="nl-NL" dirty="0" err="1"/>
              <a:t>Accessregeling</a:t>
            </a:r>
            <a:endParaRPr lang="nl-NL" dirty="0"/>
          </a:p>
          <a:p>
            <a:r>
              <a:rPr lang="nl-NL" dirty="0"/>
              <a:t>Werkgroep vanuit het NAI zal met UvO de praktische uitvoering van de Easy </a:t>
            </a:r>
            <a:r>
              <a:rPr lang="nl-NL" dirty="0" err="1"/>
              <a:t>Accessregeling</a:t>
            </a:r>
            <a:r>
              <a:rPr lang="nl-NL" dirty="0"/>
              <a:t> uitwerken</a:t>
            </a:r>
          </a:p>
          <a:p>
            <a:r>
              <a:rPr lang="nl-NL" dirty="0"/>
              <a:t>NAI is het aanspreekpunt voor UvO, niet langer de afzonderlijke hogescholen </a:t>
            </a:r>
          </a:p>
          <a:p>
            <a:r>
              <a:rPr lang="nl-NL" dirty="0"/>
              <a:t>Vertegenwoordigd in de redactie van </a:t>
            </a:r>
            <a:r>
              <a:rPr lang="nl-NL" dirty="0">
                <a:hlinkClick r:id="rId2"/>
              </a:rPr>
              <a:t>www.auteursrechten.nl</a:t>
            </a:r>
            <a:endParaRPr lang="nl-NL" dirty="0"/>
          </a:p>
          <a:p>
            <a:endParaRPr lang="nl-NL" dirty="0"/>
          </a:p>
        </p:txBody>
      </p:sp>
    </p:spTree>
    <p:extLst>
      <p:ext uri="{BB962C8B-B14F-4D97-AF65-F5344CB8AC3E}">
        <p14:creationId xmlns:p14="http://schemas.microsoft.com/office/powerpoint/2010/main" val="1457273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A62A3AB-8EBF-416E-A0D2-8E17FD13A40F}"/>
              </a:ext>
            </a:extLst>
          </p:cNvPr>
          <p:cNvPicPr>
            <a:picLocks noChangeAspect="1"/>
          </p:cNvPicPr>
          <p:nvPr/>
        </p:nvPicPr>
        <p:blipFill>
          <a:blip r:embed="rId2"/>
          <a:stretch>
            <a:fillRect/>
          </a:stretch>
        </p:blipFill>
        <p:spPr>
          <a:xfrm>
            <a:off x="1062270" y="632307"/>
            <a:ext cx="8942851" cy="5386706"/>
          </a:xfrm>
          <a:prstGeom prst="rect">
            <a:avLst/>
          </a:prstGeom>
        </p:spPr>
      </p:pic>
      <p:pic>
        <p:nvPicPr>
          <p:cNvPr id="6" name="Afbeelding 5">
            <a:extLst>
              <a:ext uri="{FF2B5EF4-FFF2-40B4-BE49-F238E27FC236}">
                <a16:creationId xmlns:a16="http://schemas.microsoft.com/office/drawing/2014/main" id="{5AFA8C57-83B4-409D-B86B-5218B87CED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45225" y="1845116"/>
            <a:ext cx="1262851" cy="1262851"/>
          </a:xfrm>
          <a:prstGeom prst="rect">
            <a:avLst/>
          </a:prstGeom>
        </p:spPr>
      </p:pic>
    </p:spTree>
    <p:extLst>
      <p:ext uri="{BB962C8B-B14F-4D97-AF65-F5344CB8AC3E}">
        <p14:creationId xmlns:p14="http://schemas.microsoft.com/office/powerpoint/2010/main" val="1830143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27B89C-5001-4F8D-8AE2-749EFFFF2FEE}"/>
              </a:ext>
            </a:extLst>
          </p:cNvPr>
          <p:cNvSpPr>
            <a:spLocks noGrp="1"/>
          </p:cNvSpPr>
          <p:nvPr>
            <p:ph type="ctrTitle"/>
          </p:nvPr>
        </p:nvSpPr>
        <p:spPr/>
        <p:txBody>
          <a:bodyPr/>
          <a:lstStyle/>
          <a:p>
            <a:r>
              <a:rPr lang="en-GB" dirty="0"/>
              <a:t>Het </a:t>
            </a:r>
            <a:r>
              <a:rPr lang="en-GB" dirty="0" err="1"/>
              <a:t>Auteursrechtinformatiepunt</a:t>
            </a:r>
            <a:r>
              <a:rPr lang="en-GB" dirty="0"/>
              <a:t> (</a:t>
            </a:r>
            <a:r>
              <a:rPr lang="nl-NL" dirty="0">
                <a:hlinkClick r:id="rId2"/>
              </a:rPr>
              <a:t>NAI-WO</a:t>
            </a:r>
            <a:r>
              <a:rPr lang="nl-NL" dirty="0"/>
              <a:t>)</a:t>
            </a:r>
            <a:endParaRPr lang="en-GB" dirty="0"/>
          </a:p>
        </p:txBody>
      </p:sp>
      <p:sp>
        <p:nvSpPr>
          <p:cNvPr id="3" name="Tijdelijke aanduiding voor tekst 2">
            <a:extLst>
              <a:ext uri="{FF2B5EF4-FFF2-40B4-BE49-F238E27FC236}">
                <a16:creationId xmlns:a16="http://schemas.microsoft.com/office/drawing/2014/main" id="{08E62569-435F-4CBA-ABBE-E4163697802F}"/>
              </a:ext>
            </a:extLst>
          </p:cNvPr>
          <p:cNvSpPr>
            <a:spLocks noGrp="1"/>
          </p:cNvSpPr>
          <p:nvPr>
            <p:ph type="body" sz="quarter" idx="10"/>
          </p:nvPr>
        </p:nvSpPr>
        <p:spPr>
          <a:xfrm>
            <a:off x="1748833" y="2019998"/>
            <a:ext cx="8126022" cy="3873269"/>
          </a:xfrm>
        </p:spPr>
        <p:txBody>
          <a:bodyPr/>
          <a:lstStyle/>
          <a:p>
            <a:r>
              <a:rPr lang="en-GB" dirty="0" err="1"/>
              <a:t>Opgericht</a:t>
            </a:r>
            <a:r>
              <a:rPr lang="en-GB" dirty="0"/>
              <a:t> </a:t>
            </a:r>
            <a:r>
              <a:rPr lang="en-GB" dirty="0" err="1"/>
              <a:t>aan</a:t>
            </a:r>
            <a:r>
              <a:rPr lang="en-GB" dirty="0"/>
              <a:t> de UU in 2015 om </a:t>
            </a:r>
            <a:r>
              <a:rPr lang="en-GB" dirty="0" err="1"/>
              <a:t>auteursrechtelijke</a:t>
            </a:r>
            <a:r>
              <a:rPr lang="en-GB" dirty="0"/>
              <a:t> </a:t>
            </a:r>
            <a:r>
              <a:rPr lang="en-GB" dirty="0" err="1"/>
              <a:t>kennis</a:t>
            </a:r>
            <a:r>
              <a:rPr lang="en-GB" dirty="0"/>
              <a:t> </a:t>
            </a:r>
            <a:r>
              <a:rPr lang="en-GB" dirty="0" err="1"/>
              <a:t>bij</a:t>
            </a:r>
            <a:r>
              <a:rPr lang="en-GB" dirty="0"/>
              <a:t> </a:t>
            </a:r>
            <a:r>
              <a:rPr lang="en-GB" dirty="0" err="1"/>
              <a:t>elkaar</a:t>
            </a:r>
            <a:r>
              <a:rPr lang="en-GB" dirty="0"/>
              <a:t> </a:t>
            </a:r>
            <a:r>
              <a:rPr lang="en-GB" dirty="0" err="1"/>
              <a:t>te</a:t>
            </a:r>
            <a:r>
              <a:rPr lang="en-GB" dirty="0"/>
              <a:t> </a:t>
            </a:r>
            <a:r>
              <a:rPr lang="en-GB" dirty="0" err="1"/>
              <a:t>brengen</a:t>
            </a:r>
            <a:r>
              <a:rPr lang="en-GB" dirty="0"/>
              <a:t> en </a:t>
            </a:r>
            <a:r>
              <a:rPr lang="en-GB" dirty="0" err="1"/>
              <a:t>vraagbeantwoording</a:t>
            </a:r>
            <a:r>
              <a:rPr lang="en-GB" dirty="0"/>
              <a:t> </a:t>
            </a:r>
            <a:r>
              <a:rPr lang="en-GB" dirty="0" err="1"/>
              <a:t>te</a:t>
            </a:r>
            <a:r>
              <a:rPr lang="en-GB" dirty="0"/>
              <a:t> </a:t>
            </a:r>
            <a:r>
              <a:rPr lang="en-GB" dirty="0" err="1"/>
              <a:t>vereenvoudigen</a:t>
            </a:r>
            <a:endParaRPr lang="en-GB" dirty="0"/>
          </a:p>
          <a:p>
            <a:endParaRPr lang="en-GB" dirty="0"/>
          </a:p>
          <a:p>
            <a:r>
              <a:rPr lang="en-GB" dirty="0" err="1"/>
              <a:t>Samenwerkingsverband</a:t>
            </a:r>
            <a:r>
              <a:rPr lang="en-GB" dirty="0"/>
              <a:t> </a:t>
            </a:r>
            <a:r>
              <a:rPr lang="en-GB" dirty="0" err="1"/>
              <a:t>tussen</a:t>
            </a:r>
            <a:r>
              <a:rPr lang="en-GB" dirty="0"/>
              <a:t> Universiteitsbibliotheek, Utrecht Holding en </a:t>
            </a:r>
            <a:r>
              <a:rPr lang="en-GB" dirty="0" err="1"/>
              <a:t>Juridische</a:t>
            </a:r>
            <a:r>
              <a:rPr lang="en-GB" dirty="0"/>
              <a:t> </a:t>
            </a:r>
            <a:r>
              <a:rPr lang="en-GB" dirty="0" err="1"/>
              <a:t>Zaken</a:t>
            </a:r>
            <a:r>
              <a:rPr lang="en-GB" dirty="0"/>
              <a:t> </a:t>
            </a:r>
          </a:p>
          <a:p>
            <a:endParaRPr lang="en-GB" dirty="0"/>
          </a:p>
          <a:p>
            <a:r>
              <a:rPr lang="en-GB" dirty="0" err="1"/>
              <a:t>Afgelopen</a:t>
            </a:r>
            <a:r>
              <a:rPr lang="en-GB" dirty="0"/>
              <a:t> </a:t>
            </a:r>
            <a:r>
              <a:rPr lang="en-GB" dirty="0" err="1"/>
              <a:t>jaren</a:t>
            </a:r>
            <a:r>
              <a:rPr lang="en-GB" dirty="0"/>
              <a:t> </a:t>
            </a:r>
            <a:r>
              <a:rPr lang="en-GB" dirty="0" err="1"/>
              <a:t>rond</a:t>
            </a:r>
            <a:r>
              <a:rPr lang="en-GB" dirty="0"/>
              <a:t> de 125 </a:t>
            </a:r>
            <a:r>
              <a:rPr lang="en-GB" dirty="0" err="1"/>
              <a:t>vragen</a:t>
            </a:r>
            <a:r>
              <a:rPr lang="en-GB" dirty="0"/>
              <a:t> per </a:t>
            </a:r>
            <a:r>
              <a:rPr lang="en-GB" dirty="0" err="1"/>
              <a:t>jaar</a:t>
            </a:r>
            <a:r>
              <a:rPr lang="en-GB" dirty="0"/>
              <a:t> </a:t>
            </a:r>
            <a:r>
              <a:rPr lang="en-GB" dirty="0" err="1"/>
              <a:t>aan</a:t>
            </a:r>
            <a:r>
              <a:rPr lang="en-GB" dirty="0"/>
              <a:t> het </a:t>
            </a:r>
            <a:r>
              <a:rPr lang="en-GB" dirty="0" err="1"/>
              <a:t>steunpunt</a:t>
            </a:r>
            <a:r>
              <a:rPr lang="en-GB" dirty="0"/>
              <a:t> van </a:t>
            </a:r>
            <a:r>
              <a:rPr lang="en-GB" dirty="0" err="1"/>
              <a:t>docenten</a:t>
            </a:r>
            <a:r>
              <a:rPr lang="en-GB" dirty="0"/>
              <a:t>, </a:t>
            </a:r>
            <a:r>
              <a:rPr lang="en-GB" dirty="0" err="1"/>
              <a:t>onderzoekers</a:t>
            </a:r>
            <a:r>
              <a:rPr lang="en-GB" dirty="0"/>
              <a:t> en </a:t>
            </a:r>
            <a:r>
              <a:rPr lang="en-GB" dirty="0" err="1"/>
              <a:t>docenten</a:t>
            </a:r>
            <a:endParaRPr lang="en-GB" dirty="0"/>
          </a:p>
          <a:p>
            <a:endParaRPr lang="en-GB" dirty="0"/>
          </a:p>
          <a:p>
            <a:endParaRPr lang="en-GB" dirty="0"/>
          </a:p>
          <a:p>
            <a:pPr marL="0" indent="0">
              <a:buNone/>
            </a:pPr>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1171693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C8D00-2ABE-4C73-B564-F5B5D9040E03}"/>
              </a:ext>
            </a:extLst>
          </p:cNvPr>
          <p:cNvSpPr>
            <a:spLocks noGrp="1"/>
          </p:cNvSpPr>
          <p:nvPr>
            <p:ph type="ctrTitle"/>
          </p:nvPr>
        </p:nvSpPr>
        <p:spPr>
          <a:xfrm>
            <a:off x="985101" y="763571"/>
            <a:ext cx="9007587" cy="2469823"/>
          </a:xfrm>
        </p:spPr>
        <p:txBody>
          <a:bodyPr>
            <a:normAutofit fontScale="90000"/>
          </a:bodyPr>
          <a:lstStyle/>
          <a:p>
            <a:r>
              <a:rPr lang="nl-NL" u="sng" dirty="0"/>
              <a:t>Opdracht in </a:t>
            </a:r>
            <a:r>
              <a:rPr lang="nl-NL" u="sng" dirty="0" err="1"/>
              <a:t>breakout</a:t>
            </a:r>
            <a:r>
              <a:rPr lang="nl-NL" u="sng" dirty="0"/>
              <a:t> rooms</a:t>
            </a:r>
            <a:r>
              <a:rPr lang="nl-NL" dirty="0"/>
              <a:t>: creëer samen een flowchart voor het gebruik van andermans werk in onderwijsmateriaal. Betrek hierbij wetgeving en andere </a:t>
            </a:r>
            <a:r>
              <a:rPr lang="nl-NL"/>
              <a:t>relevante regelgeving. </a:t>
            </a:r>
            <a:br>
              <a:rPr lang="nl-NL" dirty="0"/>
            </a:br>
            <a:br>
              <a:rPr lang="nl-NL" dirty="0"/>
            </a:br>
            <a:r>
              <a:rPr lang="nl-NL" dirty="0"/>
              <a:t>Maak onderscheid tussen de situatie waarbij het gecreëerde materiaal binnen de instelling blijft of open gedeeld wordt. </a:t>
            </a:r>
          </a:p>
        </p:txBody>
      </p:sp>
      <p:sp>
        <p:nvSpPr>
          <p:cNvPr id="3" name="Tijdelijke aanduiding voor tekst 2">
            <a:extLst>
              <a:ext uri="{FF2B5EF4-FFF2-40B4-BE49-F238E27FC236}">
                <a16:creationId xmlns:a16="http://schemas.microsoft.com/office/drawing/2014/main" id="{31145D86-1F9A-4D85-BE7A-32DAB1B839AF}"/>
              </a:ext>
            </a:extLst>
          </p:cNvPr>
          <p:cNvSpPr>
            <a:spLocks noGrp="1"/>
          </p:cNvSpPr>
          <p:nvPr>
            <p:ph type="body" sz="quarter" idx="10"/>
          </p:nvPr>
        </p:nvSpPr>
        <p:spPr>
          <a:xfrm>
            <a:off x="867267" y="3150708"/>
            <a:ext cx="9007588" cy="3363214"/>
          </a:xfrm>
        </p:spPr>
        <p:txBody>
          <a:bodyPr>
            <a:normAutofit fontScale="77500" lnSpcReduction="20000"/>
          </a:bodyPr>
          <a:lstStyle/>
          <a:p>
            <a:endParaRPr lang="en-GB" dirty="0"/>
          </a:p>
          <a:p>
            <a:endParaRPr lang="en-GB" dirty="0"/>
          </a:p>
          <a:p>
            <a:r>
              <a:rPr lang="en-GB" sz="3100" dirty="0" err="1"/>
              <a:t>Groepen</a:t>
            </a:r>
            <a:r>
              <a:rPr lang="en-GB" sz="3100" dirty="0"/>
              <a:t> 1 en 2: focus op </a:t>
            </a:r>
            <a:r>
              <a:rPr lang="en-GB" sz="3100" dirty="0" err="1"/>
              <a:t>illustraties</a:t>
            </a:r>
            <a:r>
              <a:rPr lang="en-GB" sz="3100" dirty="0"/>
              <a:t>, </a:t>
            </a:r>
            <a:r>
              <a:rPr lang="en-GB" sz="3100" dirty="0" err="1"/>
              <a:t>plaatjes</a:t>
            </a:r>
            <a:endParaRPr lang="en-GB" sz="3100" dirty="0"/>
          </a:p>
          <a:p>
            <a:r>
              <a:rPr lang="en-GB" sz="3100" dirty="0" err="1"/>
              <a:t>Groepen</a:t>
            </a:r>
            <a:r>
              <a:rPr lang="en-GB" sz="3100" dirty="0"/>
              <a:t> 3 en 4: focus op </a:t>
            </a:r>
            <a:r>
              <a:rPr lang="en-GB" sz="3100" dirty="0" err="1"/>
              <a:t>tekst</a:t>
            </a:r>
            <a:r>
              <a:rPr lang="en-GB" sz="3100" dirty="0"/>
              <a:t>, passages </a:t>
            </a:r>
            <a:r>
              <a:rPr lang="en-GB" sz="3100" dirty="0" err="1"/>
              <a:t>uit</a:t>
            </a:r>
            <a:r>
              <a:rPr lang="en-GB" sz="3100" dirty="0"/>
              <a:t> </a:t>
            </a:r>
            <a:r>
              <a:rPr lang="en-GB" sz="3100" dirty="0" err="1"/>
              <a:t>boeken</a:t>
            </a:r>
            <a:r>
              <a:rPr lang="en-GB" sz="3100" dirty="0"/>
              <a:t> of </a:t>
            </a:r>
            <a:r>
              <a:rPr lang="en-GB" sz="3100" dirty="0" err="1"/>
              <a:t>artikelen</a:t>
            </a:r>
            <a:endParaRPr lang="en-GB" sz="3100" dirty="0"/>
          </a:p>
          <a:p>
            <a:r>
              <a:rPr lang="en-GB" sz="3100" dirty="0" err="1"/>
              <a:t>Groepen</a:t>
            </a:r>
            <a:r>
              <a:rPr lang="en-GB" sz="3100" dirty="0"/>
              <a:t> 5 en 6: focus op </a:t>
            </a:r>
            <a:r>
              <a:rPr lang="en-GB" sz="3100" dirty="0" err="1"/>
              <a:t>videomateriaal</a:t>
            </a:r>
            <a:endParaRPr lang="en-GB" sz="3100" dirty="0"/>
          </a:p>
          <a:p>
            <a:endParaRPr lang="en-GB" sz="3100" dirty="0"/>
          </a:p>
          <a:p>
            <a:endParaRPr lang="nl-NL" sz="31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r>
              <a:rPr lang="nl-NL" sz="3100" b="1" dirty="0">
                <a:solidFill>
                  <a:prstClr val="black"/>
                </a:solidFill>
                <a:latin typeface="Open Sans" panose="020B0606030504020204" pitchFamily="34" charset="0"/>
                <a:ea typeface="Open Sans" panose="020B0606030504020204" pitchFamily="34" charset="0"/>
                <a:cs typeface="Open Sans" panose="020B0606030504020204" pitchFamily="34" charset="0"/>
              </a:rPr>
              <a:t>Na 15-20 min wordt iedereen terug gehaald naar de </a:t>
            </a:r>
            <a:r>
              <a:rPr lang="nl-NL" sz="3100" b="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main</a:t>
            </a:r>
            <a:r>
              <a:rPr lang="nl-NL" sz="31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meeting.  </a:t>
            </a:r>
            <a:br>
              <a:rPr lang="nl-NL" sz="2600" b="1" dirty="0">
                <a:solidFill>
                  <a:prstClr val="black"/>
                </a:solidFill>
                <a:latin typeface="Open Sans" panose="020B0606030504020204" pitchFamily="34" charset="0"/>
                <a:ea typeface="Open Sans" panose="020B0606030504020204" pitchFamily="34" charset="0"/>
                <a:cs typeface="Open Sans" panose="020B0606030504020204" pitchFamily="34" charset="0"/>
              </a:rPr>
            </a:br>
            <a:br>
              <a:rPr lang="nl-NL" sz="2100" b="1" dirty="0">
                <a:solidFill>
                  <a:prstClr val="black"/>
                </a:solidFill>
                <a:latin typeface="Open Sans" panose="020B0606030504020204" pitchFamily="34" charset="0"/>
                <a:ea typeface="Open Sans" panose="020B0606030504020204" pitchFamily="34" charset="0"/>
                <a:cs typeface="Open Sans" panose="020B0606030504020204" pitchFamily="34" charset="0"/>
              </a:rPr>
            </a:br>
            <a:endParaRPr lang="en-GB" b="1" dirty="0"/>
          </a:p>
        </p:txBody>
      </p:sp>
    </p:spTree>
    <p:extLst>
      <p:ext uri="{BB962C8B-B14F-4D97-AF65-F5344CB8AC3E}">
        <p14:creationId xmlns:p14="http://schemas.microsoft.com/office/powerpoint/2010/main" val="240075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94737-7F6E-4759-8CF2-28225C0C0F8E}"/>
              </a:ext>
            </a:extLst>
          </p:cNvPr>
          <p:cNvSpPr>
            <a:spLocks noGrp="1"/>
          </p:cNvSpPr>
          <p:nvPr>
            <p:ph type="ctrTitle"/>
          </p:nvPr>
        </p:nvSpPr>
        <p:spPr>
          <a:xfrm>
            <a:off x="1164493" y="687754"/>
            <a:ext cx="8153916" cy="1627956"/>
          </a:xfrm>
        </p:spPr>
        <p:txBody>
          <a:bodyPr/>
          <a:lstStyle/>
          <a:p>
            <a:r>
              <a:rPr lang="en-GB" dirty="0" err="1"/>
              <a:t>Beperkingen</a:t>
            </a:r>
            <a:r>
              <a:rPr lang="en-GB" dirty="0"/>
              <a:t> van het Auteursrecht </a:t>
            </a:r>
          </a:p>
        </p:txBody>
      </p:sp>
      <p:sp>
        <p:nvSpPr>
          <p:cNvPr id="3" name="Tijdelijke aanduiding voor tekst 2">
            <a:extLst>
              <a:ext uri="{FF2B5EF4-FFF2-40B4-BE49-F238E27FC236}">
                <a16:creationId xmlns:a16="http://schemas.microsoft.com/office/drawing/2014/main" id="{68BC2E36-E4A8-42FE-A64A-9FE536FF44AE}"/>
              </a:ext>
            </a:extLst>
          </p:cNvPr>
          <p:cNvSpPr>
            <a:spLocks noGrp="1"/>
          </p:cNvSpPr>
          <p:nvPr>
            <p:ph type="body" sz="quarter" idx="10"/>
          </p:nvPr>
        </p:nvSpPr>
        <p:spPr>
          <a:xfrm>
            <a:off x="1009554" y="1273908"/>
            <a:ext cx="8865301" cy="4619360"/>
          </a:xfrm>
        </p:spPr>
        <p:txBody>
          <a:bodyPr>
            <a:normAutofit/>
          </a:bodyPr>
          <a:lstStyle/>
          <a:p>
            <a:endParaRPr lang="en-GB" dirty="0"/>
          </a:p>
          <a:p>
            <a:r>
              <a:rPr lang="en-GB" dirty="0" err="1"/>
              <a:t>Artikel</a:t>
            </a:r>
            <a:r>
              <a:rPr lang="en-GB" dirty="0"/>
              <a:t> 15 Aw: : het </a:t>
            </a:r>
            <a:r>
              <a:rPr lang="en-GB" dirty="0" err="1"/>
              <a:t>citaatrecht</a:t>
            </a:r>
            <a:endParaRPr lang="en-GB" dirty="0"/>
          </a:p>
          <a:p>
            <a:endParaRPr lang="nl-NL" sz="1600" dirty="0"/>
          </a:p>
          <a:p>
            <a:r>
              <a:rPr lang="nl-NL" sz="1600" dirty="0"/>
              <a:t>Als inbreuk op het auteursrecht op een werk van letterkunde, wetenschap of kunst wordt </a:t>
            </a:r>
            <a:r>
              <a:rPr lang="nl-NL" sz="1600" b="1" dirty="0"/>
              <a:t>niet</a:t>
            </a:r>
            <a:r>
              <a:rPr lang="nl-NL" sz="1600" dirty="0"/>
              <a:t> beschouwd </a:t>
            </a:r>
            <a:r>
              <a:rPr lang="nl-NL" sz="1600" b="1" dirty="0"/>
              <a:t>het citeren </a:t>
            </a:r>
            <a:r>
              <a:rPr lang="nl-NL" sz="1600" dirty="0"/>
              <a:t>uit een werk in een aankondiging, beoordeling, polemiek of wetenschappelijke verhandeling of voor een uiting met een vergelijkbaar doel mits…..</a:t>
            </a:r>
            <a:br>
              <a:rPr lang="nl-NL" sz="1600" dirty="0"/>
            </a:br>
            <a:endParaRPr lang="en-GB" dirty="0"/>
          </a:p>
          <a:p>
            <a:endParaRPr lang="en-GB" dirty="0"/>
          </a:p>
          <a:p>
            <a:r>
              <a:rPr lang="en-GB" dirty="0" err="1"/>
              <a:t>Artikel</a:t>
            </a:r>
            <a:r>
              <a:rPr lang="en-GB" dirty="0"/>
              <a:t> 16 Aw: de </a:t>
            </a:r>
            <a:r>
              <a:rPr lang="en-GB" dirty="0" err="1"/>
              <a:t>onderwijsexceptie</a:t>
            </a:r>
            <a:r>
              <a:rPr lang="en-GB" dirty="0"/>
              <a:t> </a:t>
            </a:r>
          </a:p>
          <a:p>
            <a:endParaRPr lang="nl-NL" sz="1600" dirty="0"/>
          </a:p>
          <a:p>
            <a:r>
              <a:rPr lang="nl-NL" sz="1600" dirty="0"/>
              <a:t>Als inbreuk op het auteursrecht op een werk van letterkunde, wetenschap of kunst wordt </a:t>
            </a:r>
            <a:r>
              <a:rPr lang="nl-NL" sz="1600" b="1" dirty="0"/>
              <a:t>niet </a:t>
            </a:r>
            <a:r>
              <a:rPr lang="nl-NL" sz="1600" dirty="0"/>
              <a:t>beschouwd de verveelvoudiging of openbaarmaking van gedeelten ervan </a:t>
            </a:r>
            <a:r>
              <a:rPr lang="nl-NL" sz="1600" b="1" dirty="0"/>
              <a:t>uitsluitend ter toelichting bij het onderwijs</a:t>
            </a:r>
            <a:r>
              <a:rPr lang="nl-NL" sz="1600" dirty="0"/>
              <a:t>, voor zover dit door het beoogde, </a:t>
            </a:r>
            <a:r>
              <a:rPr lang="nl-NL" sz="1600" b="1" dirty="0"/>
              <a:t>niet-commerciële doel </a:t>
            </a:r>
            <a:r>
              <a:rPr lang="nl-NL" sz="1600" dirty="0"/>
              <a:t>wordt gerechtvaardigd, mits…. (</a:t>
            </a:r>
            <a:r>
              <a:rPr lang="nl-NL" sz="1600" dirty="0" err="1"/>
              <a:t>oa</a:t>
            </a:r>
            <a:r>
              <a:rPr lang="nl-NL" sz="1600" dirty="0"/>
              <a:t>. de </a:t>
            </a:r>
            <a:r>
              <a:rPr lang="nl-NL" sz="1600" b="1" dirty="0"/>
              <a:t>billijke vergoeding</a:t>
            </a:r>
            <a:r>
              <a:rPr lang="nl-NL" sz="1600" dirty="0"/>
              <a:t>) </a:t>
            </a:r>
          </a:p>
          <a:p>
            <a:endParaRPr lang="en-GB" dirty="0"/>
          </a:p>
        </p:txBody>
      </p:sp>
    </p:spTree>
    <p:extLst>
      <p:ext uri="{BB962C8B-B14F-4D97-AF65-F5344CB8AC3E}">
        <p14:creationId xmlns:p14="http://schemas.microsoft.com/office/powerpoint/2010/main" val="679401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52F4A00-1077-4B6A-B3A9-F36ACC9856DE}"/>
              </a:ext>
            </a:extLst>
          </p:cNvPr>
          <p:cNvSpPr>
            <a:spLocks noGrp="1"/>
          </p:cNvSpPr>
          <p:nvPr>
            <p:ph type="ctrTitle"/>
          </p:nvPr>
        </p:nvSpPr>
        <p:spPr>
          <a:xfrm>
            <a:off x="643467" y="1101944"/>
            <a:ext cx="10905066" cy="355527"/>
          </a:xfrm>
        </p:spPr>
        <p:txBody>
          <a:bodyPr vert="horz" lIns="91440" tIns="45720" rIns="91440" bIns="45720" rtlCol="0" anchor="ctr">
            <a:noAutofit/>
          </a:bodyPr>
          <a:lstStyle/>
          <a:p>
            <a:pPr defTabSz="914400">
              <a:lnSpc>
                <a:spcPct val="90000"/>
              </a:lnSpc>
            </a:pPr>
            <a:r>
              <a:rPr lang="en-US" sz="2400" kern="1200" dirty="0">
                <a:solidFill>
                  <a:schemeClr val="tx1"/>
                </a:solidFill>
                <a:latin typeface="+mj-lt"/>
                <a:ea typeface="+mj-ea"/>
                <a:cs typeface="+mj-cs"/>
              </a:rPr>
              <a:t>Wat is ‘</a:t>
            </a:r>
            <a:r>
              <a:rPr lang="en-US" sz="2400" kern="1200" dirty="0" err="1">
                <a:solidFill>
                  <a:schemeClr val="tx1"/>
                </a:solidFill>
                <a:latin typeface="+mj-lt"/>
                <a:ea typeface="+mj-ea"/>
                <a:cs typeface="+mj-cs"/>
              </a:rPr>
              <a:t>billijk</a:t>
            </a:r>
            <a:r>
              <a:rPr lang="en-US" sz="2400" kern="1200" dirty="0">
                <a:solidFill>
                  <a:schemeClr val="tx1"/>
                </a:solidFill>
                <a:latin typeface="+mj-lt"/>
                <a:ea typeface="+mj-ea"/>
                <a:cs typeface="+mj-cs"/>
              </a:rPr>
              <a:t>’? De VSNU en </a:t>
            </a:r>
            <a:r>
              <a:rPr lang="en-US" sz="2400" kern="1200" dirty="0" err="1">
                <a:solidFill>
                  <a:schemeClr val="tx1"/>
                </a:solidFill>
                <a:latin typeface="+mj-lt"/>
                <a:ea typeface="+mj-ea"/>
                <a:cs typeface="+mj-cs"/>
              </a:rPr>
              <a:t>Hogescholen</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hebben</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afkoopregelingen</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getroffen</a:t>
            </a:r>
            <a:r>
              <a:rPr lang="en-US" sz="2400" kern="1200" dirty="0">
                <a:solidFill>
                  <a:schemeClr val="tx1"/>
                </a:solidFill>
                <a:latin typeface="+mj-lt"/>
                <a:ea typeface="+mj-ea"/>
                <a:cs typeface="+mj-cs"/>
              </a:rPr>
              <a:t> met </a:t>
            </a:r>
            <a:r>
              <a:rPr lang="en-US" sz="2400" kern="1200" dirty="0" err="1">
                <a:solidFill>
                  <a:schemeClr val="tx1"/>
                </a:solidFill>
                <a:latin typeface="+mj-lt"/>
                <a:ea typeface="+mj-ea"/>
                <a:cs typeface="+mj-cs"/>
              </a:rPr>
              <a:t>stichting</a:t>
            </a:r>
            <a:r>
              <a:rPr lang="en-US" sz="2400" kern="1200" dirty="0">
                <a:solidFill>
                  <a:schemeClr val="tx1"/>
                </a:solidFill>
                <a:latin typeface="+mj-lt"/>
                <a:ea typeface="+mj-ea"/>
                <a:cs typeface="+mj-cs"/>
              </a:rPr>
              <a:t> UvO: de Easy Access </a:t>
            </a:r>
            <a:r>
              <a:rPr lang="en-US" sz="2400" kern="1200" dirty="0" err="1">
                <a:solidFill>
                  <a:schemeClr val="tx1"/>
                </a:solidFill>
                <a:latin typeface="+mj-lt"/>
                <a:ea typeface="+mj-ea"/>
                <a:cs typeface="+mj-cs"/>
              </a:rPr>
              <a:t>regelingen</a:t>
            </a:r>
            <a:r>
              <a:rPr lang="en-US" sz="2400" kern="1200" dirty="0">
                <a:solidFill>
                  <a:schemeClr val="tx1"/>
                </a:solidFill>
                <a:latin typeface="+mj-lt"/>
                <a:ea typeface="+mj-ea"/>
                <a:cs typeface="+mj-cs"/>
              </a:rPr>
              <a:t>. </a:t>
            </a:r>
            <a:br>
              <a:rPr lang="en-US" sz="2400" kern="1200" dirty="0">
                <a:solidFill>
                  <a:schemeClr val="tx1"/>
                </a:solidFill>
                <a:latin typeface="+mj-lt"/>
                <a:ea typeface="+mj-ea"/>
                <a:cs typeface="+mj-cs"/>
              </a:rPr>
            </a:br>
            <a:br>
              <a:rPr lang="en-US" sz="2400" kern="1200" dirty="0">
                <a:solidFill>
                  <a:schemeClr val="tx1"/>
                </a:solidFill>
                <a:latin typeface="+mj-lt"/>
                <a:ea typeface="+mj-ea"/>
                <a:cs typeface="+mj-cs"/>
              </a:rPr>
            </a:br>
            <a:endParaRPr lang="en-US" sz="2400" kern="1200" dirty="0">
              <a:solidFill>
                <a:schemeClr val="tx1"/>
              </a:solidFill>
              <a:latin typeface="+mj-lt"/>
              <a:ea typeface="+mj-ea"/>
              <a:cs typeface="+mj-cs"/>
            </a:endParaRPr>
          </a:p>
        </p:txBody>
      </p:sp>
      <p:sp>
        <p:nvSpPr>
          <p:cNvPr id="3" name="Tijdelijke aanduiding voor tekst 2">
            <a:extLst>
              <a:ext uri="{FF2B5EF4-FFF2-40B4-BE49-F238E27FC236}">
                <a16:creationId xmlns:a16="http://schemas.microsoft.com/office/drawing/2014/main" id="{B92D7745-C31F-4C5C-97A7-81F69D87665A}"/>
              </a:ext>
            </a:extLst>
          </p:cNvPr>
          <p:cNvSpPr>
            <a:spLocks noGrp="1"/>
          </p:cNvSpPr>
          <p:nvPr>
            <p:ph type="body" sz="quarter" idx="10"/>
          </p:nvPr>
        </p:nvSpPr>
        <p:spPr>
          <a:xfrm>
            <a:off x="643469" y="1782981"/>
            <a:ext cx="4008384" cy="4393982"/>
          </a:xfrm>
        </p:spPr>
        <p:txBody>
          <a:bodyPr vert="horz" lIns="91440" tIns="45720" rIns="91440" bIns="45720" rtlCol="0">
            <a:normAutofit/>
          </a:bodyPr>
          <a:lstStyle/>
          <a:p>
            <a:pPr marL="0" indent="-228600" defTabSz="914400">
              <a:lnSpc>
                <a:spcPct val="90000"/>
              </a:lnSpc>
              <a:spcAft>
                <a:spcPts val="600"/>
              </a:spcAft>
            </a:pPr>
            <a:r>
              <a:rPr lang="en-US" sz="2000" dirty="0" err="1">
                <a:latin typeface="+mj-lt"/>
                <a:ea typeface="+mn-ea"/>
                <a:cs typeface="+mn-cs"/>
              </a:rPr>
              <a:t>Instellingen</a:t>
            </a:r>
            <a:r>
              <a:rPr lang="en-US" sz="2000" dirty="0">
                <a:latin typeface="+mj-lt"/>
                <a:ea typeface="+mn-ea"/>
                <a:cs typeface="+mn-cs"/>
              </a:rPr>
              <a:t> </a:t>
            </a:r>
            <a:r>
              <a:rPr lang="en-US" sz="2000" dirty="0" err="1">
                <a:latin typeface="+mj-lt"/>
                <a:ea typeface="+mn-ea"/>
                <a:cs typeface="+mn-cs"/>
              </a:rPr>
              <a:t>hoeven</a:t>
            </a:r>
            <a:r>
              <a:rPr lang="en-US" sz="2000" dirty="0">
                <a:latin typeface="+mj-lt"/>
                <a:ea typeface="+mn-ea"/>
                <a:cs typeface="+mn-cs"/>
              </a:rPr>
              <a:t> </a:t>
            </a:r>
            <a:r>
              <a:rPr lang="en-US" sz="2000" dirty="0" err="1">
                <a:latin typeface="+mj-lt"/>
                <a:ea typeface="+mn-ea"/>
                <a:cs typeface="+mn-cs"/>
              </a:rPr>
              <a:t>korte</a:t>
            </a:r>
            <a:r>
              <a:rPr lang="en-US" sz="2000" dirty="0">
                <a:latin typeface="+mj-lt"/>
                <a:ea typeface="+mn-ea"/>
                <a:cs typeface="+mn-cs"/>
              </a:rPr>
              <a:t> en </a:t>
            </a:r>
            <a:r>
              <a:rPr lang="en-US" sz="2000" dirty="0" err="1">
                <a:latin typeface="+mj-lt"/>
                <a:ea typeface="+mn-ea"/>
                <a:cs typeface="+mn-cs"/>
              </a:rPr>
              <a:t>middellange</a:t>
            </a:r>
            <a:r>
              <a:rPr lang="en-US" sz="2000" dirty="0">
                <a:latin typeface="+mj-lt"/>
                <a:ea typeface="+mn-ea"/>
                <a:cs typeface="+mn-cs"/>
              </a:rPr>
              <a:t> </a:t>
            </a:r>
            <a:r>
              <a:rPr lang="en-US" sz="2000" dirty="0" err="1">
                <a:latin typeface="+mj-lt"/>
                <a:ea typeface="+mn-ea"/>
                <a:cs typeface="+mn-cs"/>
              </a:rPr>
              <a:t>overnames</a:t>
            </a:r>
            <a:r>
              <a:rPr lang="en-US" sz="2000" dirty="0">
                <a:latin typeface="+mj-lt"/>
                <a:ea typeface="+mn-ea"/>
                <a:cs typeface="+mn-cs"/>
              </a:rPr>
              <a:t> </a:t>
            </a:r>
            <a:r>
              <a:rPr lang="en-US" sz="2000" dirty="0" err="1">
                <a:latin typeface="+mj-lt"/>
                <a:ea typeface="+mn-ea"/>
                <a:cs typeface="+mn-cs"/>
              </a:rPr>
              <a:t>niet</a:t>
            </a:r>
            <a:r>
              <a:rPr lang="en-US" sz="2000" dirty="0">
                <a:latin typeface="+mj-lt"/>
                <a:ea typeface="+mn-ea"/>
                <a:cs typeface="+mn-cs"/>
              </a:rPr>
              <a:t> </a:t>
            </a:r>
            <a:r>
              <a:rPr lang="en-US" sz="2000" dirty="0" err="1">
                <a:latin typeface="+mj-lt"/>
                <a:ea typeface="+mn-ea"/>
                <a:cs typeface="+mn-cs"/>
              </a:rPr>
              <a:t>meer</a:t>
            </a:r>
            <a:r>
              <a:rPr lang="en-US" sz="2000" dirty="0">
                <a:latin typeface="+mj-lt"/>
                <a:ea typeface="+mn-ea"/>
                <a:cs typeface="+mn-cs"/>
              </a:rPr>
              <a:t> </a:t>
            </a:r>
            <a:r>
              <a:rPr lang="en-US" sz="2000" dirty="0" err="1">
                <a:latin typeface="+mj-lt"/>
                <a:ea typeface="+mn-ea"/>
                <a:cs typeface="+mn-cs"/>
              </a:rPr>
              <a:t>afzonderlijk</a:t>
            </a:r>
            <a:r>
              <a:rPr lang="en-US" sz="2000" dirty="0">
                <a:latin typeface="+mj-lt"/>
                <a:ea typeface="+mn-ea"/>
                <a:cs typeface="+mn-cs"/>
              </a:rPr>
              <a:t> </a:t>
            </a:r>
            <a:r>
              <a:rPr lang="en-US" sz="2000" dirty="0" err="1">
                <a:latin typeface="+mj-lt"/>
                <a:ea typeface="+mn-ea"/>
                <a:cs typeface="+mn-cs"/>
              </a:rPr>
              <a:t>hoeven</a:t>
            </a:r>
            <a:r>
              <a:rPr lang="en-US" sz="2000" dirty="0">
                <a:latin typeface="+mj-lt"/>
                <a:ea typeface="+mn-ea"/>
                <a:cs typeface="+mn-cs"/>
              </a:rPr>
              <a:t> </a:t>
            </a:r>
            <a:r>
              <a:rPr lang="en-US" sz="2000" dirty="0" err="1">
                <a:latin typeface="+mj-lt"/>
                <a:ea typeface="+mn-ea"/>
                <a:cs typeface="+mn-cs"/>
              </a:rPr>
              <a:t>te</a:t>
            </a:r>
            <a:r>
              <a:rPr lang="en-US" sz="2000" dirty="0">
                <a:latin typeface="+mj-lt"/>
                <a:ea typeface="+mn-ea"/>
                <a:cs typeface="+mn-cs"/>
              </a:rPr>
              <a:t> </a:t>
            </a:r>
            <a:r>
              <a:rPr lang="en-US" sz="2000" dirty="0" err="1">
                <a:latin typeface="+mj-lt"/>
                <a:ea typeface="+mn-ea"/>
                <a:cs typeface="+mn-cs"/>
              </a:rPr>
              <a:t>melden</a:t>
            </a:r>
            <a:r>
              <a:rPr lang="en-US" sz="2000" dirty="0">
                <a:latin typeface="+mj-lt"/>
                <a:ea typeface="+mn-ea"/>
                <a:cs typeface="+mn-cs"/>
              </a:rPr>
              <a:t> of </a:t>
            </a:r>
            <a:r>
              <a:rPr lang="en-US" sz="2000" dirty="0" err="1">
                <a:latin typeface="+mj-lt"/>
                <a:ea typeface="+mn-ea"/>
                <a:cs typeface="+mn-cs"/>
              </a:rPr>
              <a:t>af</a:t>
            </a:r>
            <a:r>
              <a:rPr lang="en-US" sz="2000" dirty="0">
                <a:latin typeface="+mj-lt"/>
                <a:ea typeface="+mn-ea"/>
                <a:cs typeface="+mn-cs"/>
              </a:rPr>
              <a:t> </a:t>
            </a:r>
            <a:r>
              <a:rPr lang="en-US" sz="2000" dirty="0" err="1">
                <a:latin typeface="+mj-lt"/>
                <a:ea typeface="+mn-ea"/>
                <a:cs typeface="+mn-cs"/>
              </a:rPr>
              <a:t>te</a:t>
            </a:r>
            <a:r>
              <a:rPr lang="en-US" sz="2000" dirty="0">
                <a:latin typeface="+mj-lt"/>
                <a:ea typeface="+mn-ea"/>
                <a:cs typeface="+mn-cs"/>
              </a:rPr>
              <a:t> </a:t>
            </a:r>
            <a:r>
              <a:rPr lang="en-US" sz="2000" dirty="0" err="1">
                <a:latin typeface="+mj-lt"/>
                <a:ea typeface="+mn-ea"/>
                <a:cs typeface="+mn-cs"/>
              </a:rPr>
              <a:t>rekenen</a:t>
            </a:r>
            <a:r>
              <a:rPr lang="en-US" sz="2000" dirty="0">
                <a:latin typeface="+mj-lt"/>
                <a:ea typeface="+mn-ea"/>
                <a:cs typeface="+mn-cs"/>
              </a:rPr>
              <a:t> </a:t>
            </a:r>
            <a:r>
              <a:rPr lang="en-US" sz="2000" dirty="0" err="1">
                <a:latin typeface="+mj-lt"/>
                <a:ea typeface="+mn-ea"/>
                <a:cs typeface="+mn-cs"/>
              </a:rPr>
              <a:t>voor</a:t>
            </a:r>
            <a:r>
              <a:rPr lang="en-US" sz="2000" dirty="0">
                <a:latin typeface="+mj-lt"/>
                <a:ea typeface="+mn-ea"/>
                <a:cs typeface="+mn-cs"/>
              </a:rPr>
              <a:t> </a:t>
            </a:r>
            <a:r>
              <a:rPr lang="en-US" sz="2000" dirty="0" err="1">
                <a:latin typeface="+mj-lt"/>
                <a:ea typeface="+mn-ea"/>
                <a:cs typeface="+mn-cs"/>
              </a:rPr>
              <a:t>publicatie</a:t>
            </a:r>
            <a:r>
              <a:rPr lang="en-US" sz="2000" dirty="0">
                <a:latin typeface="+mj-lt"/>
                <a:ea typeface="+mn-ea"/>
                <a:cs typeface="+mn-cs"/>
              </a:rPr>
              <a:t>. </a:t>
            </a:r>
          </a:p>
          <a:p>
            <a:pPr marL="0" indent="-228600" defTabSz="914400">
              <a:lnSpc>
                <a:spcPct val="90000"/>
              </a:lnSpc>
              <a:spcAft>
                <a:spcPts val="600"/>
              </a:spcAft>
            </a:pPr>
            <a:endParaRPr lang="en-US" sz="2000" dirty="0">
              <a:latin typeface="+mj-lt"/>
              <a:ea typeface="+mn-ea"/>
              <a:cs typeface="+mn-cs"/>
            </a:endParaRPr>
          </a:p>
          <a:p>
            <a:pPr marL="0" indent="-228600" defTabSz="914400">
              <a:lnSpc>
                <a:spcPct val="90000"/>
              </a:lnSpc>
              <a:spcAft>
                <a:spcPts val="600"/>
              </a:spcAft>
            </a:pPr>
            <a:r>
              <a:rPr lang="en-US" sz="2000" dirty="0" err="1">
                <a:latin typeface="+mj-lt"/>
                <a:ea typeface="+mn-ea"/>
                <a:cs typeface="+mn-cs"/>
              </a:rPr>
              <a:t>Hogescholen</a:t>
            </a:r>
            <a:r>
              <a:rPr lang="en-US" sz="2000" dirty="0">
                <a:latin typeface="+mj-lt"/>
                <a:ea typeface="+mn-ea"/>
                <a:cs typeface="+mn-cs"/>
              </a:rPr>
              <a:t> en </a:t>
            </a:r>
            <a:r>
              <a:rPr lang="en-US" sz="2000" dirty="0" err="1">
                <a:latin typeface="+mj-lt"/>
                <a:ea typeface="+mn-ea"/>
                <a:cs typeface="+mn-cs"/>
              </a:rPr>
              <a:t>universiteiten</a:t>
            </a:r>
            <a:r>
              <a:rPr lang="en-US" sz="2000" dirty="0">
                <a:latin typeface="+mj-lt"/>
                <a:ea typeface="+mn-ea"/>
                <a:cs typeface="+mn-cs"/>
              </a:rPr>
              <a:t> </a:t>
            </a:r>
            <a:r>
              <a:rPr lang="en-US" sz="2000" dirty="0" err="1">
                <a:latin typeface="+mj-lt"/>
                <a:ea typeface="+mn-ea"/>
                <a:cs typeface="+mn-cs"/>
              </a:rPr>
              <a:t>betalen</a:t>
            </a:r>
            <a:r>
              <a:rPr lang="en-US" sz="2000" dirty="0">
                <a:latin typeface="+mj-lt"/>
                <a:ea typeface="+mn-ea"/>
                <a:cs typeface="+mn-cs"/>
              </a:rPr>
              <a:t> </a:t>
            </a:r>
            <a:r>
              <a:rPr lang="en-US" sz="2000" dirty="0" err="1">
                <a:latin typeface="+mj-lt"/>
                <a:ea typeface="+mn-ea"/>
                <a:cs typeface="+mn-cs"/>
              </a:rPr>
              <a:t>hiervoor</a:t>
            </a:r>
            <a:r>
              <a:rPr lang="en-US" sz="2000" dirty="0">
                <a:latin typeface="+mj-lt"/>
                <a:ea typeface="+mn-ea"/>
                <a:cs typeface="+mn-cs"/>
              </a:rPr>
              <a:t> </a:t>
            </a:r>
            <a:r>
              <a:rPr lang="en-US" sz="2000" dirty="0" err="1">
                <a:latin typeface="+mj-lt"/>
                <a:ea typeface="+mn-ea"/>
                <a:cs typeface="+mn-cs"/>
              </a:rPr>
              <a:t>een</a:t>
            </a:r>
            <a:r>
              <a:rPr lang="en-US" sz="2000" dirty="0">
                <a:latin typeface="+mj-lt"/>
                <a:ea typeface="+mn-ea"/>
                <a:cs typeface="+mn-cs"/>
              </a:rPr>
              <a:t> vast </a:t>
            </a:r>
            <a:r>
              <a:rPr lang="en-US" sz="2000" dirty="0" err="1">
                <a:latin typeface="+mj-lt"/>
                <a:ea typeface="+mn-ea"/>
                <a:cs typeface="+mn-cs"/>
              </a:rPr>
              <a:t>bedrag</a:t>
            </a:r>
            <a:r>
              <a:rPr lang="en-US" sz="2000" dirty="0">
                <a:latin typeface="+mj-lt"/>
                <a:ea typeface="+mn-ea"/>
                <a:cs typeface="+mn-cs"/>
              </a:rPr>
              <a:t> </a:t>
            </a:r>
            <a:r>
              <a:rPr lang="en-US" sz="2000" dirty="0" err="1">
                <a:latin typeface="+mj-lt"/>
                <a:ea typeface="+mn-ea"/>
                <a:cs typeface="+mn-cs"/>
              </a:rPr>
              <a:t>aan</a:t>
            </a:r>
            <a:r>
              <a:rPr lang="en-US" sz="2000" dirty="0">
                <a:latin typeface="+mj-lt"/>
                <a:ea typeface="+mn-ea"/>
                <a:cs typeface="+mn-cs"/>
              </a:rPr>
              <a:t> Stichting UvO.</a:t>
            </a:r>
          </a:p>
        </p:txBody>
      </p:sp>
      <p:grpSp>
        <p:nvGrpSpPr>
          <p:cNvPr id="18"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Afbeelding 3">
            <a:extLst>
              <a:ext uri="{FF2B5EF4-FFF2-40B4-BE49-F238E27FC236}">
                <a16:creationId xmlns:a16="http://schemas.microsoft.com/office/drawing/2014/main" id="{E7E526D8-2990-496D-82A3-39CC6472361E}"/>
              </a:ext>
            </a:extLst>
          </p:cNvPr>
          <p:cNvPicPr>
            <a:picLocks noChangeAspect="1"/>
          </p:cNvPicPr>
          <p:nvPr/>
        </p:nvPicPr>
        <p:blipFill>
          <a:blip r:embed="rId2"/>
          <a:stretch>
            <a:fillRect/>
          </a:stretch>
        </p:blipFill>
        <p:spPr>
          <a:xfrm>
            <a:off x="6096000" y="2016072"/>
            <a:ext cx="5471978" cy="3437087"/>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14912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681AE-4ABF-4595-8883-FB514A67D1EE}"/>
              </a:ext>
            </a:extLst>
          </p:cNvPr>
          <p:cNvSpPr>
            <a:spLocks noGrp="1"/>
          </p:cNvSpPr>
          <p:nvPr>
            <p:ph type="ctrTitle"/>
          </p:nvPr>
        </p:nvSpPr>
        <p:spPr>
          <a:xfrm>
            <a:off x="1455198" y="964732"/>
            <a:ext cx="8419656" cy="1486116"/>
          </a:xfrm>
        </p:spPr>
        <p:txBody>
          <a:bodyPr/>
          <a:lstStyle/>
          <a:p>
            <a:r>
              <a:rPr lang="en-GB" dirty="0"/>
              <a:t>Ook van </a:t>
            </a:r>
            <a:r>
              <a:rPr lang="en-GB" dirty="0" err="1"/>
              <a:t>belang</a:t>
            </a:r>
            <a:r>
              <a:rPr lang="en-GB" dirty="0"/>
              <a:t>: Art 7 Aw het </a:t>
            </a:r>
            <a:r>
              <a:rPr lang="en-GB" dirty="0" err="1"/>
              <a:t>werkgeversauteursrecht</a:t>
            </a:r>
            <a:endParaRPr lang="en-GB" dirty="0"/>
          </a:p>
        </p:txBody>
      </p:sp>
      <p:sp>
        <p:nvSpPr>
          <p:cNvPr id="3" name="Tijdelijke aanduiding voor tekst 2">
            <a:extLst>
              <a:ext uri="{FF2B5EF4-FFF2-40B4-BE49-F238E27FC236}">
                <a16:creationId xmlns:a16="http://schemas.microsoft.com/office/drawing/2014/main" id="{ED1CD4D5-9085-4152-9494-66FE6DA52207}"/>
              </a:ext>
            </a:extLst>
          </p:cNvPr>
          <p:cNvSpPr>
            <a:spLocks noGrp="1"/>
          </p:cNvSpPr>
          <p:nvPr>
            <p:ph type="body" sz="quarter" idx="10"/>
          </p:nvPr>
        </p:nvSpPr>
        <p:spPr>
          <a:xfrm>
            <a:off x="1455198" y="1875858"/>
            <a:ext cx="8419656" cy="4017410"/>
          </a:xfrm>
        </p:spPr>
        <p:txBody>
          <a:bodyPr>
            <a:normAutofit lnSpcReduction="10000"/>
          </a:bodyPr>
          <a:lstStyle/>
          <a:p>
            <a:r>
              <a:rPr lang="nl-NL" sz="1999" dirty="0"/>
              <a:t>Vereist:</a:t>
            </a:r>
          </a:p>
          <a:p>
            <a:endParaRPr lang="nl-NL" sz="1999" dirty="0"/>
          </a:p>
          <a:p>
            <a:pPr marL="342900" indent="-342900">
              <a:buFont typeface="Arial" panose="020B0604020202020204" pitchFamily="34" charset="0"/>
              <a:buChar char="•"/>
            </a:pPr>
            <a:r>
              <a:rPr lang="nl-NL" sz="1999" b="1" dirty="0"/>
              <a:t>Dienstbetrekking </a:t>
            </a:r>
          </a:p>
          <a:p>
            <a:endParaRPr lang="nl-NL" sz="1999" dirty="0"/>
          </a:p>
          <a:p>
            <a:pPr marL="514350" indent="-514350">
              <a:buFont typeface="+mj-lt"/>
              <a:buAutoNum type="romanUcPeriod"/>
            </a:pPr>
            <a:r>
              <a:rPr lang="nl-NL" sz="1500" dirty="0"/>
              <a:t>Er moet sprake zijn van het verrichten van werk</a:t>
            </a:r>
          </a:p>
          <a:p>
            <a:pPr marL="514350" indent="-514350">
              <a:buFont typeface="+mj-lt"/>
              <a:buAutoNum type="romanUcPeriod"/>
            </a:pPr>
            <a:r>
              <a:rPr lang="nl-NL" sz="1500" dirty="0"/>
              <a:t>Er moet loon worden betaald</a:t>
            </a:r>
          </a:p>
          <a:p>
            <a:pPr marL="514350" indent="-514350">
              <a:buFont typeface="+mj-lt"/>
              <a:buAutoNum type="romanUcPeriod"/>
            </a:pPr>
            <a:r>
              <a:rPr lang="nl-NL" sz="1500" dirty="0"/>
              <a:t>Er moet een gezagsverhouding bestaan </a:t>
            </a:r>
          </a:p>
          <a:p>
            <a:pPr marL="342900" indent="-342900">
              <a:buFont typeface="Arial" panose="020B0604020202020204" pitchFamily="34" charset="0"/>
              <a:buChar char="•"/>
            </a:pPr>
            <a:endParaRPr lang="nl-NL" sz="1999" dirty="0"/>
          </a:p>
          <a:p>
            <a:pPr marL="342900" indent="-342900">
              <a:buFont typeface="Arial" panose="020B0604020202020204" pitchFamily="34" charset="0"/>
              <a:buChar char="•"/>
            </a:pPr>
            <a:r>
              <a:rPr lang="nl-NL" sz="1999" dirty="0"/>
              <a:t>Het maken van een werk moet passen in de </a:t>
            </a:r>
            <a:r>
              <a:rPr lang="nl-NL" sz="1999" b="1" dirty="0"/>
              <a:t>functieomschrijving</a:t>
            </a:r>
            <a:r>
              <a:rPr lang="nl-NL" sz="1999" dirty="0"/>
              <a:t> </a:t>
            </a:r>
          </a:p>
          <a:p>
            <a:pPr marL="342900" indent="-342900">
              <a:buFont typeface="Arial" panose="020B0604020202020204" pitchFamily="34" charset="0"/>
              <a:buChar char="•"/>
            </a:pPr>
            <a:endParaRPr lang="nl-NL" sz="1999" dirty="0"/>
          </a:p>
          <a:p>
            <a:r>
              <a:rPr lang="nl-NL" sz="1999" dirty="0"/>
              <a:t>Art 7 </a:t>
            </a:r>
            <a:r>
              <a:rPr lang="nl-NL" sz="1999" dirty="0" err="1"/>
              <a:t>Aw</a:t>
            </a:r>
            <a:r>
              <a:rPr lang="nl-NL" sz="1999" dirty="0"/>
              <a:t> is </a:t>
            </a:r>
            <a:r>
              <a:rPr lang="nl-NL" sz="1999"/>
              <a:t>enkele malen niet </a:t>
            </a:r>
            <a:r>
              <a:rPr lang="nl-NL" sz="1999" dirty="0"/>
              <a:t>van toepassing geoordeeld op </a:t>
            </a:r>
            <a:r>
              <a:rPr lang="nl-NL" sz="1999" b="1" dirty="0"/>
              <a:t>zelfstandig</a:t>
            </a:r>
            <a:r>
              <a:rPr lang="nl-NL" sz="1999" dirty="0"/>
              <a:t> onderzoek van universitair personeel, </a:t>
            </a:r>
            <a:r>
              <a:rPr lang="nl-NL" sz="1999" b="1" dirty="0"/>
              <a:t>onderwijsmaterialen</a:t>
            </a:r>
            <a:r>
              <a:rPr lang="nl-NL" sz="1999" dirty="0"/>
              <a:t> daarentegen…. </a:t>
            </a:r>
          </a:p>
          <a:p>
            <a:pPr marL="342900" indent="-342900">
              <a:buFont typeface="Arial" panose="020B0604020202020204" pitchFamily="34" charset="0"/>
              <a:buChar char="•"/>
            </a:pPr>
            <a:endParaRPr lang="nl-NL" sz="1999" dirty="0"/>
          </a:p>
          <a:p>
            <a:endParaRPr lang="en-GB" sz="1999" dirty="0"/>
          </a:p>
          <a:p>
            <a:endParaRPr lang="en-GB" sz="1999" dirty="0"/>
          </a:p>
        </p:txBody>
      </p:sp>
    </p:spTree>
    <p:extLst>
      <p:ext uri="{BB962C8B-B14F-4D97-AF65-F5344CB8AC3E}">
        <p14:creationId xmlns:p14="http://schemas.microsoft.com/office/powerpoint/2010/main" val="763807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953B39-7BFC-4538-98DA-32CABBE96EB3}"/>
              </a:ext>
            </a:extLst>
          </p:cNvPr>
          <p:cNvSpPr>
            <a:spLocks noGrp="1"/>
          </p:cNvSpPr>
          <p:nvPr>
            <p:ph type="ctrTitle"/>
          </p:nvPr>
        </p:nvSpPr>
        <p:spPr/>
        <p:txBody>
          <a:bodyPr/>
          <a:lstStyle/>
          <a:p>
            <a:r>
              <a:rPr lang="nl-NL" dirty="0">
                <a:latin typeface="Arial" panose="020B0604020202020204" pitchFamily="34" charset="0"/>
                <a:cs typeface="Arial" panose="020B0604020202020204" pitchFamily="34" charset="0"/>
              </a:rPr>
              <a:t>Easy </a:t>
            </a:r>
            <a:r>
              <a:rPr lang="nl-NL" dirty="0" err="1">
                <a:latin typeface="Arial" panose="020B0604020202020204" pitchFamily="34" charset="0"/>
                <a:cs typeface="Arial" panose="020B0604020202020204" pitchFamily="34" charset="0"/>
              </a:rPr>
              <a:t>Accessregeling</a:t>
            </a:r>
            <a:r>
              <a:rPr lang="nl-NL" dirty="0">
                <a:latin typeface="Arial" panose="020B0604020202020204" pitchFamily="34" charset="0"/>
                <a:cs typeface="Arial" panose="020B0604020202020204" pitchFamily="34" charset="0"/>
              </a:rPr>
              <a:t> HBO</a:t>
            </a:r>
          </a:p>
        </p:txBody>
      </p:sp>
      <p:sp>
        <p:nvSpPr>
          <p:cNvPr id="3" name="Ondertitel 2">
            <a:extLst>
              <a:ext uri="{FF2B5EF4-FFF2-40B4-BE49-F238E27FC236}">
                <a16:creationId xmlns:a16="http://schemas.microsoft.com/office/drawing/2014/main" id="{C6A9D193-CAAA-44D7-8835-70FA4D956FB2}"/>
              </a:ext>
            </a:extLst>
          </p:cNvPr>
          <p:cNvSpPr>
            <a:spLocks noGrp="1"/>
          </p:cNvSpPr>
          <p:nvPr>
            <p:ph type="subTitle" idx="1"/>
          </p:nvPr>
        </p:nvSpPr>
        <p:spPr/>
        <p:txBody>
          <a:bodyPr/>
          <a:lstStyle/>
          <a:p>
            <a:r>
              <a:rPr lang="nl-NL" dirty="0"/>
              <a:t>2021 t/m 2023</a:t>
            </a:r>
          </a:p>
          <a:p>
            <a:r>
              <a:rPr lang="nl-NL" dirty="0"/>
              <a:t>Onderhandelende partijen: UvO en VH</a:t>
            </a:r>
          </a:p>
          <a:p>
            <a:r>
              <a:rPr lang="nl-NL" dirty="0"/>
              <a:t>Adviserend vanuit de praktijk: NAI</a:t>
            </a:r>
          </a:p>
        </p:txBody>
      </p:sp>
    </p:spTree>
    <p:extLst>
      <p:ext uri="{BB962C8B-B14F-4D97-AF65-F5344CB8AC3E}">
        <p14:creationId xmlns:p14="http://schemas.microsoft.com/office/powerpoint/2010/main" val="1354939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33E3D-4A05-4149-8424-B462DBAB385E}"/>
              </a:ext>
            </a:extLst>
          </p:cNvPr>
          <p:cNvSpPr>
            <a:spLocks noGrp="1"/>
          </p:cNvSpPr>
          <p:nvPr>
            <p:ph type="title"/>
          </p:nvPr>
        </p:nvSpPr>
        <p:spPr/>
        <p:txBody>
          <a:bodyPr/>
          <a:lstStyle/>
          <a:p>
            <a:pPr algn="ctr"/>
            <a:r>
              <a:rPr lang="nl-NL" dirty="0">
                <a:latin typeface="+mn-lt"/>
              </a:rPr>
              <a:t>Soorten overnames</a:t>
            </a:r>
          </a:p>
        </p:txBody>
      </p:sp>
      <p:sp>
        <p:nvSpPr>
          <p:cNvPr id="3" name="Tijdelijke aanduiding voor inhoud 2">
            <a:extLst>
              <a:ext uri="{FF2B5EF4-FFF2-40B4-BE49-F238E27FC236}">
                <a16:creationId xmlns:a16="http://schemas.microsoft.com/office/drawing/2014/main" id="{F3037DEA-1296-4F6F-AA0F-64E4FDFBA954}"/>
              </a:ext>
            </a:extLst>
          </p:cNvPr>
          <p:cNvSpPr>
            <a:spLocks noGrp="1"/>
          </p:cNvSpPr>
          <p:nvPr>
            <p:ph idx="1"/>
          </p:nvPr>
        </p:nvSpPr>
        <p:spPr/>
        <p:txBody>
          <a:bodyPr>
            <a:normAutofit/>
          </a:bodyPr>
          <a:lstStyle/>
          <a:p>
            <a:r>
              <a:rPr lang="nl-NL" sz="1700" dirty="0">
                <a:solidFill>
                  <a:srgbClr val="7030A0"/>
                </a:solidFill>
              </a:rPr>
              <a:t>Korte overname</a:t>
            </a:r>
            <a:r>
              <a:rPr lang="nl-NL" sz="1700" dirty="0"/>
              <a:t>: 	</a:t>
            </a:r>
          </a:p>
          <a:p>
            <a:pPr lvl="1"/>
            <a:r>
              <a:rPr lang="nl-NL" sz="1700" dirty="0"/>
              <a:t>Uit een boek: maximaal 10.000 woorden, niet meer dan 1/3 van het oorspronkelijk werk; </a:t>
            </a:r>
          </a:p>
          <a:p>
            <a:pPr lvl="1"/>
            <a:r>
              <a:rPr lang="nl-NL" sz="1700" dirty="0"/>
              <a:t>Uit een tijdschrift: maximaal 8.000 woorden; </a:t>
            </a:r>
          </a:p>
          <a:p>
            <a:pPr lvl="1"/>
            <a:r>
              <a:rPr lang="nl-NL" sz="1700" dirty="0"/>
              <a:t>Uit literaire geschriften: maximaal 100 regels poëzie of 2.500 woorden proza, mits niet meer dan 1/10 deel;</a:t>
            </a:r>
          </a:p>
          <a:p>
            <a:pPr lvl="1"/>
            <a:r>
              <a:rPr lang="nl-NL" sz="1700" dirty="0"/>
              <a:t>Bladmuziek: een liedtekst: maximaal één couplet en één refrein; notenschrift: maximaal vijf notenbalken;</a:t>
            </a:r>
          </a:p>
          <a:p>
            <a:r>
              <a:rPr lang="nl-NL" sz="1700" dirty="0">
                <a:solidFill>
                  <a:srgbClr val="7030A0"/>
                </a:solidFill>
              </a:rPr>
              <a:t>Afbeeldingen</a:t>
            </a:r>
            <a:r>
              <a:rPr lang="nl-NL" sz="1700" dirty="0"/>
              <a:t>, grafieken, tabellen, schema's en soortgelijke werken: </a:t>
            </a:r>
            <a:r>
              <a:rPr lang="nl-NL" sz="1700" dirty="0">
                <a:solidFill>
                  <a:srgbClr val="7030A0"/>
                </a:solidFill>
              </a:rPr>
              <a:t>maximaal 50 afbeeldingen </a:t>
            </a:r>
            <a:r>
              <a:rPr lang="nl-NL" sz="1700" dirty="0"/>
              <a:t>in een (</a:t>
            </a:r>
            <a:r>
              <a:rPr lang="nl-NL" sz="1700" dirty="0" err="1"/>
              <a:t>Powerpoint</a:t>
            </a:r>
            <a:r>
              <a:rPr lang="nl-NL" sz="1700" dirty="0"/>
              <a:t>)presentatie en/of anderszins, maximaal 25 uit het oorspronkelijk werk en maximaal 10 werken van dezelfde maker. </a:t>
            </a:r>
          </a:p>
          <a:p>
            <a:r>
              <a:rPr lang="nl-NL" sz="1700" dirty="0">
                <a:solidFill>
                  <a:srgbClr val="7030A0"/>
                </a:solidFill>
              </a:rPr>
              <a:t>Meervoudige overname</a:t>
            </a:r>
            <a:r>
              <a:rPr lang="nl-NL" sz="1700" dirty="0"/>
              <a:t>: hergebruik bestaande uit meerdere overnames uit hetzelfde werk, dan wel het meerdere keren overnemen van hetzelfde deel van het werk, </a:t>
            </a:r>
            <a:r>
              <a:rPr lang="nl-NL" sz="1700" dirty="0">
                <a:solidFill>
                  <a:srgbClr val="7030A0"/>
                </a:solidFill>
              </a:rPr>
              <a:t>binnen één opleiding of groep van opleidingen </a:t>
            </a:r>
            <a:r>
              <a:rPr lang="nl-NL" sz="1700" dirty="0"/>
              <a:t>van een hogeschool.</a:t>
            </a:r>
          </a:p>
          <a:p>
            <a:r>
              <a:rPr lang="nl-NL" sz="1700" dirty="0">
                <a:solidFill>
                  <a:srgbClr val="7030A0"/>
                </a:solidFill>
              </a:rPr>
              <a:t>Middellange overname</a:t>
            </a:r>
            <a:r>
              <a:rPr lang="nl-NL" sz="1700" dirty="0"/>
              <a:t>: hergebruik dat geen korte overname is, van </a:t>
            </a:r>
            <a:r>
              <a:rPr lang="nl-NL" sz="1700" dirty="0">
                <a:solidFill>
                  <a:srgbClr val="7030A0"/>
                </a:solidFill>
              </a:rPr>
              <a:t>maximaal 50 pagina’s </a:t>
            </a:r>
            <a:r>
              <a:rPr lang="nl-NL" sz="1700" dirty="0"/>
              <a:t>en ten hoogste 25% van het oorspronkelijk werk. </a:t>
            </a:r>
          </a:p>
          <a:p>
            <a:pPr marL="0" indent="0">
              <a:buNone/>
            </a:pPr>
            <a:r>
              <a:rPr lang="nl-NL" sz="1700" dirty="0"/>
              <a:t>Oorspronkelijk werk: afhankelijk van de wijze waarop het betreffende werk waaruit wordt overgenomen door de uitgever wordt aangeboden: een boek, tijdschrift, hoofdstuk en/of artikel.</a:t>
            </a:r>
          </a:p>
          <a:p>
            <a:endParaRPr lang="nl-NL" dirty="0"/>
          </a:p>
        </p:txBody>
      </p:sp>
    </p:spTree>
    <p:extLst>
      <p:ext uri="{BB962C8B-B14F-4D97-AF65-F5344CB8AC3E}">
        <p14:creationId xmlns:p14="http://schemas.microsoft.com/office/powerpoint/2010/main" val="43290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20453B-7B67-48D2-8069-52C4DCA5F383}"/>
              </a:ext>
            </a:extLst>
          </p:cNvPr>
          <p:cNvSpPr>
            <a:spLocks noGrp="1"/>
          </p:cNvSpPr>
          <p:nvPr>
            <p:ph type="title"/>
          </p:nvPr>
        </p:nvSpPr>
        <p:spPr/>
        <p:txBody>
          <a:bodyPr/>
          <a:lstStyle/>
          <a:p>
            <a:pPr algn="ctr"/>
            <a:r>
              <a:rPr lang="nl-NL" dirty="0">
                <a:latin typeface="+mn-lt"/>
                <a:cs typeface="Arial" panose="020B0604020202020204" pitchFamily="34" charset="0"/>
              </a:rPr>
              <a:t>Reikwijdte</a:t>
            </a:r>
          </a:p>
        </p:txBody>
      </p:sp>
      <p:sp>
        <p:nvSpPr>
          <p:cNvPr id="3" name="Tijdelijke aanduiding voor inhoud 2">
            <a:extLst>
              <a:ext uri="{FF2B5EF4-FFF2-40B4-BE49-F238E27FC236}">
                <a16:creationId xmlns:a16="http://schemas.microsoft.com/office/drawing/2014/main" id="{F9741B6C-5C82-4482-8D37-1E53244E75A5}"/>
              </a:ext>
            </a:extLst>
          </p:cNvPr>
          <p:cNvSpPr>
            <a:spLocks noGrp="1"/>
          </p:cNvSpPr>
          <p:nvPr>
            <p:ph idx="1"/>
          </p:nvPr>
        </p:nvSpPr>
        <p:spPr/>
        <p:txBody>
          <a:bodyPr/>
          <a:lstStyle/>
          <a:p>
            <a:pPr marL="457200" lvl="1" indent="0">
              <a:lnSpc>
                <a:spcPts val="1400"/>
              </a:lnSpc>
              <a:buNone/>
              <a:tabLst>
                <a:tab pos="450215" algn="l"/>
              </a:tabLst>
            </a:pPr>
            <a:r>
              <a:rPr lang="nl-NL" sz="1800" dirty="0">
                <a:effectLst/>
                <a:ea typeface="Calibri" panose="020F0502020204030204" pitchFamily="34" charset="0"/>
                <a:cs typeface="Arial" panose="020B0604020202020204" pitchFamily="34" charset="0"/>
              </a:rPr>
              <a:t>Van toepassing op </a:t>
            </a:r>
            <a:r>
              <a:rPr lang="nl-NL" sz="1800" dirty="0">
                <a:solidFill>
                  <a:srgbClr val="7030A0"/>
                </a:solidFill>
                <a:effectLst/>
                <a:ea typeface="Calibri" panose="020F0502020204030204" pitchFamily="34" charset="0"/>
                <a:cs typeface="Arial" panose="020B0604020202020204" pitchFamily="34" charset="0"/>
              </a:rPr>
              <a:t>al het onderwijs, ongeacht de vorm</a:t>
            </a:r>
            <a:r>
              <a:rPr lang="nl-NL" sz="1800" dirty="0">
                <a:effectLst/>
                <a:ea typeface="Calibri" panose="020F0502020204030204" pitchFamily="34" charset="0"/>
                <a:cs typeface="Arial" panose="020B0604020202020204" pitchFamily="34" charset="0"/>
              </a:rPr>
              <a:t>, die de </a:t>
            </a:r>
            <a:r>
              <a:rPr lang="nl-NL" sz="1800" dirty="0">
                <a:ea typeface="Calibri" panose="020F0502020204030204" pitchFamily="34" charset="0"/>
                <a:cs typeface="Arial" panose="020B0604020202020204" pitchFamily="34" charset="0"/>
              </a:rPr>
              <a:t>h</a:t>
            </a:r>
            <a:r>
              <a:rPr lang="nl-NL" sz="1800" dirty="0">
                <a:effectLst/>
                <a:ea typeface="Calibri" panose="020F0502020204030204" pitchFamily="34" charset="0"/>
                <a:cs typeface="Arial" panose="020B0604020202020204" pitchFamily="34" charset="0"/>
              </a:rPr>
              <a:t>ogescholen aanbieden aan hun studenten, met uitzondering van onderwijs dat met een </a:t>
            </a:r>
            <a:r>
              <a:rPr lang="nl-NL" sz="1800" dirty="0">
                <a:solidFill>
                  <a:srgbClr val="7030A0"/>
                </a:solidFill>
                <a:effectLst/>
                <a:ea typeface="Calibri" panose="020F0502020204030204" pitchFamily="34" charset="0"/>
                <a:cs typeface="Arial" panose="020B0604020202020204" pitchFamily="34" charset="0"/>
              </a:rPr>
              <a:t>commercieel </a:t>
            </a:r>
            <a:r>
              <a:rPr lang="nl-NL" sz="1800" dirty="0">
                <a:effectLst/>
                <a:ea typeface="Calibri" panose="020F0502020204030204" pitchFamily="34" charset="0"/>
                <a:cs typeface="Arial" panose="020B0604020202020204" pitchFamily="34" charset="0"/>
              </a:rPr>
              <a:t>oogmerk wordt verzorgd. </a:t>
            </a:r>
          </a:p>
          <a:p>
            <a:pPr marL="742950" lvl="1" indent="-285750">
              <a:lnSpc>
                <a:spcPts val="1400"/>
              </a:lnSpc>
              <a:buFont typeface="+mj-lt"/>
              <a:buAutoNum type="arabicPeriod"/>
              <a:tabLst>
                <a:tab pos="450215" algn="l"/>
              </a:tabLst>
            </a:pPr>
            <a:endParaRPr lang="nl-NL" sz="1800" dirty="0">
              <a:ea typeface="Calibri" panose="020F0502020204030204" pitchFamily="34" charset="0"/>
              <a:cs typeface="Arial" panose="020B0604020202020204" pitchFamily="34" charset="0"/>
            </a:endParaRPr>
          </a:p>
          <a:p>
            <a:pPr marL="457200" lvl="1" indent="0">
              <a:lnSpc>
                <a:spcPts val="1400"/>
              </a:lnSpc>
              <a:buNone/>
              <a:tabLst>
                <a:tab pos="450215" algn="l"/>
              </a:tabLst>
            </a:pPr>
            <a:endParaRPr lang="nl-NL" sz="1800" dirty="0">
              <a:effectLst/>
              <a:ea typeface="Calibri" panose="020F0502020204030204" pitchFamily="34" charset="0"/>
              <a:cs typeface="Arial" panose="020B0604020202020204" pitchFamily="34" charset="0"/>
            </a:endParaRPr>
          </a:p>
          <a:p>
            <a:pPr marL="457200" lvl="1" indent="0">
              <a:lnSpc>
                <a:spcPts val="1400"/>
              </a:lnSpc>
              <a:buNone/>
              <a:tabLst>
                <a:tab pos="450215" algn="l"/>
              </a:tabLst>
            </a:pPr>
            <a:r>
              <a:rPr lang="nl-NL" sz="1800" dirty="0">
                <a:ea typeface="Calibri" panose="020F0502020204030204" pitchFamily="34" charset="0"/>
                <a:cs typeface="Arial" panose="020B0604020202020204" pitchFamily="34" charset="0"/>
              </a:rPr>
              <a:t>H</a:t>
            </a:r>
            <a:r>
              <a:rPr lang="nl-NL" sz="1800" dirty="0">
                <a:effectLst/>
                <a:ea typeface="Calibri" panose="020F0502020204030204" pitchFamily="34" charset="0"/>
                <a:cs typeface="Arial" panose="020B0604020202020204" pitchFamily="34" charset="0"/>
              </a:rPr>
              <a:t>ergebruik van werken in een </a:t>
            </a:r>
            <a:r>
              <a:rPr lang="nl-NL" sz="1800" dirty="0">
                <a:solidFill>
                  <a:srgbClr val="7030A0"/>
                </a:solidFill>
                <a:effectLst/>
                <a:ea typeface="Calibri" panose="020F0502020204030204" pitchFamily="34" charset="0"/>
                <a:cs typeface="Arial" panose="020B0604020202020204" pitchFamily="34" charset="0"/>
              </a:rPr>
              <a:t>presentatie</a:t>
            </a:r>
            <a:r>
              <a:rPr lang="nl-NL" sz="1800" dirty="0">
                <a:effectLst/>
                <a:ea typeface="Calibri" panose="020F0502020204030204" pitchFamily="34" charset="0"/>
                <a:cs typeface="Arial" panose="020B0604020202020204" pitchFamily="34" charset="0"/>
              </a:rPr>
              <a:t>, anders dan voorzien in artikel 12 lid 5 </a:t>
            </a:r>
            <a:r>
              <a:rPr lang="nl-NL" sz="1800" dirty="0" err="1">
                <a:effectLst/>
                <a:ea typeface="Calibri" panose="020F0502020204030204" pitchFamily="34" charset="0"/>
                <a:cs typeface="Arial" panose="020B0604020202020204" pitchFamily="34" charset="0"/>
              </a:rPr>
              <a:t>Aw</a:t>
            </a:r>
            <a:r>
              <a:rPr lang="nl-NL" sz="1800" dirty="0">
                <a:effectLst/>
                <a:ea typeface="Calibri" panose="020F0502020204030204" pitchFamily="34" charset="0"/>
                <a:cs typeface="Arial" panose="020B0604020202020204" pitchFamily="34" charset="0"/>
              </a:rPr>
              <a:t>, in het kader van het onderwijs, wordt in deze overeenkomst geacht te vallen onder ‘gebruik ter toelichting van het onderwijs’. </a:t>
            </a:r>
          </a:p>
          <a:p>
            <a:pPr marL="742950" lvl="1" indent="-285750">
              <a:lnSpc>
                <a:spcPts val="1400"/>
              </a:lnSpc>
              <a:buFont typeface="+mj-lt"/>
              <a:buAutoNum type="arabicPeriod"/>
              <a:tabLst>
                <a:tab pos="450215" algn="l"/>
              </a:tabLst>
            </a:pPr>
            <a:endParaRPr lang="nl-NL" sz="1800" dirty="0">
              <a:ea typeface="Calibri" panose="020F0502020204030204" pitchFamily="34" charset="0"/>
              <a:cs typeface="Arial" panose="020B0604020202020204" pitchFamily="34" charset="0"/>
            </a:endParaRPr>
          </a:p>
          <a:p>
            <a:pPr marL="457200" lvl="1" indent="0">
              <a:lnSpc>
                <a:spcPts val="1400"/>
              </a:lnSpc>
              <a:buNone/>
              <a:tabLst>
                <a:tab pos="450215" algn="l"/>
              </a:tabLst>
            </a:pPr>
            <a:endParaRPr lang="nl-NL" sz="1800" dirty="0">
              <a:effectLst/>
              <a:ea typeface="Calibri" panose="020F0502020204030204" pitchFamily="34" charset="0"/>
              <a:cs typeface="Arial" panose="020B0604020202020204" pitchFamily="34" charset="0"/>
            </a:endParaRPr>
          </a:p>
          <a:p>
            <a:pPr marL="457200" lvl="1" indent="0">
              <a:lnSpc>
                <a:spcPts val="1400"/>
              </a:lnSpc>
              <a:buNone/>
              <a:tabLst>
                <a:tab pos="450215" algn="l"/>
                <a:tab pos="1530350" algn="l"/>
              </a:tabLst>
            </a:pPr>
            <a:r>
              <a:rPr lang="nl-NL" sz="1800" dirty="0">
                <a:ea typeface="Calibri" panose="020F0502020204030204" pitchFamily="34" charset="0"/>
                <a:cs typeface="Arial" panose="020B0604020202020204" pitchFamily="34" charset="0"/>
              </a:rPr>
              <a:t>D</a:t>
            </a:r>
            <a:r>
              <a:rPr lang="nl-NL" sz="1800" dirty="0">
                <a:effectLst/>
                <a:ea typeface="Calibri" panose="020F0502020204030204" pitchFamily="34" charset="0"/>
                <a:cs typeface="Arial" panose="020B0604020202020204" pitchFamily="34" charset="0"/>
              </a:rPr>
              <a:t>e Hogescholen hebben elk jaar recht op gebruik van korte en middellange </a:t>
            </a:r>
            <a:r>
              <a:rPr lang="nl-NL" sz="1800" dirty="0">
                <a:ea typeface="Calibri" panose="020F0502020204030204" pitchFamily="34" charset="0"/>
                <a:cs typeface="Arial" panose="020B0604020202020204" pitchFamily="34" charset="0"/>
              </a:rPr>
              <a:t>o</a:t>
            </a:r>
            <a:r>
              <a:rPr lang="nl-NL" sz="1800" dirty="0">
                <a:effectLst/>
                <a:ea typeface="Calibri" panose="020F0502020204030204" pitchFamily="34" charset="0"/>
                <a:cs typeface="Arial" panose="020B0604020202020204" pitchFamily="34" charset="0"/>
              </a:rPr>
              <a:t>vernames, onder de voorwaarden van deze overeenkomst, waaronder </a:t>
            </a:r>
            <a:r>
              <a:rPr lang="nl-NL" sz="1800" dirty="0">
                <a:solidFill>
                  <a:srgbClr val="7030A0"/>
                </a:solidFill>
                <a:effectLst/>
                <a:ea typeface="Calibri" panose="020F0502020204030204" pitchFamily="34" charset="0"/>
                <a:cs typeface="Arial" panose="020B0604020202020204" pitchFamily="34" charset="0"/>
              </a:rPr>
              <a:t>betaling van de vergoeding</a:t>
            </a:r>
            <a:r>
              <a:rPr lang="nl-NL" sz="1800" dirty="0">
                <a:effectLst/>
                <a:ea typeface="Calibri" panose="020F0502020204030204" pitchFamily="34" charset="0"/>
                <a:cs typeface="Arial" panose="020B0604020202020204" pitchFamily="34" charset="0"/>
              </a:rPr>
              <a:t>. </a:t>
            </a:r>
          </a:p>
          <a:p>
            <a:pPr marL="742950" lvl="1" indent="-285750">
              <a:lnSpc>
                <a:spcPts val="1400"/>
              </a:lnSpc>
              <a:buFont typeface="+mj-lt"/>
              <a:buAutoNum type="arabicPeriod"/>
              <a:tabLst>
                <a:tab pos="450215" algn="l"/>
                <a:tab pos="1530350" algn="l"/>
              </a:tabLst>
            </a:pPr>
            <a:endParaRPr lang="nl-NL" sz="1800" dirty="0">
              <a:ea typeface="Calibri" panose="020F0502020204030204" pitchFamily="34" charset="0"/>
              <a:cs typeface="Arial" panose="020B0604020202020204" pitchFamily="34" charset="0"/>
            </a:endParaRPr>
          </a:p>
          <a:p>
            <a:pPr marL="457200" lvl="1" indent="0">
              <a:lnSpc>
                <a:spcPts val="1400"/>
              </a:lnSpc>
              <a:buNone/>
              <a:tabLst>
                <a:tab pos="450215" algn="l"/>
                <a:tab pos="1530350" algn="l"/>
              </a:tabLst>
            </a:pPr>
            <a:endParaRPr lang="nl-NL" sz="1800" dirty="0">
              <a:effectLst/>
              <a:ea typeface="Calibri" panose="020F0502020204030204" pitchFamily="34" charset="0"/>
              <a:cs typeface="Arial" panose="020B0604020202020204" pitchFamily="34" charset="0"/>
            </a:endParaRPr>
          </a:p>
          <a:p>
            <a:pPr marL="457200" lvl="1" indent="0">
              <a:lnSpc>
                <a:spcPts val="1400"/>
              </a:lnSpc>
              <a:buNone/>
              <a:tabLst>
                <a:tab pos="450215" algn="l"/>
                <a:tab pos="1530350" algn="l"/>
              </a:tabLst>
            </a:pPr>
            <a:r>
              <a:rPr lang="nl-NL" sz="1800" dirty="0">
                <a:solidFill>
                  <a:srgbClr val="7030A0"/>
                </a:solidFill>
                <a:ea typeface="Calibri" panose="020F0502020204030204" pitchFamily="34" charset="0"/>
                <a:cs typeface="Arial" panose="020B0604020202020204" pitchFamily="34" charset="0"/>
              </a:rPr>
              <a:t>Binnen de e</a:t>
            </a:r>
            <a:r>
              <a:rPr lang="nl-NL" sz="1800" dirty="0">
                <a:solidFill>
                  <a:srgbClr val="7030A0"/>
                </a:solidFill>
                <a:effectLst/>
                <a:ea typeface="Calibri" panose="020F0502020204030204" pitchFamily="34" charset="0"/>
                <a:cs typeface="Arial" panose="020B0604020202020204" pitchFamily="34" charset="0"/>
              </a:rPr>
              <a:t>igen, besloten leeromgeving.</a:t>
            </a:r>
            <a:r>
              <a:rPr lang="nl-NL" sz="1800" dirty="0">
                <a:effectLst/>
                <a:ea typeface="Calibri" panose="020F0502020204030204" pitchFamily="34" charset="0"/>
                <a:cs typeface="Arial" panose="020B0604020202020204" pitchFamily="34" charset="0"/>
              </a:rPr>
              <a:t> Hergebruik is op grond van deze overeenkomst alleen toegestaan voor zover het </a:t>
            </a:r>
            <a:r>
              <a:rPr lang="nl-NL" sz="1800" dirty="0">
                <a:solidFill>
                  <a:srgbClr val="7030A0"/>
                </a:solidFill>
                <a:effectLst/>
                <a:ea typeface="Calibri" panose="020F0502020204030204" pitchFamily="34" charset="0"/>
                <a:cs typeface="Arial" panose="020B0604020202020204" pitchFamily="34" charset="0"/>
              </a:rPr>
              <a:t>binnen de </a:t>
            </a:r>
            <a:r>
              <a:rPr lang="nl-NL" sz="1800" dirty="0">
                <a:solidFill>
                  <a:srgbClr val="7030A0"/>
                </a:solidFill>
                <a:ea typeface="Calibri" panose="020F0502020204030204" pitchFamily="34" charset="0"/>
                <a:cs typeface="Arial" panose="020B0604020202020204" pitchFamily="34" charset="0"/>
              </a:rPr>
              <a:t>h</a:t>
            </a:r>
            <a:r>
              <a:rPr lang="nl-NL" sz="1800" dirty="0">
                <a:effectLst/>
                <a:ea typeface="Calibri" panose="020F0502020204030204" pitchFamily="34" charset="0"/>
                <a:cs typeface="Arial" panose="020B0604020202020204" pitchFamily="34" charset="0"/>
              </a:rPr>
              <a:t>ogeschool plaatsvindt. </a:t>
            </a:r>
          </a:p>
          <a:p>
            <a:endParaRPr lang="nl-NL" dirty="0"/>
          </a:p>
        </p:txBody>
      </p:sp>
    </p:spTree>
    <p:extLst>
      <p:ext uri="{BB962C8B-B14F-4D97-AF65-F5344CB8AC3E}">
        <p14:creationId xmlns:p14="http://schemas.microsoft.com/office/powerpoint/2010/main" val="249231129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1710</Words>
  <Application>Microsoft Office PowerPoint</Application>
  <PresentationFormat>Breedbeeld</PresentationFormat>
  <Paragraphs>179</Paragraphs>
  <Slides>35</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35</vt:i4>
      </vt:variant>
    </vt:vector>
  </HeadingPairs>
  <TitlesOfParts>
    <vt:vector size="41" baseType="lpstr">
      <vt:lpstr>Arial</vt:lpstr>
      <vt:lpstr>Calibri</vt:lpstr>
      <vt:lpstr>Calibri Light</vt:lpstr>
      <vt:lpstr>Open Sans</vt:lpstr>
      <vt:lpstr>Open Sans Light</vt:lpstr>
      <vt:lpstr>Kantoorthema</vt:lpstr>
      <vt:lpstr>Workshop Auteursrecht </vt:lpstr>
      <vt:lpstr>PowerPoint-presentatie</vt:lpstr>
      <vt:lpstr>PowerPoint-presentatie</vt:lpstr>
      <vt:lpstr>Beperkingen van het Auteursrecht </vt:lpstr>
      <vt:lpstr>Wat is ‘billijk’? De VSNU en Hogescholen hebben afkoopregelingen getroffen met stichting UvO: de Easy Access regelingen.   </vt:lpstr>
      <vt:lpstr>Ook van belang: Art 7 Aw het werkgeversauteursrecht</vt:lpstr>
      <vt:lpstr>Easy Accessregeling HBO</vt:lpstr>
      <vt:lpstr>Soorten overnames</vt:lpstr>
      <vt:lpstr>Reikwijdte</vt:lpstr>
      <vt:lpstr>Jaarlijkse evaluatie</vt:lpstr>
      <vt:lpstr>Inspanningen UvO</vt:lpstr>
      <vt:lpstr>Inspanningen hbo’s</vt:lpstr>
      <vt:lpstr>Inspanning uitgevers</vt:lpstr>
      <vt:lpstr>Informatiebronnen auteursrecht</vt:lpstr>
      <vt:lpstr>Auteursrechten.nl</vt:lpstr>
      <vt:lpstr>Easy Access WO 2017-2020</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Licenties</vt:lpstr>
      <vt:lpstr>PowerPoint-presentatie</vt:lpstr>
      <vt:lpstr>Copyright the Card Game</vt:lpstr>
      <vt:lpstr>Creative commons licenses</vt:lpstr>
      <vt:lpstr>Auteursrechten InformatiePunt (AIP)</vt:lpstr>
      <vt:lpstr>Netwerk Auteursrechten Informatiepunten (NAI-hbo)</vt:lpstr>
      <vt:lpstr>PowerPoint-presentatie</vt:lpstr>
      <vt:lpstr>Het Auteursrechtinformatiepunt (NAI-WO)</vt:lpstr>
      <vt:lpstr>Opdracht in breakout rooms: creëer samen een flowchart voor het gebruik van andermans werk in onderwijsmateriaal. Betrek hierbij wetgeving en andere relevante regelgeving.   Maak onderscheid tussen de situatie waarbij het gecreëerde materiaal binnen de instelling blijft of open gedeeld wordt.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Easy Accessregeling HBO</dc:title>
  <dc:creator>Cynthia Halfwerk</dc:creator>
  <cp:lastModifiedBy>Beckeringh, S. (Sebas)</cp:lastModifiedBy>
  <cp:revision>32</cp:revision>
  <dcterms:created xsi:type="dcterms:W3CDTF">2021-04-20T11:52:42Z</dcterms:created>
  <dcterms:modified xsi:type="dcterms:W3CDTF">2024-03-25T14:45:15Z</dcterms:modified>
</cp:coreProperties>
</file>