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2"/>
  </p:notesMasterIdLst>
  <p:sldIdLst>
    <p:sldId id="712" r:id="rId2"/>
    <p:sldId id="716" r:id="rId3"/>
    <p:sldId id="718" r:id="rId4"/>
    <p:sldId id="719" r:id="rId5"/>
    <p:sldId id="729" r:id="rId6"/>
    <p:sldId id="721" r:id="rId7"/>
    <p:sldId id="730" r:id="rId8"/>
    <p:sldId id="723" r:id="rId9"/>
    <p:sldId id="731" r:id="rId10"/>
    <p:sldId id="257" r:id="rId11"/>
    <p:sldId id="739" r:id="rId12"/>
    <p:sldId id="258" r:id="rId13"/>
    <p:sldId id="726" r:id="rId14"/>
    <p:sldId id="259" r:id="rId15"/>
    <p:sldId id="722" r:id="rId16"/>
    <p:sldId id="261" r:id="rId17"/>
    <p:sldId id="724" r:id="rId18"/>
    <p:sldId id="740" r:id="rId19"/>
    <p:sldId id="260" r:id="rId20"/>
    <p:sldId id="725" r:id="rId21"/>
    <p:sldId id="728" r:id="rId22"/>
    <p:sldId id="314" r:id="rId23"/>
    <p:sldId id="733" r:id="rId24"/>
    <p:sldId id="734" r:id="rId25"/>
    <p:sldId id="738" r:id="rId26"/>
    <p:sldId id="735" r:id="rId27"/>
    <p:sldId id="736" r:id="rId28"/>
    <p:sldId id="741" r:id="rId29"/>
    <p:sldId id="720" r:id="rId30"/>
    <p:sldId id="737" r:id="rId31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97" d="100"/>
          <a:sy n="97" d="100"/>
        </p:scale>
        <p:origin x="48" y="2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07CFF13-CB85-4D45-97CB-FDCC7D6C3D10}" type="datetimeFigureOut">
              <a:rPr lang="en-US" smtClean="0"/>
              <a:t>1/16/2024</a:t>
            </a:fld>
            <a:endParaRPr lang="en-US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4198FDF-9BE6-4CC1-A438-0AB71C0F439D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94655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876D74-A1A4-4861-B1A4-7976F880366D}" type="slidenum">
              <a:rPr lang="nl-NL" smtClean="0"/>
              <a:t>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5129716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876D74-A1A4-4861-B1A4-7976F880366D}" type="slidenum">
              <a:rPr lang="nl-NL" smtClean="0"/>
              <a:t>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39738348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876D74-A1A4-4861-B1A4-7976F880366D}" type="slidenum">
              <a:rPr lang="nl-NL" smtClean="0"/>
              <a:t>5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7888817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876D74-A1A4-4861-B1A4-7976F880366D}" type="slidenum">
              <a:rPr lang="nl-NL" smtClean="0"/>
              <a:t>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6413392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876D74-A1A4-4861-B1A4-7976F880366D}" type="slidenum">
              <a:rPr lang="nl-NL" smtClean="0"/>
              <a:t>7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35142937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876D74-A1A4-4861-B1A4-7976F880366D}" type="slidenum">
              <a:rPr lang="nl-NL" smtClean="0"/>
              <a:t>8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96500921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876D74-A1A4-4861-B1A4-7976F880366D}" type="slidenum">
              <a:rPr lang="nl-NL" smtClean="0"/>
              <a:t>9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427161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7E43B62-9CF4-24F0-DB8E-A4EACFD2373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22D29228-370F-629E-C29F-2651672D6B0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98A22AFB-1293-D197-C34B-EE0BA20A8A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134996-81D5-43B1-AF45-10A521AA7050}" type="datetimeFigureOut">
              <a:rPr lang="nl-NL" smtClean="0"/>
              <a:t>16-1-2024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DC43AC39-3578-1FF1-0B34-64E0CAE08C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2B192C17-DB8F-1A21-0FCA-D85C1EC5FA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40153-4E75-47A7-844E-0694B7C13116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942637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D07571A-0A83-50C2-207D-0866C60BE9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F666250E-72CE-CC0E-FB4C-E4068243BA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7857C1A2-AF4D-73DD-64A8-408CA50D58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134996-81D5-43B1-AF45-10A521AA7050}" type="datetimeFigureOut">
              <a:rPr lang="nl-NL" smtClean="0"/>
              <a:t>16-1-2024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F3BF9590-CCEC-98CE-CF21-74F2C0C178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7A72FF58-2DB9-2765-4710-372E56C606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40153-4E75-47A7-844E-0694B7C13116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3515771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D80E6D5-5D1C-2EA5-C55D-7E1320B534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25E088A7-0F72-8B09-BDE5-1A3A47F79B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169E2C1F-1D9F-083C-767F-9E0EEE1920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134996-81D5-43B1-AF45-10A521AA7050}" type="datetimeFigureOut">
              <a:rPr lang="nl-NL" smtClean="0"/>
              <a:t>16-1-2024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46461725-4FA5-0943-D558-D23404E9A1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E9D83469-10CD-0366-2C2B-0013F07185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40153-4E75-47A7-844E-0694B7C13116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496672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A35C761-228A-9EA5-16C0-D049106AD3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221B6762-2245-F69F-10D6-89C7AF5A725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2FA4C02F-B606-2AB7-26C2-E6FEE0FBCEF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085C86CE-7D6C-8FF7-307C-584C131BFE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134996-81D5-43B1-AF45-10A521AA7050}" type="datetimeFigureOut">
              <a:rPr lang="nl-NL" smtClean="0"/>
              <a:t>16-1-2024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5245670D-6E51-62D4-7A2D-7D54CD9956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E2609DCC-DDD0-0289-A793-65F4036436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40153-4E75-47A7-844E-0694B7C13116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733215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12F50F5-D8F4-FDF2-6625-FACF9FDF30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752B0399-6863-AA87-23C9-F7C2A5F94D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6C5B7CF1-A6A1-8E43-17E3-E9AB261EB00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4E9BF8C0-6C76-FCB1-560B-D35B7981B09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994DF0BA-3619-2DC3-367D-6FC2A499541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>
            <a:extLst>
              <a:ext uri="{FF2B5EF4-FFF2-40B4-BE49-F238E27FC236}">
                <a16:creationId xmlns:a16="http://schemas.microsoft.com/office/drawing/2014/main" id="{580802F7-7011-206A-0636-F61E0027B7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134996-81D5-43B1-AF45-10A521AA7050}" type="datetimeFigureOut">
              <a:rPr lang="nl-NL" smtClean="0"/>
              <a:t>16-1-2024</a:t>
            </a:fld>
            <a:endParaRPr lang="nl-NL"/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4398BD16-CF17-CE96-4728-536DB3A12C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4DEFFB0E-FC56-F78D-A1B2-D3E5CA1C59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40153-4E75-47A7-844E-0694B7C13116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140980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7ECD9D4-E5D3-6491-0248-693D3EC85E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6E42FE54-B22E-AE4F-7034-2937D3C628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134996-81D5-43B1-AF45-10A521AA7050}" type="datetimeFigureOut">
              <a:rPr lang="nl-NL" smtClean="0"/>
              <a:t>16-1-2024</a:t>
            </a:fld>
            <a:endParaRPr lang="nl-NL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59469CA2-75FD-FDD2-757C-F6B7C981B8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9CF8B4E7-1CC0-A0AC-E807-AA7C966425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40153-4E75-47A7-844E-0694B7C13116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6290609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863A90DD-1219-04EB-A9A4-8EBF7BCFC5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134996-81D5-43B1-AF45-10A521AA7050}" type="datetimeFigureOut">
              <a:rPr lang="nl-NL" smtClean="0"/>
              <a:t>16-1-2024</a:t>
            </a:fld>
            <a:endParaRPr lang="nl-NL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10AA5DC4-01A9-50D5-A698-3EEA6EFF04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E0888775-0013-55D3-FF7F-1D4DDED3E4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40153-4E75-47A7-844E-0694B7C13116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9136285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F4EEF59-84BE-7B1E-9C1A-27041440FB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DAA1707E-BCFC-073D-F4DB-D2E58C9731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3AEC2A8A-2645-F70F-9B18-3E2BA9095EF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A67546E7-D175-D4C3-5398-FD42A770EB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134996-81D5-43B1-AF45-10A521AA7050}" type="datetimeFigureOut">
              <a:rPr lang="nl-NL" smtClean="0"/>
              <a:t>16-1-2024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8696CCF7-29AD-1BEA-E806-3279A118EC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8895D480-F073-0B15-7087-D951ACB635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40153-4E75-47A7-844E-0694B7C13116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7425723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819EEF8-4F15-9F74-4133-487BDBF50D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78B197F5-D11C-BB15-4899-EBB6F6530A3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E2C7558D-4329-7026-0500-8F266CA2AD6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253CEBD5-E442-4B05-69F3-F6C26E6010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134996-81D5-43B1-AF45-10A521AA7050}" type="datetimeFigureOut">
              <a:rPr lang="nl-NL" smtClean="0"/>
              <a:t>16-1-2024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A34C628D-FE57-E3A7-6C74-FAF7376A2A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1D910078-64BF-802A-6EAE-5BDC528FC1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40153-4E75-47A7-844E-0694B7C13116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5355877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F017687-276C-B7A2-DD34-2919345ADF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3B215E8E-0ADD-C7B5-44EC-9D06FDD85D0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141D934D-00F2-E598-4CDC-08986C5D02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134996-81D5-43B1-AF45-10A521AA7050}" type="datetimeFigureOut">
              <a:rPr lang="nl-NL" smtClean="0"/>
              <a:t>16-1-2024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A673D811-9F37-1DFB-9A92-044CEAE7D2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2277B128-8EEC-3F0C-1567-3778B91A40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40153-4E75-47A7-844E-0694B7C13116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73884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>
            <a:extLst>
              <a:ext uri="{FF2B5EF4-FFF2-40B4-BE49-F238E27FC236}">
                <a16:creationId xmlns:a16="http://schemas.microsoft.com/office/drawing/2014/main" id="{936D3645-C898-73D4-B997-80B4D9EBA34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91C7EF74-C0E1-C77F-30A6-49750D704A3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4C74B4CA-B0F7-712C-3888-1F16045896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134996-81D5-43B1-AF45-10A521AA7050}" type="datetimeFigureOut">
              <a:rPr lang="nl-NL" smtClean="0"/>
              <a:t>16-1-2024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C31E9389-1FC7-C85B-5CED-6E6C16BCCB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092D90E1-FFA6-5659-1B4E-C4CC138D7B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40153-4E75-47A7-844E-0694B7C13116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7495920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D53E2E4B-80F6-F362-DE38-65C9850530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BDA6CC2F-A6EF-9292-B27A-99AD09CEA6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103BCEAE-D11B-FE78-57DC-27385BB33E0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134996-81D5-43B1-AF45-10A521AA7050}" type="datetimeFigureOut">
              <a:rPr lang="nl-NL" smtClean="0"/>
              <a:t>16-1-2024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5F543CAB-81CB-BE45-9D2B-0B874C3B2D4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14B84812-5A28-9FB4-7B12-14E3307ED6D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E40153-4E75-47A7-844E-0694B7C13116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024907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5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slide" Target="slide29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jpg"/><Relationship Id="rId5" Type="http://schemas.openxmlformats.org/officeDocument/2006/relationships/hyperlink" Target="https://www.mentimeter.com/app/presentation/b6bef659eb9115c5be4065295fd5fa32/e3d81a470d02" TargetMode="External"/><Relationship Id="rId4" Type="http://schemas.openxmlformats.org/officeDocument/2006/relationships/hyperlink" Target="http://www.menti.com/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7" Type="http://schemas.openxmlformats.org/officeDocument/2006/relationships/image" Target="../media/image9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ww.mentimeter.com/app/presentation/al839q2ivu36wzsfzuyvkdigp7urp3px/386eg95eevao" TargetMode="External"/><Relationship Id="rId5" Type="http://schemas.openxmlformats.org/officeDocument/2006/relationships/image" Target="../media/image8.png"/><Relationship Id="rId4" Type="http://schemas.openxmlformats.org/officeDocument/2006/relationships/image" Target="../media/image7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jpeg"/><Relationship Id="rId5" Type="http://schemas.openxmlformats.org/officeDocument/2006/relationships/image" Target="../media/image9.jpeg"/><Relationship Id="rId4" Type="http://schemas.openxmlformats.org/officeDocument/2006/relationships/hyperlink" Target="https://www.mentimeter.com/app/presentation/al839q2ivu36wzsfzuyvkdigp7urp3px/75pctkh19zyc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g"/><Relationship Id="rId5" Type="http://schemas.openxmlformats.org/officeDocument/2006/relationships/image" Target="../media/image14.png"/><Relationship Id="rId4" Type="http://schemas.openxmlformats.org/officeDocument/2006/relationships/hyperlink" Target="https://www.muziekweb.nl/Link/JK265953/Hackney-diamonds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jpeg"/><Relationship Id="rId5" Type="http://schemas.openxmlformats.org/officeDocument/2006/relationships/hyperlink" Target="https://www.mentimeter.com/app/presentation/al839q2ivu36wzsfzuyvkdigp7urp3px/9bwvxaxnpfoq" TargetMode="External"/><Relationship Id="rId4" Type="http://schemas.openxmlformats.org/officeDocument/2006/relationships/image" Target="../media/image1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commons.wikimedia.org/wiki/Main_Page" TargetMode="External"/><Relationship Id="rId2" Type="http://schemas.openxmlformats.org/officeDocument/2006/relationships/hyperlink" Target="https://auteursrechten.nl/gebruik/gebruiksvoorwaarden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jpg"/><Relationship Id="rId4" Type="http://schemas.openxmlformats.org/officeDocument/2006/relationships/hyperlink" Target="https://edusources.nl/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hyperlink" Target="https://creativecommons.nl/uitleg/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artlist.io/royalty-free-music?utm_source=google&amp;utm_medium=cpc&amp;utm_campaign=19649276090&amp;utm_content=147432842042&amp;utm_term=artlist&amp;keyword=artlist&amp;ad=647136345063&amp;matchtype=e&amp;device=c&amp;gclid=Cj0KCQiAo7KqBhDhARIsAKhZ4uh9FwHSmcofmyX8oS-ehLqmgL7YxT4FBvy1-Mkf_6KWtdu2MD01VG0aAsopEALw_wcB" TargetMode="External"/><Relationship Id="rId7" Type="http://schemas.openxmlformats.org/officeDocument/2006/relationships/image" Target="../media/image20.png"/><Relationship Id="rId2" Type="http://schemas.openxmlformats.org/officeDocument/2006/relationships/hyperlink" Target="https://beeldengeluidopschool.nl/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.jpg"/><Relationship Id="rId4" Type="http://schemas.openxmlformats.org/officeDocument/2006/relationships/hyperlink" Target="https://www.videma.nl/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hyperlink" Target="https://www.filmservice.nl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1zS5KG9LhrE?start=1078&amp;feature=oembed" TargetMode="External"/><Relationship Id="rId4" Type="http://schemas.openxmlformats.org/officeDocument/2006/relationships/image" Target="../media/image22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jpeg"/><Relationship Id="rId5" Type="http://schemas.openxmlformats.org/officeDocument/2006/relationships/hyperlink" Target="https://www.mentimeter.com/app/presentation/al839q2ivu36wzsfzuyvkdigp7urp3px/7gux21qznufr" TargetMode="External"/><Relationship Id="rId4" Type="http://schemas.openxmlformats.org/officeDocument/2006/relationships/image" Target="../media/image1.jp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jpeg"/><Relationship Id="rId5" Type="http://schemas.openxmlformats.org/officeDocument/2006/relationships/image" Target="../media/image9.jpeg"/><Relationship Id="rId4" Type="http://schemas.openxmlformats.org/officeDocument/2006/relationships/hyperlink" Target="https://www.mentimeter.com/app/presentation/al839q2ivu36wzsfzuyvkdigp7urp3px/63fnj1obo6nv" TargetMode="Externa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7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7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Relationship Id="rId6" Type="http://schemas.openxmlformats.org/officeDocument/2006/relationships/hyperlink" Target="//work.han.nl/upload.wikimedia.org/wikipedia/en/3/30/Cover_of_the_book_Pierrot_the_Clownfish.jpg" TargetMode="External"/><Relationship Id="rId5" Type="http://schemas.openxmlformats.org/officeDocument/2006/relationships/image" Target="../media/image9.jpeg"/><Relationship Id="rId4" Type="http://schemas.openxmlformats.org/officeDocument/2006/relationships/hyperlink" Target="https://www.mentimeter.com/app/presentation/al839q2ivu36wzsfzuyvkdigp7urp3px/hme116s6oe5k" TargetMode="Externa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0.jpeg"/><Relationship Id="rId5" Type="http://schemas.openxmlformats.org/officeDocument/2006/relationships/image" Target="../media/image29.jpeg"/><Relationship Id="rId4" Type="http://schemas.openxmlformats.org/officeDocument/2006/relationships/hyperlink" Target="//work.han.nl/upload.wikimedia.org/wikipedia/en/3/30/Cover_of_the_book_Pierrot_the_Clownfish.jpg" TargetMode="Externa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2.png"/><Relationship Id="rId7" Type="http://schemas.openxmlformats.org/officeDocument/2006/relationships/hyperlink" Target="http://www.auteursrechten.nl/" TargetMode="Externa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slide" Target="slide29.xml"/><Relationship Id="rId4" Type="http://schemas.openxmlformats.org/officeDocument/2006/relationships/image" Target="../media/image3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muziekweb.nl/Link/JK265953/Hackney-diamonds" TargetMode="External"/><Relationship Id="rId13" Type="http://schemas.openxmlformats.org/officeDocument/2006/relationships/hyperlink" Target="https://www.filmservice.nl/" TargetMode="External"/><Relationship Id="rId18" Type="http://schemas.openxmlformats.org/officeDocument/2006/relationships/image" Target="../media/image1.jpg"/><Relationship Id="rId3" Type="http://schemas.openxmlformats.org/officeDocument/2006/relationships/hyperlink" Target="http://nubeser.com/wp-content/uploads/2015/10/tfv.jpg" TargetMode="External"/><Relationship Id="rId7" Type="http://schemas.openxmlformats.org/officeDocument/2006/relationships/hyperlink" Target="https://www.universiteitenvannederland.nl/cao-concept/algemeen/intellectuele-eigendomsrechten" TargetMode="External"/><Relationship Id="rId12" Type="http://schemas.openxmlformats.org/officeDocument/2006/relationships/hyperlink" Target="https://www.videma.nl/" TargetMode="External"/><Relationship Id="rId17" Type="http://schemas.openxmlformats.org/officeDocument/2006/relationships/hyperlink" Target="http://static02.mediaite.com/styleite/uploads/2011/12/hangoverwide.png" TargetMode="External"/><Relationship Id="rId2" Type="http://schemas.openxmlformats.org/officeDocument/2006/relationships/hyperlink" Target="https://www.mentimeter.com/solutions/education/hybrid-learning" TargetMode="External"/><Relationship Id="rId16" Type="http://schemas.openxmlformats.org/officeDocument/2006/relationships/hyperlink" Target="http://www.justsaypictures.com/mike-tyson-baby.html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aob.nl/assets/Cao-hoger-beroepsonderwijs-2023-2024.pdff" TargetMode="External"/><Relationship Id="rId11" Type="http://schemas.openxmlformats.org/officeDocument/2006/relationships/hyperlink" Target="https://www.beeldengeluidopschool.nl/#/home" TargetMode="External"/><Relationship Id="rId5" Type="http://schemas.openxmlformats.org/officeDocument/2006/relationships/hyperlink" Target="https://wetten.overheid.nl/BWBR0001886" TargetMode="External"/><Relationship Id="rId15" Type="http://schemas.openxmlformats.org/officeDocument/2006/relationships/hyperlink" Target="http://www.calanlaw.com/blawg/copyrightinfringementhangover2andmiketysontattoo/Hangover%202%20Mike%20Tyson%20Tattoo.jpg" TargetMode="External"/><Relationship Id="rId10" Type="http://schemas.openxmlformats.org/officeDocument/2006/relationships/hyperlink" Target="https://www.copyright.gov/help/faq/faq-duration.html" TargetMode="External"/><Relationship Id="rId4" Type="http://schemas.openxmlformats.org/officeDocument/2006/relationships/hyperlink" Target="https://www.youtube.com/watch?v=1zS5KG9LhrE" TargetMode="External"/><Relationship Id="rId9" Type="http://schemas.openxmlformats.org/officeDocument/2006/relationships/hyperlink" Target="https://www.filmfestival.be/nl/film/steamboat-willie" TargetMode="External"/><Relationship Id="rId14" Type="http://schemas.openxmlformats.org/officeDocument/2006/relationships/hyperlink" Target="http://collider.com/wp-content/uploads/the-hangover-part-2-movie-poster-01.jpg" TargetMode="Externa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http://upload.wikimedia.org/wikipedia/en/3/30/Cover_of_the_book_Pierrot_the_Clownfish.jpg" TargetMode="External"/><Relationship Id="rId2" Type="http://schemas.openxmlformats.org/officeDocument/2006/relationships/hyperlink" Target="https://www.themoviedb.org/t/p/original/aPMHPOd8hxS4goTAHEouvrOiRV2.jpg%20Copyright%202003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jpg"/><Relationship Id="rId4" Type="http://schemas.openxmlformats.org/officeDocument/2006/relationships/hyperlink" Target="https://www.istockphoto.com/nl/foto/clown-anemonefish-gm498554778-79718485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Afbeelding 7" descr="Afbeelding met tekst, Lettertype, wit, Graphics&#10;&#10;Automatisch gegenereerde beschrijving">
            <a:extLst>
              <a:ext uri="{FF2B5EF4-FFF2-40B4-BE49-F238E27FC236}">
                <a16:creationId xmlns:a16="http://schemas.microsoft.com/office/drawing/2014/main" id="{7FB9AE91-9C40-4CAB-D10B-E502D8CFCC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412" y="172843"/>
            <a:ext cx="5276873" cy="847247"/>
          </a:xfrm>
          <a:prstGeom prst="rect">
            <a:avLst/>
          </a:prstGeom>
        </p:spPr>
      </p:pic>
      <p:pic>
        <p:nvPicPr>
          <p:cNvPr id="6" name="Afbeelding 5">
            <a:extLst>
              <a:ext uri="{FF2B5EF4-FFF2-40B4-BE49-F238E27FC236}">
                <a16:creationId xmlns:a16="http://schemas.microsoft.com/office/drawing/2014/main" id="{744FD848-5B1F-C05A-8E94-11B47AE0678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4857" b="50984"/>
          <a:stretch/>
        </p:blipFill>
        <p:spPr>
          <a:xfrm>
            <a:off x="0" y="1193073"/>
            <a:ext cx="12261669" cy="2355993"/>
          </a:xfrm>
          <a:prstGeom prst="rect">
            <a:avLst/>
          </a:prstGeom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A9F8F839-478A-227A-7D27-0EF8B13975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3033" y="3758973"/>
            <a:ext cx="3400425" cy="8323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kstvak 10">
            <a:extLst>
              <a:ext uri="{FF2B5EF4-FFF2-40B4-BE49-F238E27FC236}">
                <a16:creationId xmlns:a16="http://schemas.microsoft.com/office/drawing/2014/main" id="{A17A2499-B42A-DBBD-4904-A29834908600}"/>
              </a:ext>
            </a:extLst>
          </p:cNvPr>
          <p:cNvSpPr txBox="1"/>
          <p:nvPr/>
        </p:nvSpPr>
        <p:spPr>
          <a:xfrm>
            <a:off x="4825137" y="4544956"/>
            <a:ext cx="725088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400" b="1" dirty="0"/>
              <a:t>Cynthia Halfwerk</a:t>
            </a:r>
            <a:r>
              <a:rPr lang="nl-NL" sz="2400" dirty="0"/>
              <a:t>  Saxion University of </a:t>
            </a:r>
            <a:r>
              <a:rPr lang="nl-NL" sz="2400" dirty="0" err="1"/>
              <a:t>Applied</a:t>
            </a:r>
            <a:r>
              <a:rPr lang="nl-NL" sz="2400" dirty="0"/>
              <a:t> Sciences</a:t>
            </a:r>
          </a:p>
          <a:p>
            <a:r>
              <a:rPr lang="nl-NL" sz="2400" b="1" dirty="0"/>
              <a:t>Jeroen Dalstra  </a:t>
            </a:r>
            <a:r>
              <a:rPr lang="nl-NL" sz="2400" dirty="0"/>
              <a:t>Radboud University</a:t>
            </a:r>
          </a:p>
          <a:p>
            <a:r>
              <a:rPr lang="nl-NL" sz="2400" b="1" dirty="0"/>
              <a:t>Arjan Doolaar  </a:t>
            </a:r>
            <a:r>
              <a:rPr lang="nl-NL" sz="2400" dirty="0"/>
              <a:t>HAN University of </a:t>
            </a:r>
            <a:r>
              <a:rPr lang="nl-NL" sz="2400" dirty="0" err="1"/>
              <a:t>Applied</a:t>
            </a:r>
            <a:r>
              <a:rPr lang="nl-NL" sz="2400" dirty="0"/>
              <a:t> Sciences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0FA19E8-AC9F-12A2-277B-8625ADEB85F9}"/>
              </a:ext>
            </a:extLst>
          </p:cNvPr>
          <p:cNvSpPr txBox="1"/>
          <p:nvPr/>
        </p:nvSpPr>
        <p:spPr>
          <a:xfrm>
            <a:off x="4427717" y="6090219"/>
            <a:ext cx="56656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/>
              <a:t>CC BY-NC 4.0</a:t>
            </a:r>
            <a:br>
              <a:rPr lang="en-US" dirty="0"/>
            </a:br>
            <a:r>
              <a:rPr lang="en-US" sz="1000" dirty="0" err="1"/>
              <a:t>Sommige</a:t>
            </a:r>
            <a:r>
              <a:rPr lang="en-US" sz="1000" dirty="0"/>
              <a:t> </a:t>
            </a:r>
            <a:r>
              <a:rPr lang="en-US" sz="1000" dirty="0" err="1"/>
              <a:t>afbeeldingen</a:t>
            </a:r>
            <a:r>
              <a:rPr lang="en-US" sz="1000" dirty="0"/>
              <a:t> </a:t>
            </a:r>
            <a:r>
              <a:rPr lang="en-US" sz="1000" dirty="0" err="1"/>
              <a:t>uitgezonderd</a:t>
            </a:r>
            <a:r>
              <a:rPr lang="en-US" sz="1000" dirty="0"/>
              <a:t>, </a:t>
            </a:r>
            <a:r>
              <a:rPr lang="en-US" sz="1000" dirty="0" err="1"/>
              <a:t>zie</a:t>
            </a:r>
            <a:r>
              <a:rPr lang="en-US" sz="1000" dirty="0"/>
              <a:t> </a:t>
            </a:r>
            <a:r>
              <a:rPr lang="en-US" sz="1000" dirty="0" err="1">
                <a:hlinkClick r:id="rId5" action="ppaction://hlinksldjump"/>
              </a:rPr>
              <a:t>Bronvermelding</a:t>
            </a:r>
            <a:r>
              <a:rPr lang="en-US" sz="1000" dirty="0"/>
              <a:t>.</a:t>
            </a:r>
            <a:endParaRPr lang="nl-NL" sz="1000" dirty="0"/>
          </a:p>
        </p:txBody>
      </p:sp>
      <p:pic>
        <p:nvPicPr>
          <p:cNvPr id="4" name="Picture 2" descr="logo for the CC BY-NC license">
            <a:extLst>
              <a:ext uri="{FF2B5EF4-FFF2-40B4-BE49-F238E27FC236}">
                <a16:creationId xmlns:a16="http://schemas.microsoft.com/office/drawing/2014/main" id="{52751A52-EE8C-52C4-A522-1F80429FB8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93411" y="5983922"/>
            <a:ext cx="1635694" cy="5724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>
            <a:extLst>
              <a:ext uri="{FF2B5EF4-FFF2-40B4-BE49-F238E27FC236}">
                <a16:creationId xmlns:a16="http://schemas.microsoft.com/office/drawing/2014/main" id="{DC23CCB2-49C0-3BF7-B613-97137B0751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3033" y="4801040"/>
            <a:ext cx="3295555" cy="13136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kstvak 4">
            <a:extLst>
              <a:ext uri="{FF2B5EF4-FFF2-40B4-BE49-F238E27FC236}">
                <a16:creationId xmlns:a16="http://schemas.microsoft.com/office/drawing/2014/main" id="{ACA8CDB7-4A77-BDE5-3402-6B233B4DE431}"/>
              </a:ext>
            </a:extLst>
          </p:cNvPr>
          <p:cNvSpPr txBox="1"/>
          <p:nvPr/>
        </p:nvSpPr>
        <p:spPr>
          <a:xfrm>
            <a:off x="8624047" y="3758973"/>
            <a:ext cx="32183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l-NL" dirty="0"/>
              <a:t>11 december 2023</a:t>
            </a:r>
            <a:endParaRPr lang="en-US" dirty="0"/>
          </a:p>
        </p:txBody>
      </p:sp>
      <p:sp>
        <p:nvSpPr>
          <p:cNvPr id="7" name="Tekstvak 6">
            <a:extLst>
              <a:ext uri="{FF2B5EF4-FFF2-40B4-BE49-F238E27FC236}">
                <a16:creationId xmlns:a16="http://schemas.microsoft.com/office/drawing/2014/main" id="{9C69692A-3663-347A-E4B6-74406D918D4F}"/>
              </a:ext>
            </a:extLst>
          </p:cNvPr>
          <p:cNvSpPr txBox="1"/>
          <p:nvPr/>
        </p:nvSpPr>
        <p:spPr>
          <a:xfrm>
            <a:off x="2034989" y="6055640"/>
            <a:ext cx="223847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500" dirty="0">
                <a:latin typeface="Avenir Next LT Pro" panose="020B0504020202020204" pitchFamily="34" charset="0"/>
              </a:rPr>
              <a:t>www.auteursrechten.nl</a:t>
            </a:r>
            <a:endParaRPr lang="en-US" sz="1500" dirty="0">
              <a:latin typeface="Avenir Next LT Pro" panose="020B05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36234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Afbeelding 5">
            <a:extLst>
              <a:ext uri="{FF2B5EF4-FFF2-40B4-BE49-F238E27FC236}">
                <a16:creationId xmlns:a16="http://schemas.microsoft.com/office/drawing/2014/main" id="{744FD848-5B1F-C05A-8E94-11B47AE0678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4857" b="50984"/>
          <a:stretch/>
        </p:blipFill>
        <p:spPr>
          <a:xfrm>
            <a:off x="0" y="1193073"/>
            <a:ext cx="12261669" cy="2355993"/>
          </a:xfrm>
          <a:prstGeom prst="rect">
            <a:avLst/>
          </a:prstGeom>
        </p:spPr>
      </p:pic>
      <p:sp>
        <p:nvSpPr>
          <p:cNvPr id="2" name="Tekstvak 1">
            <a:extLst>
              <a:ext uri="{FF2B5EF4-FFF2-40B4-BE49-F238E27FC236}">
                <a16:creationId xmlns:a16="http://schemas.microsoft.com/office/drawing/2014/main" id="{877F0BEA-A665-BE46-2975-8CA2E5540CC0}"/>
              </a:ext>
            </a:extLst>
          </p:cNvPr>
          <p:cNvSpPr txBox="1"/>
          <p:nvPr/>
        </p:nvSpPr>
        <p:spPr>
          <a:xfrm>
            <a:off x="1420586" y="3719312"/>
            <a:ext cx="9350828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400" b="1" dirty="0"/>
              <a:t>Programma</a:t>
            </a:r>
          </a:p>
          <a:p>
            <a:pPr>
              <a:spcAft>
                <a:spcPts val="1200"/>
              </a:spcAft>
            </a:pPr>
            <a:r>
              <a:rPr lang="nl-NL" sz="1600" dirty="0"/>
              <a:t>  </a:t>
            </a:r>
            <a:br>
              <a:rPr lang="nl-NL" sz="2400" dirty="0"/>
            </a:br>
            <a:r>
              <a:rPr lang="nl-NL" sz="2400" dirty="0"/>
              <a:t>11.05 – 11.15 uur   Introductie – test je kennis</a:t>
            </a:r>
          </a:p>
          <a:p>
            <a:pPr>
              <a:spcAft>
                <a:spcPts val="1200"/>
              </a:spcAft>
            </a:pPr>
            <a:r>
              <a:rPr lang="nl-NL" sz="2400" dirty="0"/>
              <a:t>11.15 – 11.35 uur   Video &amp; Auteursrecht</a:t>
            </a:r>
          </a:p>
          <a:p>
            <a:pPr>
              <a:spcAft>
                <a:spcPts val="1200"/>
              </a:spcAft>
            </a:pPr>
            <a:r>
              <a:rPr lang="nl-NL" sz="2400" dirty="0"/>
              <a:t>11.35 – 11.45 uur   Quiz</a:t>
            </a:r>
          </a:p>
          <a:p>
            <a:pPr>
              <a:spcAft>
                <a:spcPts val="1200"/>
              </a:spcAft>
            </a:pPr>
            <a:r>
              <a:rPr lang="nl-NL" sz="2400" dirty="0"/>
              <a:t>11.45 – 12.00 uur   Vragen</a:t>
            </a:r>
          </a:p>
        </p:txBody>
      </p:sp>
      <p:sp>
        <p:nvSpPr>
          <p:cNvPr id="4" name="Tekstvak 3">
            <a:extLst>
              <a:ext uri="{FF2B5EF4-FFF2-40B4-BE49-F238E27FC236}">
                <a16:creationId xmlns:a16="http://schemas.microsoft.com/office/drawing/2014/main" id="{55000114-B884-C104-A046-812533B3D2FD}"/>
              </a:ext>
            </a:extLst>
          </p:cNvPr>
          <p:cNvSpPr txBox="1"/>
          <p:nvPr/>
        </p:nvSpPr>
        <p:spPr>
          <a:xfrm>
            <a:off x="252412" y="365635"/>
            <a:ext cx="4974849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400" b="1" kern="0" dirty="0">
                <a:solidFill>
                  <a:srgbClr val="000000"/>
                </a:solidFill>
                <a:effectLst/>
                <a:latin typeface="Playfair Display" panose="000005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Workshop Video &amp; Auteursrecht</a:t>
            </a:r>
          </a:p>
        </p:txBody>
      </p:sp>
      <p:pic>
        <p:nvPicPr>
          <p:cNvPr id="5" name="Afbeelding 4" descr="Afbeelding met tekst, Lettertype, wit, Graphics&#10;&#10;Automatisch gegenereerde beschrijving">
            <a:extLst>
              <a:ext uri="{FF2B5EF4-FFF2-40B4-BE49-F238E27FC236}">
                <a16:creationId xmlns:a16="http://schemas.microsoft.com/office/drawing/2014/main" id="{9EBB8C57-2A56-ED7B-394C-3D1D5ABB1BF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412" y="172843"/>
            <a:ext cx="5276873" cy="8472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6420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kstvak 17">
            <a:extLst>
              <a:ext uri="{FF2B5EF4-FFF2-40B4-BE49-F238E27FC236}">
                <a16:creationId xmlns:a16="http://schemas.microsoft.com/office/drawing/2014/main" id="{FF11776C-E502-401E-A278-AFEB51332FA7}"/>
              </a:ext>
            </a:extLst>
          </p:cNvPr>
          <p:cNvSpPr txBox="1"/>
          <p:nvPr/>
        </p:nvSpPr>
        <p:spPr>
          <a:xfrm>
            <a:off x="9549207" y="3963380"/>
            <a:ext cx="2250000" cy="369332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nl-NL" b="1" dirty="0">
                <a:solidFill>
                  <a:srgbClr val="FF85B3"/>
                </a:solidFill>
              </a:rPr>
              <a:t> </a:t>
            </a:r>
          </a:p>
        </p:txBody>
      </p:sp>
      <p:sp>
        <p:nvSpPr>
          <p:cNvPr id="19" name="Tekstvak 18">
            <a:extLst>
              <a:ext uri="{FF2B5EF4-FFF2-40B4-BE49-F238E27FC236}">
                <a16:creationId xmlns:a16="http://schemas.microsoft.com/office/drawing/2014/main" id="{D7E55FEA-9592-402C-813D-79432F533490}"/>
              </a:ext>
            </a:extLst>
          </p:cNvPr>
          <p:cNvSpPr txBox="1"/>
          <p:nvPr/>
        </p:nvSpPr>
        <p:spPr>
          <a:xfrm>
            <a:off x="9549207" y="4450056"/>
            <a:ext cx="2250000" cy="369332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nl-NL" b="1" dirty="0">
                <a:solidFill>
                  <a:srgbClr val="FF85B3"/>
                </a:solidFill>
              </a:rPr>
              <a:t> </a:t>
            </a:r>
          </a:p>
        </p:txBody>
      </p:sp>
      <p:pic>
        <p:nvPicPr>
          <p:cNvPr id="2" name="Afbeelding 1" descr="Afbeelding met tekst, Lettertype, wit, Graphics&#10;&#10;Automatisch gegenereerde beschrijving">
            <a:extLst>
              <a:ext uri="{FF2B5EF4-FFF2-40B4-BE49-F238E27FC236}">
                <a16:creationId xmlns:a16="http://schemas.microsoft.com/office/drawing/2014/main" id="{75BEF693-B878-C1B0-A7D5-9D6FC4C25C9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412" y="172843"/>
            <a:ext cx="5276873" cy="847247"/>
          </a:xfrm>
          <a:prstGeom prst="rect">
            <a:avLst/>
          </a:prstGeom>
        </p:spPr>
      </p:pic>
      <p:sp>
        <p:nvSpPr>
          <p:cNvPr id="5" name="Tekstvak 4">
            <a:extLst>
              <a:ext uri="{FF2B5EF4-FFF2-40B4-BE49-F238E27FC236}">
                <a16:creationId xmlns:a16="http://schemas.microsoft.com/office/drawing/2014/main" id="{A591AD8B-A661-AB4E-10D0-BACBE87251D2}"/>
              </a:ext>
            </a:extLst>
          </p:cNvPr>
          <p:cNvSpPr txBox="1"/>
          <p:nvPr/>
        </p:nvSpPr>
        <p:spPr>
          <a:xfrm>
            <a:off x="1938933" y="1366897"/>
            <a:ext cx="9139583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AutoNum type="arabicPeriod"/>
            </a:pPr>
            <a:r>
              <a:rPr lang="nl-NL" sz="2200" dirty="0"/>
              <a:t>Ga naar </a:t>
            </a:r>
            <a:r>
              <a:rPr lang="nl-NL" sz="2200" dirty="0"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www.menti.com</a:t>
            </a:r>
            <a:r>
              <a:rPr lang="nl-NL" sz="2200" dirty="0"/>
              <a:t> (telefoon of laptop)</a:t>
            </a:r>
            <a:br>
              <a:rPr lang="nl-NL" sz="2200" dirty="0"/>
            </a:br>
            <a:endParaRPr lang="nl-NL" sz="2200" dirty="0"/>
          </a:p>
          <a:p>
            <a:pPr marL="514350" indent="-514350">
              <a:buAutoNum type="arabicPeriod"/>
            </a:pPr>
            <a:r>
              <a:rPr lang="nl-NL" sz="2200" dirty="0"/>
              <a:t>Vul de code in</a:t>
            </a:r>
            <a:br>
              <a:rPr lang="nl-NL" sz="2200" dirty="0"/>
            </a:br>
            <a:r>
              <a:rPr lang="nl-NL" sz="2200" dirty="0"/>
              <a:t> </a:t>
            </a:r>
          </a:p>
          <a:p>
            <a:pPr marL="514350" indent="-514350">
              <a:buAutoNum type="arabicPeriod"/>
            </a:pPr>
            <a:r>
              <a:rPr lang="nl-NL" sz="2200" dirty="0"/>
              <a:t>Klik nadat je een antwoord hebt gegeven op </a:t>
            </a:r>
            <a:r>
              <a:rPr lang="nl-NL" sz="2200" dirty="0">
                <a:solidFill>
                  <a:schemeClr val="bg1"/>
                </a:solidFill>
                <a:highlight>
                  <a:srgbClr val="0000FF"/>
                </a:highlight>
              </a:rPr>
              <a:t>Verzenden</a:t>
            </a:r>
            <a:endParaRPr lang="nl-NL" sz="2200" dirty="0"/>
          </a:p>
          <a:p>
            <a:pPr marL="514350" indent="-514350">
              <a:buAutoNum type="arabicPeriod"/>
            </a:pPr>
            <a:endParaRPr lang="nl-NL" sz="2800" dirty="0"/>
          </a:p>
        </p:txBody>
      </p:sp>
      <p:pic>
        <p:nvPicPr>
          <p:cNvPr id="6" name="Picture 2">
            <a:hlinkClick r:id="rId5"/>
            <a:extLst>
              <a:ext uri="{FF2B5EF4-FFF2-40B4-BE49-F238E27FC236}">
                <a16:creationId xmlns:a16="http://schemas.microsoft.com/office/drawing/2014/main" id="{739DBA12-24E9-F697-7AA6-12D951D554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549189" y="3376192"/>
            <a:ext cx="4857504" cy="3036961"/>
          </a:xfrm>
          <a:prstGeom prst="rect">
            <a:avLst/>
          </a:prstGeom>
          <a:noFill/>
          <a:ln w="1270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71507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Afbeelding met tekst, Lettertype, wit, Graphics&#10;&#10;Automatisch gegenereerde beschrijving">
            <a:extLst>
              <a:ext uri="{FF2B5EF4-FFF2-40B4-BE49-F238E27FC236}">
                <a16:creationId xmlns:a16="http://schemas.microsoft.com/office/drawing/2014/main" id="{75BEF693-B878-C1B0-A7D5-9D6FC4C25C9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412" y="172843"/>
            <a:ext cx="5276873" cy="847247"/>
          </a:xfrm>
          <a:prstGeom prst="rect">
            <a:avLst/>
          </a:prstGeom>
        </p:spPr>
      </p:pic>
      <p:sp>
        <p:nvSpPr>
          <p:cNvPr id="3" name="Tekstvak 2">
            <a:extLst>
              <a:ext uri="{FF2B5EF4-FFF2-40B4-BE49-F238E27FC236}">
                <a16:creationId xmlns:a16="http://schemas.microsoft.com/office/drawing/2014/main" id="{59CBE57D-8882-B7F2-9352-790B5B76979C}"/>
              </a:ext>
            </a:extLst>
          </p:cNvPr>
          <p:cNvSpPr txBox="1"/>
          <p:nvPr/>
        </p:nvSpPr>
        <p:spPr>
          <a:xfrm>
            <a:off x="322729" y="1205009"/>
            <a:ext cx="1154654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400" b="1" dirty="0">
                <a:solidFill>
                  <a:srgbClr val="FF0000"/>
                </a:solidFill>
              </a:rPr>
              <a:t>1</a:t>
            </a:r>
            <a:r>
              <a:rPr lang="nl-NL" sz="2400" dirty="0"/>
              <a:t> Wie heeft het auteursrecht van de </a:t>
            </a:r>
            <a:r>
              <a:rPr lang="nl-NL" sz="2400" dirty="0" err="1"/>
              <a:t>weblecture</a:t>
            </a:r>
            <a:r>
              <a:rPr lang="nl-NL" sz="2400" dirty="0"/>
              <a:t> </a:t>
            </a:r>
            <a:r>
              <a:rPr lang="nl-NL" sz="2400" i="1" dirty="0"/>
              <a:t>Van APA naar Beter</a:t>
            </a:r>
            <a:r>
              <a:rPr lang="nl-NL" sz="2400" dirty="0"/>
              <a:t> nadat het op YouTube is geplaatst?</a:t>
            </a:r>
            <a:endParaRPr lang="en-US" sz="2400" dirty="0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B292FA7C-1539-F8C8-BF61-EC4345FC69E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0412" y="2182597"/>
            <a:ext cx="5838400" cy="4408215"/>
          </a:xfrm>
          <a:prstGeom prst="rect">
            <a:avLst/>
          </a:prstGeom>
        </p:spPr>
      </p:pic>
      <p:pic>
        <p:nvPicPr>
          <p:cNvPr id="11" name="Afbeelding 10">
            <a:extLst>
              <a:ext uri="{FF2B5EF4-FFF2-40B4-BE49-F238E27FC236}">
                <a16:creationId xmlns:a16="http://schemas.microsoft.com/office/drawing/2014/main" id="{108C9740-7196-DFCB-9BD7-EE3E6878A9AC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b="4359"/>
          <a:stretch/>
        </p:blipFill>
        <p:spPr>
          <a:xfrm>
            <a:off x="5770662" y="2461423"/>
            <a:ext cx="5105601" cy="3099830"/>
          </a:xfrm>
          <a:prstGeom prst="rect">
            <a:avLst/>
          </a:prstGeom>
        </p:spPr>
      </p:pic>
      <p:pic>
        <p:nvPicPr>
          <p:cNvPr id="12" name="Picture 2" descr="Mentimeter - YouTube">
            <a:hlinkClick r:id="rId6"/>
            <a:extLst>
              <a:ext uri="{FF2B5EF4-FFF2-40B4-BE49-F238E27FC236}">
                <a16:creationId xmlns:a16="http://schemas.microsoft.com/office/drawing/2014/main" id="{6CFA7D62-A00A-A931-AF63-02E8585AF1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1180" y="5128474"/>
            <a:ext cx="1556683" cy="15566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kstvak 5">
            <a:extLst>
              <a:ext uri="{FF2B5EF4-FFF2-40B4-BE49-F238E27FC236}">
                <a16:creationId xmlns:a16="http://schemas.microsoft.com/office/drawing/2014/main" id="{93906DFA-1D2B-3413-B560-4EB2714819E9}"/>
              </a:ext>
            </a:extLst>
          </p:cNvPr>
          <p:cNvSpPr txBox="1"/>
          <p:nvPr/>
        </p:nvSpPr>
        <p:spPr>
          <a:xfrm>
            <a:off x="322729" y="2461423"/>
            <a:ext cx="4862013" cy="22775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600"/>
              </a:spcAft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nl-NL" sz="2200" dirty="0"/>
              <a:t>De makers:</a:t>
            </a:r>
            <a:br>
              <a:rPr lang="nl-NL" sz="2200" dirty="0"/>
            </a:br>
            <a:r>
              <a:rPr lang="nl-NL" sz="2200" dirty="0"/>
              <a:t>Rik van Schendel en Arjan Doolaar</a:t>
            </a:r>
          </a:p>
          <a:p>
            <a:pPr marL="285750" indent="-285750">
              <a:spcAft>
                <a:spcPts val="600"/>
              </a:spcAft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nl-NL" sz="2200" dirty="0"/>
              <a:t>De onderwijsinstelling:</a:t>
            </a:r>
            <a:br>
              <a:rPr lang="nl-NL" sz="2200" dirty="0"/>
            </a:br>
            <a:r>
              <a:rPr lang="nl-NL" sz="2200" dirty="0"/>
              <a:t>HAN University of </a:t>
            </a:r>
            <a:r>
              <a:rPr lang="nl-NL" sz="2200" dirty="0" err="1"/>
              <a:t>Applied</a:t>
            </a:r>
            <a:r>
              <a:rPr lang="nl-NL" sz="2200" dirty="0"/>
              <a:t> Sciences</a:t>
            </a:r>
          </a:p>
          <a:p>
            <a:pPr marL="285750" indent="-285750">
              <a:spcAft>
                <a:spcPts val="600"/>
              </a:spcAft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nl-NL" sz="2200" dirty="0"/>
              <a:t>De eigenaar van YouTube:</a:t>
            </a:r>
            <a:br>
              <a:rPr lang="nl-NL" sz="2200" dirty="0"/>
            </a:br>
            <a:r>
              <a:rPr lang="nl-NL" sz="2200" dirty="0"/>
              <a:t>Google Inc.</a:t>
            </a:r>
            <a:endParaRPr lang="en-US" sz="2200" dirty="0"/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33530D54-5BE3-9C69-ACD7-70F02F7CF710}"/>
              </a:ext>
            </a:extLst>
          </p:cNvPr>
          <p:cNvSpPr txBox="1"/>
          <p:nvPr/>
        </p:nvSpPr>
        <p:spPr>
          <a:xfrm>
            <a:off x="8842343" y="273300"/>
            <a:ext cx="28238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l-NL" sz="3600" b="1" dirty="0">
                <a:solidFill>
                  <a:srgbClr val="FF0000"/>
                </a:solidFill>
              </a:rPr>
              <a:t>Introductie</a:t>
            </a:r>
            <a:endParaRPr lang="en-US" sz="3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37299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Afbeelding met tekst, Lettertype, wit, Graphics&#10;&#10;Automatisch gegenereerde beschrijving">
            <a:extLst>
              <a:ext uri="{FF2B5EF4-FFF2-40B4-BE49-F238E27FC236}">
                <a16:creationId xmlns:a16="http://schemas.microsoft.com/office/drawing/2014/main" id="{75BEF693-B878-C1B0-A7D5-9D6FC4C25C9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412" y="172843"/>
            <a:ext cx="5276873" cy="847247"/>
          </a:xfrm>
          <a:prstGeom prst="rect">
            <a:avLst/>
          </a:prstGeom>
        </p:spPr>
      </p:pic>
      <p:pic>
        <p:nvPicPr>
          <p:cNvPr id="9" name="Afbeelding 8">
            <a:extLst>
              <a:ext uri="{FF2B5EF4-FFF2-40B4-BE49-F238E27FC236}">
                <a16:creationId xmlns:a16="http://schemas.microsoft.com/office/drawing/2014/main" id="{AC0954BB-E9DF-897E-544E-946B7F1A2D8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3787" y="3834976"/>
            <a:ext cx="7704742" cy="2651094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" name="Afbeelding 3">
            <a:extLst>
              <a:ext uri="{FF2B5EF4-FFF2-40B4-BE49-F238E27FC236}">
                <a16:creationId xmlns:a16="http://schemas.microsoft.com/office/drawing/2014/main" id="{E3BFB8EE-6644-A813-9F71-0E37262C15E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8722" y="1020090"/>
            <a:ext cx="10009389" cy="1675485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" name="Afbeelding 4">
            <a:extLst>
              <a:ext uri="{FF2B5EF4-FFF2-40B4-BE49-F238E27FC236}">
                <a16:creationId xmlns:a16="http://schemas.microsoft.com/office/drawing/2014/main" id="{0F010C5B-3454-B5B4-D43E-23EAB00D35B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29285" y="2446717"/>
            <a:ext cx="6257433" cy="1855457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6" name="Tekstvak 5">
            <a:extLst>
              <a:ext uri="{FF2B5EF4-FFF2-40B4-BE49-F238E27FC236}">
                <a16:creationId xmlns:a16="http://schemas.microsoft.com/office/drawing/2014/main" id="{DB762B98-5447-5A25-856B-4D95F4622A0F}"/>
              </a:ext>
            </a:extLst>
          </p:cNvPr>
          <p:cNvSpPr txBox="1"/>
          <p:nvPr/>
        </p:nvSpPr>
        <p:spPr>
          <a:xfrm>
            <a:off x="10558021" y="1020090"/>
            <a:ext cx="14611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>
                <a:solidFill>
                  <a:srgbClr val="FF0000"/>
                </a:solidFill>
              </a:rPr>
              <a:t>Auteurswet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8" name="Tekstvak 7">
            <a:extLst>
              <a:ext uri="{FF2B5EF4-FFF2-40B4-BE49-F238E27FC236}">
                <a16:creationId xmlns:a16="http://schemas.microsoft.com/office/drawing/2014/main" id="{CF33D23C-A9B0-5D82-08E0-0E56E08A7389}"/>
              </a:ext>
            </a:extLst>
          </p:cNvPr>
          <p:cNvSpPr txBox="1"/>
          <p:nvPr/>
        </p:nvSpPr>
        <p:spPr>
          <a:xfrm>
            <a:off x="4566158" y="2763149"/>
            <a:ext cx="12050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>
                <a:solidFill>
                  <a:srgbClr val="FF0000"/>
                </a:solidFill>
              </a:rPr>
              <a:t>Cao hbo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0" name="Tekstvak 9">
            <a:extLst>
              <a:ext uri="{FF2B5EF4-FFF2-40B4-BE49-F238E27FC236}">
                <a16:creationId xmlns:a16="http://schemas.microsoft.com/office/drawing/2014/main" id="{09A8AD86-8557-EB52-21FA-E6601C24570F}"/>
              </a:ext>
            </a:extLst>
          </p:cNvPr>
          <p:cNvSpPr txBox="1"/>
          <p:nvPr/>
        </p:nvSpPr>
        <p:spPr>
          <a:xfrm>
            <a:off x="8418529" y="6116738"/>
            <a:ext cx="12050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>
                <a:solidFill>
                  <a:srgbClr val="FF0000"/>
                </a:solidFill>
              </a:rPr>
              <a:t>Cao wo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6949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1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Afbeelding met tekst, Lettertype, wit, Graphics&#10;&#10;Automatisch gegenereerde beschrijving">
            <a:extLst>
              <a:ext uri="{FF2B5EF4-FFF2-40B4-BE49-F238E27FC236}">
                <a16:creationId xmlns:a16="http://schemas.microsoft.com/office/drawing/2014/main" id="{75BEF693-B878-C1B0-A7D5-9D6FC4C25C9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412" y="172843"/>
            <a:ext cx="5276873" cy="847247"/>
          </a:xfrm>
          <a:prstGeom prst="rect">
            <a:avLst/>
          </a:prstGeom>
        </p:spPr>
      </p:pic>
      <p:sp>
        <p:nvSpPr>
          <p:cNvPr id="3" name="Tekstvak 2">
            <a:extLst>
              <a:ext uri="{FF2B5EF4-FFF2-40B4-BE49-F238E27FC236}">
                <a16:creationId xmlns:a16="http://schemas.microsoft.com/office/drawing/2014/main" id="{59CBE57D-8882-B7F2-9352-790B5B76979C}"/>
              </a:ext>
            </a:extLst>
          </p:cNvPr>
          <p:cNvSpPr txBox="1"/>
          <p:nvPr/>
        </p:nvSpPr>
        <p:spPr>
          <a:xfrm>
            <a:off x="349623" y="1199384"/>
            <a:ext cx="1154654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400" b="1" dirty="0">
                <a:solidFill>
                  <a:srgbClr val="FF0000"/>
                </a:solidFill>
              </a:rPr>
              <a:t>2</a:t>
            </a:r>
            <a:r>
              <a:rPr lang="nl-NL" sz="2400" dirty="0"/>
              <a:t> In een </a:t>
            </a:r>
            <a:r>
              <a:rPr lang="nl-NL" sz="2400" dirty="0" err="1"/>
              <a:t>weblecture</a:t>
            </a:r>
            <a:r>
              <a:rPr lang="nl-NL" sz="2400" dirty="0"/>
              <a:t> bespreek je de Vijfde Symfonie van Ludwig van Beethoven. De opname duurt 7 minuten en 35 seconden, hoeveel seconden mag je laten horen?</a:t>
            </a:r>
            <a:endParaRPr lang="en-US" sz="2400" dirty="0"/>
          </a:p>
        </p:txBody>
      </p:sp>
      <p:pic>
        <p:nvPicPr>
          <p:cNvPr id="12" name="Picture 2" descr="Mentimeter - YouTube">
            <a:hlinkClick r:id="rId4"/>
            <a:extLst>
              <a:ext uri="{FF2B5EF4-FFF2-40B4-BE49-F238E27FC236}">
                <a16:creationId xmlns:a16="http://schemas.microsoft.com/office/drawing/2014/main" id="{6CFA7D62-A00A-A931-AF63-02E8585AF1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5272" y="4962595"/>
            <a:ext cx="1556683" cy="15566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kstvak 4">
            <a:extLst>
              <a:ext uri="{FF2B5EF4-FFF2-40B4-BE49-F238E27FC236}">
                <a16:creationId xmlns:a16="http://schemas.microsoft.com/office/drawing/2014/main" id="{56447861-7238-485E-AD08-2821DDFED15A}"/>
              </a:ext>
            </a:extLst>
          </p:cNvPr>
          <p:cNvSpPr txBox="1"/>
          <p:nvPr/>
        </p:nvSpPr>
        <p:spPr>
          <a:xfrm>
            <a:off x="349623" y="2343199"/>
            <a:ext cx="7512332" cy="16773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600"/>
              </a:spcAft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nl-NL" sz="2200" dirty="0"/>
              <a:t>Niets zonder toestemming van de muziekdistributeur.</a:t>
            </a:r>
          </a:p>
          <a:p>
            <a:pPr marL="285750" indent="-285750">
              <a:spcAft>
                <a:spcPts val="600"/>
              </a:spcAft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nl-NL" sz="2200" dirty="0"/>
              <a:t>Tot maximaal 10% van de opname, dus 45 seconden.</a:t>
            </a:r>
          </a:p>
          <a:p>
            <a:pPr marL="285750" indent="-285750">
              <a:spcAft>
                <a:spcPts val="600"/>
              </a:spcAft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nl-NL" sz="2200" dirty="0"/>
              <a:t>Zo veel als nodig is voor de bespreking.</a:t>
            </a:r>
          </a:p>
          <a:p>
            <a:pPr marL="285750" indent="-285750">
              <a:spcAft>
                <a:spcPts val="600"/>
              </a:spcAft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nl-NL" sz="2200" dirty="0"/>
              <a:t>Onbeperkt want Van Beethoven is al meer dan 70 jaar dood.</a:t>
            </a:r>
            <a:endParaRPr lang="en-US" sz="2200" dirty="0"/>
          </a:p>
        </p:txBody>
      </p:sp>
      <p:pic>
        <p:nvPicPr>
          <p:cNvPr id="1026" name="Picture 2" descr="Portrait by Joseph Karl Stieler, 1820">
            <a:extLst>
              <a:ext uri="{FF2B5EF4-FFF2-40B4-BE49-F238E27FC236}">
                <a16:creationId xmlns:a16="http://schemas.microsoft.com/office/drawing/2014/main" id="{BB2A7F36-FA8C-CBA6-BE1B-D1E02C909E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1857" y="2343199"/>
            <a:ext cx="3189962" cy="3971365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320359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>
            <a:extLst>
              <a:ext uri="{FF2B5EF4-FFF2-40B4-BE49-F238E27FC236}">
                <a16:creationId xmlns:a16="http://schemas.microsoft.com/office/drawing/2014/main" id="{B292FA7C-1539-F8C8-BF61-EC4345FC69E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7570" y="1776179"/>
            <a:ext cx="6297976" cy="4755212"/>
          </a:xfrm>
          <a:prstGeom prst="rect">
            <a:avLst/>
          </a:prstGeom>
        </p:spPr>
      </p:pic>
      <p:pic>
        <p:nvPicPr>
          <p:cNvPr id="7" name="Afbeelding 6">
            <a:hlinkClick r:id="rId4"/>
            <a:extLst>
              <a:ext uri="{FF2B5EF4-FFF2-40B4-BE49-F238E27FC236}">
                <a16:creationId xmlns:a16="http://schemas.microsoft.com/office/drawing/2014/main" id="{56CE59D1-54E2-4B6C-8E7A-2AE9F1579AFE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b="5645"/>
          <a:stretch/>
        </p:blipFill>
        <p:spPr>
          <a:xfrm>
            <a:off x="3206539" y="2094736"/>
            <a:ext cx="5507494" cy="3344342"/>
          </a:xfrm>
          <a:prstGeom prst="rect">
            <a:avLst/>
          </a:prstGeom>
        </p:spPr>
      </p:pic>
      <p:pic>
        <p:nvPicPr>
          <p:cNvPr id="2" name="Afbeelding 1" descr="Afbeelding met tekst, Lettertype, wit, Graphics&#10;&#10;Automatisch gegenereerde beschrijving">
            <a:extLst>
              <a:ext uri="{FF2B5EF4-FFF2-40B4-BE49-F238E27FC236}">
                <a16:creationId xmlns:a16="http://schemas.microsoft.com/office/drawing/2014/main" id="{75BEF693-B878-C1B0-A7D5-9D6FC4C25C9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412" y="172843"/>
            <a:ext cx="5276873" cy="847247"/>
          </a:xfrm>
          <a:prstGeom prst="rect">
            <a:avLst/>
          </a:prstGeom>
        </p:spPr>
      </p:pic>
      <p:sp>
        <p:nvSpPr>
          <p:cNvPr id="3" name="Tekstvak 2">
            <a:extLst>
              <a:ext uri="{FF2B5EF4-FFF2-40B4-BE49-F238E27FC236}">
                <a16:creationId xmlns:a16="http://schemas.microsoft.com/office/drawing/2014/main" id="{59CBE57D-8882-B7F2-9352-790B5B76979C}"/>
              </a:ext>
            </a:extLst>
          </p:cNvPr>
          <p:cNvSpPr txBox="1"/>
          <p:nvPr/>
        </p:nvSpPr>
        <p:spPr>
          <a:xfrm>
            <a:off x="430248" y="1230649"/>
            <a:ext cx="93924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400" dirty="0"/>
              <a:t>Muziekweb.nl - 30 seconden van iedere track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538039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Afbeelding met tekst, Lettertype, wit, Graphics&#10;&#10;Automatisch gegenereerde beschrijving">
            <a:extLst>
              <a:ext uri="{FF2B5EF4-FFF2-40B4-BE49-F238E27FC236}">
                <a16:creationId xmlns:a16="http://schemas.microsoft.com/office/drawing/2014/main" id="{75BEF693-B878-C1B0-A7D5-9D6FC4C25C9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412" y="172843"/>
            <a:ext cx="5276873" cy="847247"/>
          </a:xfrm>
          <a:prstGeom prst="rect">
            <a:avLst/>
          </a:prstGeom>
        </p:spPr>
      </p:pic>
      <p:sp>
        <p:nvSpPr>
          <p:cNvPr id="3" name="Tekstvak 2">
            <a:extLst>
              <a:ext uri="{FF2B5EF4-FFF2-40B4-BE49-F238E27FC236}">
                <a16:creationId xmlns:a16="http://schemas.microsoft.com/office/drawing/2014/main" id="{59CBE57D-8882-B7F2-9352-790B5B76979C}"/>
              </a:ext>
            </a:extLst>
          </p:cNvPr>
          <p:cNvSpPr txBox="1"/>
          <p:nvPr/>
        </p:nvSpPr>
        <p:spPr>
          <a:xfrm>
            <a:off x="349622" y="1230649"/>
            <a:ext cx="114621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400" b="1" dirty="0">
                <a:solidFill>
                  <a:srgbClr val="FF0000"/>
                </a:solidFill>
              </a:rPr>
              <a:t>3</a:t>
            </a:r>
            <a:r>
              <a:rPr lang="nl-NL" sz="2400" dirty="0"/>
              <a:t> In welk jaar vervalt het auteursrecht van </a:t>
            </a:r>
            <a:r>
              <a:rPr lang="nl-NL" sz="2400" i="1" dirty="0" err="1"/>
              <a:t>Steamboat</a:t>
            </a:r>
            <a:r>
              <a:rPr lang="nl-NL" sz="2400" i="1" dirty="0"/>
              <a:t> Willie</a:t>
            </a:r>
            <a:r>
              <a:rPr lang="nl-NL" sz="2400" dirty="0"/>
              <a:t>, het eerste optreden van Mickey Mouse uit 1928?</a:t>
            </a:r>
            <a:endParaRPr lang="en-US" sz="2400" dirty="0"/>
          </a:p>
        </p:txBody>
      </p:sp>
      <p:pic>
        <p:nvPicPr>
          <p:cNvPr id="2050" name="Picture 2" descr="Early Version of Disney's Mickey Mouse Will Soon Be Public Property - The  New York Times">
            <a:extLst>
              <a:ext uri="{FF2B5EF4-FFF2-40B4-BE49-F238E27FC236}">
                <a16:creationId xmlns:a16="http://schemas.microsoft.com/office/drawing/2014/main" id="{51424E93-3643-6389-3DC5-B3EE69A3EF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8924" y="2061646"/>
            <a:ext cx="4124325" cy="4124325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kstvak 4">
            <a:extLst>
              <a:ext uri="{FF2B5EF4-FFF2-40B4-BE49-F238E27FC236}">
                <a16:creationId xmlns:a16="http://schemas.microsoft.com/office/drawing/2014/main" id="{84D31A17-4305-492B-238F-F6268A1DEE05}"/>
              </a:ext>
            </a:extLst>
          </p:cNvPr>
          <p:cNvSpPr txBox="1"/>
          <p:nvPr/>
        </p:nvSpPr>
        <p:spPr>
          <a:xfrm>
            <a:off x="349622" y="2349950"/>
            <a:ext cx="6131859" cy="21698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600"/>
              </a:spcAft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nl-NL" sz="2000" dirty="0"/>
              <a:t>Nooit, het wordt telkens verlengd door het opnieuw te vertonen, bijvoorbeeld op Disney+</a:t>
            </a:r>
          </a:p>
          <a:p>
            <a:pPr marL="285750" indent="-285750">
              <a:spcAft>
                <a:spcPts val="600"/>
              </a:spcAft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nl-NL" sz="2000" dirty="0"/>
              <a:t>Op 1 januari 2024, 95 jaar na de eerste vertoning</a:t>
            </a:r>
          </a:p>
          <a:p>
            <a:pPr marL="285750" indent="-285750">
              <a:spcAft>
                <a:spcPts val="600"/>
              </a:spcAft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nl-NL" sz="2000" dirty="0"/>
              <a:t>Op 1 januari 2062, 95 jaar na de dood van Walt Disney</a:t>
            </a:r>
          </a:p>
          <a:p>
            <a:pPr marL="285750" indent="-285750">
              <a:spcAft>
                <a:spcPts val="600"/>
              </a:spcAft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nl-NL" sz="2000" dirty="0"/>
              <a:t>Het auteursrecht is al verlopen op 1 januari 2009, 70 jaar na de eerste vertoning</a:t>
            </a:r>
            <a:endParaRPr lang="en-US" sz="2000" dirty="0"/>
          </a:p>
        </p:txBody>
      </p:sp>
      <p:pic>
        <p:nvPicPr>
          <p:cNvPr id="6" name="Picture 2" descr="Mentimeter - YouTube">
            <a:hlinkClick r:id="rId5"/>
            <a:extLst>
              <a:ext uri="{FF2B5EF4-FFF2-40B4-BE49-F238E27FC236}">
                <a16:creationId xmlns:a16="http://schemas.microsoft.com/office/drawing/2014/main" id="{F0A877B3-46B6-3FFF-D2F8-3DE767A3E2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0943" y="5042967"/>
            <a:ext cx="1556683" cy="15566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667009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Afbeelding met tekst, Lettertype, wit, Graphics&#10;&#10;Automatisch gegenereerde beschrijving">
            <a:extLst>
              <a:ext uri="{FF2B5EF4-FFF2-40B4-BE49-F238E27FC236}">
                <a16:creationId xmlns:a16="http://schemas.microsoft.com/office/drawing/2014/main" id="{75BEF693-B878-C1B0-A7D5-9D6FC4C25C9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412" y="172843"/>
            <a:ext cx="5276873" cy="847247"/>
          </a:xfrm>
          <a:prstGeom prst="rect">
            <a:avLst/>
          </a:prstGeom>
        </p:spPr>
      </p:pic>
      <p:pic>
        <p:nvPicPr>
          <p:cNvPr id="5" name="Afbeelding 4">
            <a:extLst>
              <a:ext uri="{FF2B5EF4-FFF2-40B4-BE49-F238E27FC236}">
                <a16:creationId xmlns:a16="http://schemas.microsoft.com/office/drawing/2014/main" id="{EEB38EA1-DB09-BA61-55AD-EF9351DC5A6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15059" y="1409775"/>
            <a:ext cx="9561882" cy="4704155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6" name="Tekstvak 5">
            <a:extLst>
              <a:ext uri="{FF2B5EF4-FFF2-40B4-BE49-F238E27FC236}">
                <a16:creationId xmlns:a16="http://schemas.microsoft.com/office/drawing/2014/main" id="{6AED3B07-D893-1FDB-7684-A50802B42BEF}"/>
              </a:ext>
            </a:extLst>
          </p:cNvPr>
          <p:cNvSpPr txBox="1"/>
          <p:nvPr/>
        </p:nvSpPr>
        <p:spPr>
          <a:xfrm>
            <a:off x="6268825" y="3761852"/>
            <a:ext cx="2856321" cy="36933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7" name="Tekstvak 6">
            <a:extLst>
              <a:ext uri="{FF2B5EF4-FFF2-40B4-BE49-F238E27FC236}">
                <a16:creationId xmlns:a16="http://schemas.microsoft.com/office/drawing/2014/main" id="{1BEFA078-A3CB-447E-D944-1AF91970DED9}"/>
              </a:ext>
            </a:extLst>
          </p:cNvPr>
          <p:cNvSpPr txBox="1"/>
          <p:nvPr/>
        </p:nvSpPr>
        <p:spPr>
          <a:xfrm>
            <a:off x="6268825" y="3969187"/>
            <a:ext cx="2752628" cy="36933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59214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  <p:bldP spid="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B983894-0A0C-1CD5-96A2-79652F05F7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br>
              <a:rPr lang="en-US" dirty="0"/>
            </a:br>
            <a:endParaRPr lang="nl-NL" dirty="0">
              <a:latin typeface="+mn-lt"/>
            </a:endParaRP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2CB6FDA0-1D6C-5EA6-8C94-DD6BB15C55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Clr>
                <a:srgbClr val="FF0000"/>
              </a:buClr>
            </a:pPr>
            <a:r>
              <a:rPr lang="en-US" dirty="0"/>
              <a:t>Wat mag er in de les?</a:t>
            </a:r>
          </a:p>
          <a:p>
            <a:pPr>
              <a:buClr>
                <a:srgbClr val="FF0000"/>
              </a:buClr>
            </a:pPr>
            <a:endParaRPr lang="en-US" dirty="0"/>
          </a:p>
          <a:p>
            <a:pPr>
              <a:buClr>
                <a:srgbClr val="FF0000"/>
              </a:buClr>
            </a:pPr>
            <a:r>
              <a:rPr lang="en-US" dirty="0"/>
              <a:t>Wat mag er op </a:t>
            </a:r>
            <a:r>
              <a:rPr lang="en-US" dirty="0" err="1"/>
              <a:t>een</a:t>
            </a:r>
            <a:r>
              <a:rPr lang="en-US" dirty="0"/>
              <a:t> </a:t>
            </a:r>
            <a:r>
              <a:rPr lang="en-US" dirty="0" err="1"/>
              <a:t>elektronische</a:t>
            </a:r>
            <a:r>
              <a:rPr lang="en-US" dirty="0"/>
              <a:t> </a:t>
            </a:r>
            <a:r>
              <a:rPr lang="en-US" dirty="0" err="1"/>
              <a:t>leeromgeving</a:t>
            </a:r>
            <a:r>
              <a:rPr lang="en-US" dirty="0"/>
              <a:t> (ELO)?</a:t>
            </a:r>
          </a:p>
          <a:p>
            <a:pPr>
              <a:buClr>
                <a:srgbClr val="FF0000"/>
              </a:buClr>
            </a:pPr>
            <a:endParaRPr lang="en-US" dirty="0"/>
          </a:p>
          <a:p>
            <a:pPr>
              <a:buClr>
                <a:srgbClr val="FF0000"/>
              </a:buClr>
            </a:pPr>
            <a:r>
              <a:rPr lang="en-US" dirty="0" err="1"/>
              <a:t>Welke</a:t>
            </a:r>
            <a:r>
              <a:rPr lang="en-US" dirty="0"/>
              <a:t> </a:t>
            </a:r>
            <a:r>
              <a:rPr lang="en-US" dirty="0" err="1"/>
              <a:t>andere</a:t>
            </a:r>
            <a:r>
              <a:rPr lang="en-US" dirty="0"/>
              <a:t> </a:t>
            </a:r>
            <a:r>
              <a:rPr lang="en-US" dirty="0" err="1"/>
              <a:t>mogelijkheden</a:t>
            </a:r>
            <a:r>
              <a:rPr lang="en-US" dirty="0"/>
              <a:t> </a:t>
            </a:r>
            <a:r>
              <a:rPr lang="en-US" dirty="0" err="1"/>
              <a:t>zijn</a:t>
            </a:r>
            <a:r>
              <a:rPr lang="en-US" dirty="0"/>
              <a:t> er?</a:t>
            </a:r>
          </a:p>
          <a:p>
            <a:pPr>
              <a:buClr>
                <a:srgbClr val="FF0000"/>
              </a:buClr>
            </a:pPr>
            <a:endParaRPr lang="en-US" dirty="0"/>
          </a:p>
          <a:p>
            <a:pPr>
              <a:buClr>
                <a:srgbClr val="FF0000"/>
              </a:buClr>
            </a:pPr>
            <a:r>
              <a:rPr lang="en-US" dirty="0" err="1"/>
              <a:t>Waar</a:t>
            </a:r>
            <a:r>
              <a:rPr lang="en-US" dirty="0"/>
              <a:t> op </a:t>
            </a:r>
            <a:r>
              <a:rPr lang="en-US" dirty="0" err="1"/>
              <a:t>te</a:t>
            </a:r>
            <a:r>
              <a:rPr lang="en-US" dirty="0"/>
              <a:t> </a:t>
            </a:r>
            <a:r>
              <a:rPr lang="en-US" dirty="0" err="1"/>
              <a:t>letten</a:t>
            </a:r>
            <a:r>
              <a:rPr lang="en-US" dirty="0"/>
              <a:t> </a:t>
            </a:r>
            <a:r>
              <a:rPr lang="en-US" dirty="0" err="1"/>
              <a:t>als</a:t>
            </a:r>
            <a:r>
              <a:rPr lang="en-US" dirty="0"/>
              <a:t> je </a:t>
            </a:r>
            <a:r>
              <a:rPr lang="en-US" dirty="0" err="1"/>
              <a:t>een</a:t>
            </a:r>
            <a:r>
              <a:rPr lang="en-US" dirty="0"/>
              <a:t> video </a:t>
            </a:r>
            <a:r>
              <a:rPr lang="en-US" dirty="0" err="1"/>
              <a:t>maakt</a:t>
            </a:r>
            <a:r>
              <a:rPr lang="en-US" dirty="0"/>
              <a:t> of </a:t>
            </a:r>
            <a:r>
              <a:rPr lang="en-US" dirty="0" err="1"/>
              <a:t>gebruikt</a:t>
            </a:r>
            <a:r>
              <a:rPr lang="en-US" dirty="0"/>
              <a:t>?</a:t>
            </a:r>
            <a:endParaRPr lang="nl-NL" dirty="0"/>
          </a:p>
        </p:txBody>
      </p:sp>
      <p:pic>
        <p:nvPicPr>
          <p:cNvPr id="4" name="Afbeelding 3" descr="Afbeelding met tekst, Lettertype, wit, Graphics&#10;&#10;Automatisch gegenereerde beschrijving">
            <a:extLst>
              <a:ext uri="{FF2B5EF4-FFF2-40B4-BE49-F238E27FC236}">
                <a16:creationId xmlns:a16="http://schemas.microsoft.com/office/drawing/2014/main" id="{4E7A720F-D10C-3A24-1B79-725D4BDCCF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412" y="172843"/>
            <a:ext cx="5276873" cy="847247"/>
          </a:xfrm>
          <a:prstGeom prst="rect">
            <a:avLst/>
          </a:prstGeom>
        </p:spPr>
      </p:pic>
      <p:sp>
        <p:nvSpPr>
          <p:cNvPr id="5" name="Tekstvak 4">
            <a:extLst>
              <a:ext uri="{FF2B5EF4-FFF2-40B4-BE49-F238E27FC236}">
                <a16:creationId xmlns:a16="http://schemas.microsoft.com/office/drawing/2014/main" id="{D36430EB-119A-D6BB-B339-54DC2B7DF5A3}"/>
              </a:ext>
            </a:extLst>
          </p:cNvPr>
          <p:cNvSpPr txBox="1"/>
          <p:nvPr/>
        </p:nvSpPr>
        <p:spPr>
          <a:xfrm>
            <a:off x="6938128" y="273300"/>
            <a:ext cx="47280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l-NL" sz="3600" b="1" dirty="0">
                <a:solidFill>
                  <a:srgbClr val="FF0000"/>
                </a:solidFill>
              </a:rPr>
              <a:t>Video &amp; Auteursrecht</a:t>
            </a:r>
            <a:endParaRPr lang="en-US" sz="3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45599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B983894-0A0C-1CD5-96A2-79652F05F7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96466"/>
            <a:ext cx="10515600" cy="1325563"/>
          </a:xfrm>
        </p:spPr>
        <p:txBody>
          <a:bodyPr>
            <a:normAutofit/>
          </a:bodyPr>
          <a:lstStyle/>
          <a:p>
            <a:pPr algn="ctr"/>
            <a:br>
              <a:rPr lang="en-US" dirty="0"/>
            </a:br>
            <a:r>
              <a:rPr lang="en-US" dirty="0">
                <a:latin typeface="+mn-lt"/>
              </a:rPr>
              <a:t>Wat mag er in de les?</a:t>
            </a:r>
            <a:endParaRPr lang="nl-NL" dirty="0">
              <a:latin typeface="+mn-lt"/>
            </a:endParaRP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2CB6FDA0-1D6C-5EA6-8C94-DD6BB15C55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85601"/>
            <a:ext cx="10515600" cy="4351338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nl-NL" sz="2400" b="0" i="0" dirty="0">
                <a:effectLst/>
              </a:rPr>
              <a:t>In een les is er veel vrijheid wat betreft materiaal hergebruiken. </a:t>
            </a:r>
            <a:br>
              <a:rPr lang="nl-NL" sz="2400" b="0" i="0" dirty="0">
                <a:effectLst/>
              </a:rPr>
            </a:br>
            <a:r>
              <a:rPr lang="nl-NL" sz="2400" b="0" i="0" dirty="0">
                <a:effectLst/>
              </a:rPr>
              <a:t>Volledige tekst van artikelen of boeken </a:t>
            </a:r>
            <a:r>
              <a:rPr lang="nl-NL" sz="2400" dirty="0"/>
              <a:t>mogen getoond worden</a:t>
            </a:r>
            <a:r>
              <a:rPr lang="nl-NL" sz="2400" b="0" i="0" dirty="0">
                <a:effectLst/>
              </a:rPr>
              <a:t> en ook mag je video- en audiomateriaal afspelen. Ook als er op deze werken nog auteursrecht rust. </a:t>
            </a:r>
            <a:br>
              <a:rPr lang="nl-NL" sz="2400" b="0" i="0" dirty="0">
                <a:effectLst/>
              </a:rPr>
            </a:br>
            <a:br>
              <a:rPr lang="nl-NL" sz="2400" b="0" i="0" dirty="0">
                <a:effectLst/>
              </a:rPr>
            </a:br>
            <a:r>
              <a:rPr lang="nl-NL" sz="2400" b="1" i="0" dirty="0">
                <a:effectLst/>
              </a:rPr>
              <a:t>Voorwaarden</a:t>
            </a:r>
            <a:endParaRPr lang="nl-NL" sz="2400" b="0" i="0" dirty="0">
              <a:effectLst/>
            </a:endParaRPr>
          </a:p>
          <a:p>
            <a:pPr algn="l">
              <a:buClr>
                <a:srgbClr val="FF0000"/>
              </a:buClr>
            </a:pPr>
            <a:r>
              <a:rPr lang="nl-NL" sz="2400" b="0" i="0" dirty="0">
                <a:effectLst/>
              </a:rPr>
              <a:t>Het gebruik heeft een educatief doel en is onderdeel van het onderwijsprogramma;</a:t>
            </a:r>
          </a:p>
          <a:p>
            <a:pPr algn="l"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nl-NL" sz="2400" b="0" i="0" dirty="0">
                <a:effectLst/>
              </a:rPr>
              <a:t>Het wordt gebruikt in onderwijs zonder winstoogmerk</a:t>
            </a:r>
          </a:p>
          <a:p>
            <a:pPr algn="l"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nl-NL" sz="2400" b="0" i="0" dirty="0">
                <a:effectLst/>
              </a:rPr>
              <a:t>Het gebruik vindt plaats binnen de muren van de instelling of tijdens een live online college binnen de beveiligde elektronische leeromgeving</a:t>
            </a:r>
          </a:p>
          <a:p>
            <a:pPr algn="l"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nl-NL" sz="2400" dirty="0"/>
              <a:t>Je </a:t>
            </a:r>
            <a:r>
              <a:rPr lang="nl-NL" sz="2400" b="0" i="0" dirty="0">
                <a:effectLst/>
              </a:rPr>
              <a:t>mag video's niet downloaden en afspelen, maar wel streamen (bijvoorbeeld op YouTube laten zien)</a:t>
            </a:r>
          </a:p>
          <a:p>
            <a:endParaRPr lang="nl-NL" dirty="0"/>
          </a:p>
        </p:txBody>
      </p:sp>
      <p:pic>
        <p:nvPicPr>
          <p:cNvPr id="4" name="Afbeelding 3" descr="Afbeelding met tekst, Lettertype, wit, Graphics&#10;&#10;Automatisch gegenereerde beschrijving">
            <a:extLst>
              <a:ext uri="{FF2B5EF4-FFF2-40B4-BE49-F238E27FC236}">
                <a16:creationId xmlns:a16="http://schemas.microsoft.com/office/drawing/2014/main" id="{4E7A720F-D10C-3A24-1B79-725D4BDCCF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412" y="172843"/>
            <a:ext cx="5276873" cy="8472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25004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8E45E5CC-2B85-4602-5F5E-CD91BAAF96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nl-NL" sz="2600" b="1" i="0" dirty="0">
                <a:effectLst/>
              </a:rPr>
              <a:t>Let op</a:t>
            </a:r>
          </a:p>
          <a:p>
            <a:pPr marL="0" indent="0">
              <a:buNone/>
            </a:pPr>
            <a:r>
              <a:rPr lang="nl-NL" sz="2600" b="0" i="0" dirty="0">
                <a:effectLst/>
              </a:rPr>
              <a:t>Wanneer er opnames van het college worden gemaakt en deze later verspreid worden, bijvoorbeeld </a:t>
            </a:r>
            <a:r>
              <a:rPr lang="nl-NL" sz="2600" dirty="0"/>
              <a:t>door plaatsing op </a:t>
            </a:r>
            <a:r>
              <a:rPr lang="nl-NL" sz="2600" b="0" i="0" dirty="0">
                <a:effectLst/>
              </a:rPr>
              <a:t>een ELO, gelden er andere regels.</a:t>
            </a:r>
            <a:br>
              <a:rPr lang="nl-NL" sz="2600" b="0" i="0" dirty="0">
                <a:effectLst/>
              </a:rPr>
            </a:br>
            <a:br>
              <a:rPr lang="nl-NL" sz="2600" dirty="0"/>
            </a:br>
            <a:r>
              <a:rPr lang="nl-NL" sz="2600" dirty="0"/>
              <a:t>Een hele film gebruiken </a:t>
            </a:r>
            <a:r>
              <a:rPr lang="nl-NL" sz="2600" b="1" dirty="0"/>
              <a:t>mag dan niet </a:t>
            </a:r>
            <a:r>
              <a:rPr lang="nl-NL" sz="2600" dirty="0"/>
              <a:t>zonder toestemming van de auteursrechthebbende. </a:t>
            </a:r>
            <a:br>
              <a:rPr lang="nl-NL" sz="2600" dirty="0"/>
            </a:br>
            <a:endParaRPr lang="nl-NL" sz="2600" dirty="0"/>
          </a:p>
          <a:p>
            <a:pPr marL="0" indent="0">
              <a:buNone/>
            </a:pPr>
            <a:br>
              <a:rPr lang="nl-NL" sz="2600" b="0" i="0" dirty="0">
                <a:solidFill>
                  <a:srgbClr val="404040"/>
                </a:solidFill>
                <a:effectLst/>
              </a:rPr>
            </a:br>
            <a:endParaRPr lang="nl-NL" sz="2600" b="0" i="0" dirty="0">
              <a:solidFill>
                <a:srgbClr val="404040"/>
              </a:solidFill>
              <a:effectLst/>
            </a:endParaRPr>
          </a:p>
          <a:p>
            <a:endParaRPr lang="nl-NL" dirty="0"/>
          </a:p>
        </p:txBody>
      </p:sp>
      <p:pic>
        <p:nvPicPr>
          <p:cNvPr id="4" name="Afbeelding 3" descr="Afbeelding met tekst, Lettertype, wit, Graphics&#10;&#10;Automatisch gegenereerde beschrijving">
            <a:extLst>
              <a:ext uri="{FF2B5EF4-FFF2-40B4-BE49-F238E27FC236}">
                <a16:creationId xmlns:a16="http://schemas.microsoft.com/office/drawing/2014/main" id="{CF98B023-3FEA-4EC5-60E3-B48932365E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293" y="230188"/>
            <a:ext cx="5276873" cy="8472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5918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D24AF72-4571-702E-1A84-1EEB077398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96466"/>
            <a:ext cx="10515600" cy="1325563"/>
          </a:xfrm>
        </p:spPr>
        <p:txBody>
          <a:bodyPr/>
          <a:lstStyle/>
          <a:p>
            <a:pPr algn="ctr"/>
            <a:br>
              <a:rPr lang="en-US" dirty="0">
                <a:latin typeface="+mn-lt"/>
              </a:rPr>
            </a:br>
            <a:r>
              <a:rPr lang="en-US" dirty="0">
                <a:latin typeface="+mn-lt"/>
              </a:rPr>
              <a:t>Wat mag er op de ELO?</a:t>
            </a:r>
            <a:endParaRPr lang="nl-NL" dirty="0">
              <a:latin typeface="+mn-lt"/>
            </a:endParaRP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25820488-9043-AC6B-3116-0BED139497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667250"/>
          </a:xfrm>
        </p:spPr>
        <p:txBody>
          <a:bodyPr>
            <a:normAutofit fontScale="70000" lnSpcReduction="20000"/>
          </a:bodyPr>
          <a:lstStyle/>
          <a:p>
            <a:pPr marL="0" indent="0" algn="l">
              <a:buNone/>
            </a:pPr>
            <a:endParaRPr lang="nl-NL" b="1" i="0" dirty="0">
              <a:solidFill>
                <a:srgbClr val="000000"/>
              </a:solidFill>
              <a:effectLst/>
            </a:endParaRPr>
          </a:p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nl-NL" sz="3100" b="1" i="0" dirty="0">
                <a:effectLst/>
              </a:rPr>
              <a:t>Wat mag altijd?</a:t>
            </a:r>
            <a:br>
              <a:rPr lang="nl-NL" sz="3100" b="1" i="0" dirty="0">
                <a:effectLst/>
              </a:rPr>
            </a:br>
            <a:endParaRPr lang="nl-NL" sz="3100" b="1" i="0" dirty="0">
              <a:effectLst/>
            </a:endParaRPr>
          </a:p>
          <a:p>
            <a:pPr algn="l">
              <a:lnSpc>
                <a:spcPct val="120000"/>
              </a:lnSpc>
              <a:spcBef>
                <a:spcPts val="0"/>
              </a:spcBef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nl-NL" sz="3100" b="0" i="0" dirty="0">
                <a:effectLst/>
              </a:rPr>
              <a:t>Linken naar audio en video die online staan mag altijd. </a:t>
            </a:r>
            <a:br>
              <a:rPr lang="nl-NL" sz="3100" b="0" i="0" dirty="0">
                <a:effectLst/>
              </a:rPr>
            </a:br>
            <a:r>
              <a:rPr lang="nl-NL" sz="3100" b="0" i="0" dirty="0">
                <a:effectLst/>
              </a:rPr>
              <a:t>Hieronder valt ook het </a:t>
            </a:r>
            <a:r>
              <a:rPr lang="nl-NL" sz="3100" b="0" i="0" dirty="0" err="1">
                <a:effectLst/>
              </a:rPr>
              <a:t>embedden</a:t>
            </a:r>
            <a:r>
              <a:rPr lang="nl-NL" sz="3100" b="0" i="0" dirty="0">
                <a:effectLst/>
              </a:rPr>
              <a:t> van bijvoorbeeld YouTube video’s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buClr>
                <a:srgbClr val="FF0000"/>
              </a:buClr>
              <a:buFont typeface="Arial" panose="020B0604020202020204" pitchFamily="34" charset="0"/>
              <a:buChar char="•"/>
            </a:pPr>
            <a:endParaRPr lang="nl-NL" sz="3100" b="0" i="0" dirty="0">
              <a:effectLst/>
            </a:endParaRPr>
          </a:p>
          <a:p>
            <a:pPr>
              <a:lnSpc>
                <a:spcPct val="120000"/>
              </a:lnSpc>
              <a:spcBef>
                <a:spcPts val="0"/>
              </a:spcBef>
              <a:buClr>
                <a:srgbClr val="FF0000"/>
              </a:buClr>
            </a:pPr>
            <a:r>
              <a:rPr lang="nl-NL" sz="3100" b="0" i="0" dirty="0">
                <a:effectLst/>
              </a:rPr>
              <a:t>Open Access werk </a:t>
            </a:r>
            <a:br>
              <a:rPr lang="nl-NL" sz="3100" b="0" i="0" dirty="0">
                <a:effectLst/>
              </a:rPr>
            </a:br>
            <a:r>
              <a:rPr lang="nl-NL" sz="3100" dirty="0"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Gebruiksvoorwaarden - Auteursrechten.nl</a:t>
            </a:r>
            <a:r>
              <a:rPr lang="nl-NL" sz="3100" dirty="0"/>
              <a:t>, bijvoorbeeld </a:t>
            </a:r>
            <a:r>
              <a:rPr lang="nl-NL" sz="3100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Wikimedia </a:t>
            </a:r>
            <a:r>
              <a:rPr lang="nl-NL" sz="3100" dirty="0" err="1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Commons</a:t>
            </a:r>
            <a:r>
              <a:rPr lang="nl-NL" sz="3100" dirty="0"/>
              <a:t> of </a:t>
            </a:r>
            <a:r>
              <a:rPr lang="nl-NL" sz="3100" dirty="0" err="1"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edusources</a:t>
            </a:r>
            <a:br>
              <a:rPr lang="nl-NL" sz="3100" dirty="0"/>
            </a:br>
            <a:endParaRPr lang="nl-NL" sz="3100" dirty="0"/>
          </a:p>
          <a:p>
            <a:pPr algn="l">
              <a:lnSpc>
                <a:spcPct val="120000"/>
              </a:lnSpc>
              <a:spcBef>
                <a:spcPts val="0"/>
              </a:spcBef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nl-NL" sz="3100" dirty="0"/>
              <a:t>Gebruik maken eigen werk (waar jij auteursrechthebbende van bent)</a:t>
            </a:r>
            <a:br>
              <a:rPr lang="nl-NL" sz="3100" b="0" i="0" dirty="0">
                <a:effectLst/>
              </a:rPr>
            </a:br>
            <a:endParaRPr lang="nl-NL" sz="3100" dirty="0"/>
          </a:p>
          <a:p>
            <a:pPr>
              <a:lnSpc>
                <a:spcPct val="120000"/>
              </a:lnSpc>
              <a:spcBef>
                <a:spcPts val="0"/>
              </a:spcBef>
              <a:buClr>
                <a:srgbClr val="FF0000"/>
              </a:buClr>
            </a:pPr>
            <a:r>
              <a:rPr lang="nl-NL" sz="3100" dirty="0"/>
              <a:t>Op basis van citaatrecht mag een klein deel getoond worden, niet meer dan strikt noodzakelijk.</a:t>
            </a:r>
            <a:endParaRPr lang="nl-NL" sz="3100" i="0" dirty="0">
              <a:effectLst/>
            </a:endParaRPr>
          </a:p>
          <a:p>
            <a:pPr algn="l">
              <a:buFont typeface="Arial" panose="020B0604020202020204" pitchFamily="34" charset="0"/>
              <a:buChar char="•"/>
            </a:pPr>
            <a:endParaRPr lang="nl-NL" b="1" i="0" dirty="0">
              <a:effectLst/>
              <a:latin typeface="Open Sans Semi-Bold"/>
            </a:endParaRPr>
          </a:p>
          <a:p>
            <a:pPr marL="0" indent="0">
              <a:buNone/>
            </a:pPr>
            <a:endParaRPr lang="nl-NL" b="0" i="0" dirty="0">
              <a:effectLst/>
              <a:latin typeface="Open Sans" panose="020B0606030504020204" pitchFamily="34" charset="0"/>
            </a:endParaRPr>
          </a:p>
          <a:p>
            <a:endParaRPr lang="nl-NL" dirty="0"/>
          </a:p>
        </p:txBody>
      </p:sp>
      <p:pic>
        <p:nvPicPr>
          <p:cNvPr id="4" name="Afbeelding 3" descr="Afbeelding met tekst, Lettertype, wit, Graphics&#10;&#10;Automatisch gegenereerde beschrijving">
            <a:extLst>
              <a:ext uri="{FF2B5EF4-FFF2-40B4-BE49-F238E27FC236}">
                <a16:creationId xmlns:a16="http://schemas.microsoft.com/office/drawing/2014/main" id="{121BFFDF-9815-C588-CC10-119A2C9D92D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412" y="172843"/>
            <a:ext cx="5276873" cy="8472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25511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D24AF72-4571-702E-1A84-1EEB077398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68656"/>
            <a:ext cx="10515600" cy="1325563"/>
          </a:xfrm>
        </p:spPr>
        <p:txBody>
          <a:bodyPr/>
          <a:lstStyle/>
          <a:p>
            <a:pPr algn="ctr"/>
            <a:br>
              <a:rPr lang="en-US" dirty="0">
                <a:latin typeface="+mn-lt"/>
              </a:rPr>
            </a:br>
            <a:r>
              <a:rPr lang="en-US" dirty="0">
                <a:latin typeface="+mn-lt"/>
              </a:rPr>
              <a:t>Open Access (Creative Commons)</a:t>
            </a:r>
            <a:endParaRPr lang="nl-NL" dirty="0">
              <a:latin typeface="+mn-lt"/>
            </a:endParaRP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25820488-9043-AC6B-3116-0BED139497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667250"/>
          </a:xfrm>
        </p:spPr>
        <p:txBody>
          <a:bodyPr>
            <a:normAutofit/>
          </a:bodyPr>
          <a:lstStyle/>
          <a:p>
            <a:pPr marL="0" indent="0" algn="l">
              <a:buNone/>
            </a:pPr>
            <a:endParaRPr lang="nl-NL" b="1" i="0" dirty="0">
              <a:solidFill>
                <a:srgbClr val="000000"/>
              </a:solidFill>
              <a:effectLst/>
            </a:endParaRPr>
          </a:p>
          <a:p>
            <a:pPr marL="0" indent="0" algn="l">
              <a:buNone/>
            </a:pPr>
            <a:r>
              <a:rPr lang="nl-NL" sz="2200" dirty="0">
                <a:hlinkClick r:id="rId2"/>
              </a:rPr>
              <a:t>Uitleg bij de Creative </a:t>
            </a:r>
            <a:r>
              <a:rPr lang="nl-NL" sz="2200" dirty="0" err="1">
                <a:hlinkClick r:id="rId2"/>
              </a:rPr>
              <a:t>Commons</a:t>
            </a:r>
            <a:r>
              <a:rPr lang="nl-NL" sz="2200" dirty="0">
                <a:hlinkClick r:id="rId2"/>
              </a:rPr>
              <a:t>-licenties — Creative </a:t>
            </a:r>
            <a:r>
              <a:rPr lang="nl-NL" sz="2200" dirty="0" err="1">
                <a:hlinkClick r:id="rId2"/>
              </a:rPr>
              <a:t>Commons</a:t>
            </a:r>
            <a:r>
              <a:rPr lang="nl-NL" sz="2200" dirty="0">
                <a:hlinkClick r:id="rId2"/>
              </a:rPr>
              <a:t> Nederland</a:t>
            </a:r>
            <a:endParaRPr lang="nl-NL" sz="2200" b="1" dirty="0">
              <a:solidFill>
                <a:srgbClr val="000000"/>
              </a:solidFill>
            </a:endParaRPr>
          </a:p>
          <a:p>
            <a:pPr marL="0" indent="0" algn="l">
              <a:buNone/>
            </a:pPr>
            <a:endParaRPr lang="nl-NL" sz="2200" b="1" dirty="0">
              <a:solidFill>
                <a:srgbClr val="000000"/>
              </a:solidFill>
            </a:endParaRPr>
          </a:p>
          <a:p>
            <a:pPr marL="0" indent="0" algn="l">
              <a:buNone/>
            </a:pPr>
            <a:r>
              <a:rPr lang="nl-NL" sz="2200" b="1" dirty="0">
                <a:solidFill>
                  <a:srgbClr val="000000"/>
                </a:solidFill>
              </a:rPr>
              <a:t> </a:t>
            </a:r>
            <a:endParaRPr lang="nl-NL" sz="2200" b="1" i="0" dirty="0">
              <a:solidFill>
                <a:srgbClr val="000000"/>
              </a:solidFill>
              <a:effectLst/>
            </a:endParaRPr>
          </a:p>
          <a:p>
            <a:pPr marL="0" indent="0">
              <a:buNone/>
            </a:pPr>
            <a:r>
              <a:rPr lang="nl-NL" sz="2200" b="0" i="0" dirty="0">
                <a:effectLst/>
              </a:rPr>
              <a:t>Je mag alles met dit werk doen, alleen naamsvermelding van de maker is nodig</a:t>
            </a:r>
          </a:p>
          <a:p>
            <a:endParaRPr lang="nl-NL" dirty="0"/>
          </a:p>
          <a:p>
            <a:endParaRPr lang="nl-NL" sz="2800" b="0" i="0" dirty="0">
              <a:effectLst/>
            </a:endParaRPr>
          </a:p>
          <a:p>
            <a:pPr marL="0" indent="0">
              <a:buNone/>
            </a:pPr>
            <a:r>
              <a:rPr lang="nl-NL" sz="2200" b="0" i="0" dirty="0">
                <a:effectLst/>
              </a:rPr>
              <a:t>Je mag alles met dit werk doen, </a:t>
            </a:r>
            <a:r>
              <a:rPr lang="nl-NL" sz="2200" dirty="0"/>
              <a:t>niet gebruiken voor commerciële doeleinden. N</a:t>
            </a:r>
            <a:r>
              <a:rPr lang="nl-NL" sz="2200" b="0" i="0" dirty="0">
                <a:effectLst/>
              </a:rPr>
              <a:t>aamsvermelding van de maker is nodig</a:t>
            </a:r>
            <a:endParaRPr lang="nl-NL" sz="2200" dirty="0"/>
          </a:p>
        </p:txBody>
      </p:sp>
      <p:pic>
        <p:nvPicPr>
          <p:cNvPr id="4" name="Afbeelding 3" descr="Afbeelding met tekst, Lettertype, wit, Graphics&#10;&#10;Automatisch gegenereerde beschrijving">
            <a:extLst>
              <a:ext uri="{FF2B5EF4-FFF2-40B4-BE49-F238E27FC236}">
                <a16:creationId xmlns:a16="http://schemas.microsoft.com/office/drawing/2014/main" id="{121BFFDF-9815-C588-CC10-119A2C9D92D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412" y="172843"/>
            <a:ext cx="5276873" cy="847247"/>
          </a:xfrm>
          <a:prstGeom prst="rect">
            <a:avLst/>
          </a:prstGeom>
        </p:spPr>
      </p:pic>
      <p:pic>
        <p:nvPicPr>
          <p:cNvPr id="5" name="Afbeelding 4">
            <a:extLst>
              <a:ext uri="{FF2B5EF4-FFF2-40B4-BE49-F238E27FC236}">
                <a16:creationId xmlns:a16="http://schemas.microsoft.com/office/drawing/2014/main" id="{5FB150C2-91E6-C68C-2AA5-A4F103E5CA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8200" y="2836852"/>
            <a:ext cx="2158272" cy="741906"/>
          </a:xfrm>
          <a:prstGeom prst="rect">
            <a:avLst/>
          </a:prstGeom>
        </p:spPr>
      </p:pic>
      <p:pic>
        <p:nvPicPr>
          <p:cNvPr id="6" name="Afbeelding 5">
            <a:extLst>
              <a:ext uri="{FF2B5EF4-FFF2-40B4-BE49-F238E27FC236}">
                <a16:creationId xmlns:a16="http://schemas.microsoft.com/office/drawing/2014/main" id="{82FA9C76-0213-008D-56B1-1BBE1178D25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8200" y="4293911"/>
            <a:ext cx="2158269" cy="741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77142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C869FE7-F14F-E5F3-642E-F8C681494A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00294"/>
            <a:ext cx="10515600" cy="931178"/>
          </a:xfrm>
        </p:spPr>
        <p:txBody>
          <a:bodyPr>
            <a:normAutofit fontScale="90000"/>
          </a:bodyPr>
          <a:lstStyle/>
          <a:p>
            <a:pPr algn="ctr"/>
            <a:br>
              <a:rPr lang="en-US" sz="4400" b="1" dirty="0">
                <a:latin typeface="+mn-lt"/>
              </a:rPr>
            </a:br>
            <a:r>
              <a:rPr lang="en-US" sz="4900" dirty="0" err="1">
                <a:latin typeface="+mn-lt"/>
              </a:rPr>
              <a:t>Citaatrecht</a:t>
            </a:r>
            <a:r>
              <a:rPr lang="en-US" sz="4900" dirty="0">
                <a:latin typeface="+mn-lt"/>
              </a:rPr>
              <a:t> </a:t>
            </a:r>
            <a:r>
              <a:rPr lang="en-US" sz="4900" dirty="0" err="1">
                <a:latin typeface="+mn-lt"/>
              </a:rPr>
              <a:t>voorwaarden</a:t>
            </a:r>
            <a:br>
              <a:rPr lang="en-US" sz="4400" b="1" dirty="0">
                <a:latin typeface="+mn-lt"/>
              </a:rPr>
            </a:br>
            <a:endParaRPr lang="nl-NL" b="1" dirty="0">
              <a:latin typeface="+mn-lt"/>
            </a:endParaRP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ADEE5720-42C5-341C-B272-C330333D90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04920"/>
            <a:ext cx="10515600" cy="4351338"/>
          </a:xfrm>
        </p:spPr>
        <p:txBody>
          <a:bodyPr/>
          <a:lstStyle/>
          <a:p>
            <a:endParaRPr lang="en-US" sz="2200" dirty="0"/>
          </a:p>
          <a:p>
            <a:pPr algn="l"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nl-NL" sz="2200" b="0" i="0" dirty="0">
                <a:effectLst/>
              </a:rPr>
              <a:t>Gebruik dient een onderwijskundig doel</a:t>
            </a:r>
            <a:br>
              <a:rPr lang="nl-NL" sz="2200" b="0" i="0" dirty="0">
                <a:effectLst/>
              </a:rPr>
            </a:br>
            <a:endParaRPr lang="nl-NL" sz="2200" b="0" i="0" dirty="0">
              <a:effectLst/>
            </a:endParaRPr>
          </a:p>
          <a:p>
            <a:pPr algn="l"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nl-NL" sz="2200" b="0" i="0" dirty="0">
                <a:effectLst/>
              </a:rPr>
              <a:t>Proportioneel; je mag niet meer citeren dan nodig</a:t>
            </a:r>
            <a:br>
              <a:rPr lang="nl-NL" sz="2200" b="0" i="0" dirty="0">
                <a:effectLst/>
              </a:rPr>
            </a:br>
            <a:endParaRPr lang="nl-NL" sz="2200" b="0" i="0" dirty="0">
              <a:effectLst/>
            </a:endParaRPr>
          </a:p>
          <a:p>
            <a:pPr algn="l"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nl-NL" sz="2200" b="0" i="0" dirty="0">
                <a:effectLst/>
              </a:rPr>
              <a:t>De bron (waaronder de naam van de maker) wordt vermeld</a:t>
            </a:r>
            <a:br>
              <a:rPr lang="nl-NL" sz="2200" b="0" i="0" dirty="0">
                <a:effectLst/>
              </a:rPr>
            </a:br>
            <a:endParaRPr lang="nl-NL" sz="2200" b="0" i="0" dirty="0">
              <a:effectLst/>
            </a:endParaRPr>
          </a:p>
          <a:p>
            <a:pPr algn="l"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nl-NL" sz="2200" b="0" i="0" dirty="0">
                <a:effectLst/>
              </a:rPr>
              <a:t>Het citaat komt uit een werk dat rechtmatig openbaar is gemaakt</a:t>
            </a:r>
          </a:p>
          <a:p>
            <a:endParaRPr lang="en-US" sz="2200" dirty="0"/>
          </a:p>
          <a:p>
            <a:endParaRPr lang="nl-NL" dirty="0"/>
          </a:p>
        </p:txBody>
      </p:sp>
      <p:pic>
        <p:nvPicPr>
          <p:cNvPr id="4" name="Afbeelding 3" descr="Afbeelding met tekst, Lettertype, wit, Graphics&#10;&#10;Automatisch gegenereerde beschrijving">
            <a:extLst>
              <a:ext uri="{FF2B5EF4-FFF2-40B4-BE49-F238E27FC236}">
                <a16:creationId xmlns:a16="http://schemas.microsoft.com/office/drawing/2014/main" id="{D50C22F0-5528-9877-2B85-B174E8F373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587" y="365125"/>
            <a:ext cx="5276873" cy="8472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77950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A9EE736-3DC8-EE35-2681-C83E80F5DE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00062"/>
            <a:ext cx="10515600" cy="1325563"/>
          </a:xfrm>
        </p:spPr>
        <p:txBody>
          <a:bodyPr/>
          <a:lstStyle/>
          <a:p>
            <a:pPr algn="ctr"/>
            <a:br>
              <a:rPr lang="en-US" b="1" dirty="0"/>
            </a:br>
            <a:r>
              <a:rPr lang="en-US" dirty="0" err="1">
                <a:latin typeface="+mn-lt"/>
              </a:rPr>
              <a:t>Andere</a:t>
            </a:r>
            <a:r>
              <a:rPr lang="en-US" dirty="0">
                <a:latin typeface="+mn-lt"/>
              </a:rPr>
              <a:t> </a:t>
            </a:r>
            <a:r>
              <a:rPr lang="en-US" dirty="0" err="1">
                <a:latin typeface="+mn-lt"/>
              </a:rPr>
              <a:t>mogelijkheden</a:t>
            </a:r>
            <a:r>
              <a:rPr lang="en-US" dirty="0">
                <a:latin typeface="+mn-lt"/>
              </a:rPr>
              <a:t> </a:t>
            </a:r>
            <a:endParaRPr lang="nl-NL" dirty="0">
              <a:latin typeface="+mn-lt"/>
            </a:endParaRP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12931117-52A8-ECEF-6F11-C3DBB9903E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58352" y="1840378"/>
            <a:ext cx="8515343" cy="4517559"/>
          </a:xfrm>
        </p:spPr>
        <p:txBody>
          <a:bodyPr>
            <a:normAutofit fontScale="47500" lnSpcReduction="20000"/>
          </a:bodyPr>
          <a:lstStyle/>
          <a:p>
            <a:pPr algn="l">
              <a:buFont typeface="Arial" panose="020B0604020202020204" pitchFamily="34" charset="0"/>
              <a:buChar char="•"/>
            </a:pPr>
            <a:endParaRPr lang="nl-NL" b="0" i="0" dirty="0">
              <a:solidFill>
                <a:srgbClr val="404040"/>
              </a:solidFill>
              <a:effectLst/>
              <a:latin typeface="Open Sans" panose="020B0606030504020204" pitchFamily="34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nl-NL" sz="4000" b="1" dirty="0"/>
              <a:t>Audio en video vallen </a:t>
            </a:r>
            <a:r>
              <a:rPr lang="nl-NL" sz="4000" b="1" u="sng" dirty="0"/>
              <a:t>niet</a:t>
            </a:r>
            <a:r>
              <a:rPr lang="nl-NL" sz="4000" b="1" dirty="0"/>
              <a:t> onder de Easy Access Regeling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nl-NL" sz="4000" dirty="0"/>
              <a:t>Wil je toch audio/video op een ELO plaatsen, vraag dan toestemming aan de auteursrechthebbende.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nl-NL" sz="4000" b="0" i="0" dirty="0">
              <a:effectLst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nl-NL" sz="4000" b="0" i="0" dirty="0">
                <a:effectLst/>
              </a:rPr>
              <a:t>Maak gebruik van afgesloten licenties, bijvoorbeeld </a:t>
            </a:r>
            <a:r>
              <a:rPr lang="nl-NL" sz="4000" b="0" i="0" u="sng" dirty="0">
                <a:solidFill>
                  <a:schemeClr val="accent1"/>
                </a:solidFill>
                <a:effectLst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Beeld &amp; Geluid op school</a:t>
            </a:r>
            <a:r>
              <a:rPr lang="nl-NL" sz="4000" b="0" i="0" dirty="0">
                <a:solidFill>
                  <a:schemeClr val="accent1"/>
                </a:solidFill>
                <a:effectLst/>
              </a:rPr>
              <a:t> </a:t>
            </a:r>
            <a:r>
              <a:rPr lang="nl-NL" sz="4000" b="0" i="0" dirty="0">
                <a:effectLst/>
              </a:rPr>
              <a:t>of </a:t>
            </a:r>
            <a:r>
              <a:rPr lang="nl-NL" sz="4000" b="0" i="0" dirty="0">
                <a:solidFill>
                  <a:schemeClr val="accent1"/>
                </a:solidFill>
                <a:effectLst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Artlist</a:t>
            </a:r>
            <a:r>
              <a:rPr lang="nl-NL" sz="4000" b="0" i="0" dirty="0">
                <a:effectLst/>
              </a:rPr>
              <a:t> (audio). </a:t>
            </a:r>
            <a:br>
              <a:rPr lang="nl-NL" sz="4000" b="0" i="0" dirty="0">
                <a:effectLst/>
              </a:rPr>
            </a:br>
            <a:r>
              <a:rPr lang="nl-NL" sz="4000" b="0" i="0" dirty="0">
                <a:effectLst/>
              </a:rPr>
              <a:t>Bekijk goed wat er in de licentie staat over de gebruiksvoorwaarden (bijvoorbeeld over het Open Access delen).</a:t>
            </a:r>
          </a:p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endParaRPr lang="nl-NL" sz="4000" b="0" i="0" dirty="0">
              <a:effectLst/>
            </a:endParaRPr>
          </a:p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endParaRPr lang="nl-NL" sz="4000" dirty="0"/>
          </a:p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nl-NL" sz="4000" b="1" dirty="0"/>
              <a:t>Afspraak </a:t>
            </a:r>
            <a:r>
              <a:rPr lang="nl-NL" sz="4000" b="1" dirty="0" err="1"/>
              <a:t>Videma</a:t>
            </a:r>
            <a:endParaRPr lang="nl-NL" sz="4000" b="1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nl-NL" sz="4000" b="0" i="0" dirty="0">
                <a:effectLst/>
              </a:rPr>
              <a:t>Vereniging Hogescholen is in onderhandeling met </a:t>
            </a:r>
            <a:r>
              <a:rPr lang="nl-NL" sz="4000" dirty="0" err="1">
                <a:hlinkClick r:id="rId4"/>
              </a:rPr>
              <a:t>Videma</a:t>
            </a:r>
            <a:r>
              <a:rPr lang="nl-NL" sz="4000" dirty="0"/>
              <a:t>, </a:t>
            </a:r>
            <a:r>
              <a:rPr lang="nl-NL" sz="4000" b="0" i="0" dirty="0">
                <a:effectLst/>
              </a:rPr>
              <a:t>(collectieve beheersorganisatie auteursrechthebbenden </a:t>
            </a:r>
            <a:r>
              <a:rPr lang="nl-NL" sz="4000" b="1" i="0" dirty="0">
                <a:effectLst/>
              </a:rPr>
              <a:t>tv-gebruik</a:t>
            </a:r>
            <a:r>
              <a:rPr lang="nl-NL" sz="4000" b="0" i="0" dirty="0">
                <a:effectLst/>
              </a:rPr>
              <a:t>) over hergebruik.</a:t>
            </a:r>
          </a:p>
        </p:txBody>
      </p:sp>
      <p:pic>
        <p:nvPicPr>
          <p:cNvPr id="4" name="Afbeelding 3" descr="Afbeelding met tekst, Lettertype, wit, Graphics&#10;&#10;Automatisch gegenereerde beschrijving">
            <a:extLst>
              <a:ext uri="{FF2B5EF4-FFF2-40B4-BE49-F238E27FC236}">
                <a16:creationId xmlns:a16="http://schemas.microsoft.com/office/drawing/2014/main" id="{57F930B7-64CE-6EE2-ACAC-9D8C606AC0F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412" y="172843"/>
            <a:ext cx="5276873" cy="847247"/>
          </a:xfrm>
          <a:prstGeom prst="rect">
            <a:avLst/>
          </a:prstGeom>
        </p:spPr>
      </p:pic>
      <p:pic>
        <p:nvPicPr>
          <p:cNvPr id="7" name="Afbeelding 6">
            <a:extLst>
              <a:ext uri="{FF2B5EF4-FFF2-40B4-BE49-F238E27FC236}">
                <a16:creationId xmlns:a16="http://schemas.microsoft.com/office/drawing/2014/main" id="{4CDA4449-03DD-0EFA-E947-95039BAD8BB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8305" y="3228609"/>
            <a:ext cx="2029108" cy="64779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9" name="Afbeelding 8">
            <a:extLst>
              <a:ext uri="{FF2B5EF4-FFF2-40B4-BE49-F238E27FC236}">
                <a16:creationId xmlns:a16="http://schemas.microsoft.com/office/drawing/2014/main" id="{7AEE1E27-E875-B3A7-8388-B4BB943EAD9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18305" y="4895271"/>
            <a:ext cx="2029108" cy="11799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54208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12931117-52A8-ECEF-6F11-C3DBB9903E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59200" y="1825625"/>
            <a:ext cx="8638880" cy="4351338"/>
          </a:xfrm>
        </p:spPr>
        <p:txBody>
          <a:bodyPr>
            <a:normAutofit/>
          </a:bodyPr>
          <a:lstStyle/>
          <a:p>
            <a:pPr algn="l">
              <a:buFont typeface="Arial" panose="020B0604020202020204" pitchFamily="34" charset="0"/>
              <a:buChar char="•"/>
            </a:pPr>
            <a:endParaRPr lang="nl-NL" b="0" i="0" dirty="0">
              <a:solidFill>
                <a:srgbClr val="404040"/>
              </a:solidFill>
              <a:effectLst/>
              <a:latin typeface="Open Sans" panose="020B0606030504020204" pitchFamily="34" charset="0"/>
            </a:endParaRPr>
          </a:p>
          <a:p>
            <a:pPr marL="0" indent="0" algn="l">
              <a:buNone/>
            </a:pPr>
            <a:r>
              <a:rPr lang="nl-NL" b="1" i="0" dirty="0" err="1">
                <a:solidFill>
                  <a:srgbClr val="404040"/>
                </a:solidFill>
                <a:effectLst/>
                <a:hlinkClick r:id="rId2"/>
              </a:rPr>
              <a:t>FilmService</a:t>
            </a:r>
            <a:r>
              <a:rPr lang="nl-NL" b="1" i="0" dirty="0">
                <a:solidFill>
                  <a:srgbClr val="404040"/>
                </a:solidFill>
                <a:effectLst/>
              </a:rPr>
              <a:t> </a:t>
            </a:r>
            <a:r>
              <a:rPr lang="nl-NL" b="0" i="0" dirty="0">
                <a:solidFill>
                  <a:srgbClr val="404040"/>
                </a:solidFill>
                <a:effectLst/>
              </a:rPr>
              <a:t>geeft namens de filmrechthebbende auteursrechtelijke toestemming voor </a:t>
            </a:r>
            <a:r>
              <a:rPr lang="nl-NL" b="1" i="0" dirty="0">
                <a:solidFill>
                  <a:srgbClr val="404040"/>
                </a:solidFill>
                <a:effectLst/>
              </a:rPr>
              <a:t>filmvertoningen</a:t>
            </a:r>
            <a:r>
              <a:rPr lang="nl-NL" i="0" dirty="0">
                <a:solidFill>
                  <a:srgbClr val="404040"/>
                </a:solidFill>
                <a:effectLst/>
              </a:rPr>
              <a:t>.</a:t>
            </a:r>
            <a:br>
              <a:rPr lang="nl-NL" b="0" i="0" dirty="0">
                <a:solidFill>
                  <a:srgbClr val="404040"/>
                </a:solidFill>
                <a:effectLst/>
              </a:rPr>
            </a:br>
            <a:endParaRPr lang="nl-NL" b="0" i="0" dirty="0">
              <a:solidFill>
                <a:srgbClr val="404040"/>
              </a:solidFill>
              <a:effectLst/>
            </a:endParaRPr>
          </a:p>
          <a:p>
            <a:endParaRPr lang="nl-NL" dirty="0"/>
          </a:p>
        </p:txBody>
      </p:sp>
      <p:pic>
        <p:nvPicPr>
          <p:cNvPr id="4" name="Afbeelding 3" descr="Afbeelding met tekst, Lettertype, wit, Graphics&#10;&#10;Automatisch gegenereerde beschrijving">
            <a:extLst>
              <a:ext uri="{FF2B5EF4-FFF2-40B4-BE49-F238E27FC236}">
                <a16:creationId xmlns:a16="http://schemas.microsoft.com/office/drawing/2014/main" id="{7A542FA9-08C4-AE91-4E36-F9D40C940EA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412" y="172843"/>
            <a:ext cx="5276873" cy="847247"/>
          </a:xfrm>
          <a:prstGeom prst="rect">
            <a:avLst/>
          </a:prstGeom>
        </p:spPr>
      </p:pic>
      <p:pic>
        <p:nvPicPr>
          <p:cNvPr id="6" name="Afbeelding 5">
            <a:extLst>
              <a:ext uri="{FF2B5EF4-FFF2-40B4-BE49-F238E27FC236}">
                <a16:creationId xmlns:a16="http://schemas.microsoft.com/office/drawing/2014/main" id="{F8642DC4-CEA8-86FE-E673-4F12201CD52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0000" y="2446226"/>
            <a:ext cx="2030400" cy="122858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9" name="Titel 1">
            <a:extLst>
              <a:ext uri="{FF2B5EF4-FFF2-40B4-BE49-F238E27FC236}">
                <a16:creationId xmlns:a16="http://schemas.microsoft.com/office/drawing/2014/main" id="{D289B7CC-5E61-FA94-9DBA-87147929C9BB}"/>
              </a:ext>
            </a:extLst>
          </p:cNvPr>
          <p:cNvSpPr txBox="1">
            <a:spLocks/>
          </p:cNvSpPr>
          <p:nvPr/>
        </p:nvSpPr>
        <p:spPr>
          <a:xfrm>
            <a:off x="838200" y="500062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br>
              <a:rPr lang="en-US" b="1"/>
            </a:br>
            <a:r>
              <a:rPr lang="en-US">
                <a:latin typeface="+mn-lt"/>
              </a:rPr>
              <a:t>Andere mogelijkheden </a:t>
            </a:r>
            <a:endParaRPr lang="nl-NL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93592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40F2D27-A0D0-4BF3-E74B-EF4197D3E6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br>
              <a:rPr lang="en-US" dirty="0">
                <a:latin typeface="+mn-lt"/>
              </a:rPr>
            </a:br>
            <a:r>
              <a:rPr lang="en-US" dirty="0" err="1">
                <a:latin typeface="+mn-lt"/>
              </a:rPr>
              <a:t>Zelf</a:t>
            </a:r>
            <a:r>
              <a:rPr lang="en-US" dirty="0">
                <a:latin typeface="+mn-lt"/>
              </a:rPr>
              <a:t> video’s </a:t>
            </a:r>
            <a:r>
              <a:rPr lang="en-US" dirty="0" err="1">
                <a:latin typeface="+mn-lt"/>
              </a:rPr>
              <a:t>maken</a:t>
            </a:r>
            <a:endParaRPr lang="nl-NL" dirty="0">
              <a:latin typeface="+mn-lt"/>
            </a:endParaRP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12CD4C8A-183F-0FF5-DA72-71B97A1426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82970"/>
            <a:ext cx="10515600" cy="2463571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nl-NL" sz="3500" b="1" dirty="0"/>
              <a:t>Waar let je op als je zelf een video maakt</a:t>
            </a:r>
          </a:p>
          <a:p>
            <a:pPr marL="0" indent="0">
              <a:buNone/>
            </a:pPr>
            <a:endParaRPr lang="nl-NL" sz="3500" dirty="0"/>
          </a:p>
          <a:p>
            <a:pPr>
              <a:lnSpc>
                <a:spcPct val="120000"/>
              </a:lnSpc>
              <a:spcBef>
                <a:spcPts val="0"/>
              </a:spcBef>
              <a:buClr>
                <a:srgbClr val="FF0000"/>
              </a:buClr>
            </a:pPr>
            <a:r>
              <a:rPr lang="nl-NL" sz="3500" dirty="0"/>
              <a:t>Mag ik de werken van anderen (audio, muziek, video, afbeeldingen) hergebruiken?</a:t>
            </a:r>
          </a:p>
          <a:p>
            <a:pPr>
              <a:lnSpc>
                <a:spcPct val="120000"/>
              </a:lnSpc>
              <a:spcBef>
                <a:spcPts val="0"/>
              </a:spcBef>
              <a:buClr>
                <a:srgbClr val="FF0000"/>
              </a:buClr>
            </a:pPr>
            <a:endParaRPr lang="nl-NL" sz="3500" dirty="0"/>
          </a:p>
          <a:p>
            <a:pPr>
              <a:lnSpc>
                <a:spcPct val="120000"/>
              </a:lnSpc>
              <a:spcBef>
                <a:spcPts val="0"/>
              </a:spcBef>
              <a:buClr>
                <a:srgbClr val="FF0000"/>
              </a:buClr>
            </a:pPr>
            <a:r>
              <a:rPr lang="nl-NL" sz="3500" dirty="0"/>
              <a:t>Maak altijd gebruik van b</a:t>
            </a:r>
            <a:r>
              <a:rPr lang="nl-NL" sz="3500" b="0" i="0" dirty="0">
                <a:effectLst/>
              </a:rPr>
              <a:t>ronvermelding, bijvoorbeeld bij aftiteling met tijdsaanduiding</a:t>
            </a:r>
            <a:br>
              <a:rPr lang="nl-NL" sz="3500" b="0" i="0" dirty="0">
                <a:effectLst/>
              </a:rPr>
            </a:br>
            <a:r>
              <a:rPr lang="nl-NL" sz="3500" i="0" dirty="0">
                <a:effectLst/>
              </a:rPr>
              <a:t>V</a:t>
            </a:r>
            <a:r>
              <a:rPr lang="nl-NL" sz="3500" dirty="0"/>
              <a:t>oorbeeld HAN:</a:t>
            </a:r>
            <a:endParaRPr lang="nl-NL" sz="3500" b="0" i="0" dirty="0">
              <a:effectLst/>
            </a:endParaRPr>
          </a:p>
          <a:p>
            <a:endParaRPr lang="nl-NL" b="0" i="0" dirty="0">
              <a:solidFill>
                <a:srgbClr val="404040"/>
              </a:solidFill>
              <a:effectLst/>
            </a:endParaRPr>
          </a:p>
          <a:p>
            <a:endParaRPr lang="nl-NL" dirty="0"/>
          </a:p>
        </p:txBody>
      </p:sp>
      <p:pic>
        <p:nvPicPr>
          <p:cNvPr id="4" name="Afbeelding 3" descr="Afbeelding met tekst, Lettertype, wit, Graphics&#10;&#10;Automatisch gegenereerde beschrijving">
            <a:extLst>
              <a:ext uri="{FF2B5EF4-FFF2-40B4-BE49-F238E27FC236}">
                <a16:creationId xmlns:a16="http://schemas.microsoft.com/office/drawing/2014/main" id="{01D5457E-9449-4912-8F59-A448E67DC9B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412" y="172843"/>
            <a:ext cx="5276873" cy="847247"/>
          </a:xfrm>
          <a:prstGeom prst="rect">
            <a:avLst/>
          </a:prstGeom>
        </p:spPr>
      </p:pic>
      <p:pic>
        <p:nvPicPr>
          <p:cNvPr id="5" name="Onlinemedia 4" title="Van APA naar Beter 2021 - gebaseerd op APA7!">
            <a:hlinkClick r:id="" action="ppaction://media"/>
            <a:extLst>
              <a:ext uri="{FF2B5EF4-FFF2-40B4-BE49-F238E27FC236}">
                <a16:creationId xmlns:a16="http://schemas.microsoft.com/office/drawing/2014/main" id="{55058E9D-7DFC-25AB-36BF-3488589312DA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1074132" y="3965215"/>
            <a:ext cx="4365134" cy="2466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3219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40F2D27-A0D0-4BF3-E74B-EF4197D3E6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br>
              <a:rPr lang="en-US" dirty="0">
                <a:latin typeface="+mn-lt"/>
              </a:rPr>
            </a:br>
            <a:r>
              <a:rPr lang="en-US" dirty="0" err="1">
                <a:latin typeface="+mn-lt"/>
              </a:rPr>
              <a:t>Zelf</a:t>
            </a:r>
            <a:r>
              <a:rPr lang="en-US" dirty="0">
                <a:latin typeface="+mn-lt"/>
              </a:rPr>
              <a:t> video’s </a:t>
            </a:r>
            <a:r>
              <a:rPr lang="en-US" dirty="0" err="1">
                <a:latin typeface="+mn-lt"/>
              </a:rPr>
              <a:t>maken</a:t>
            </a:r>
            <a:endParaRPr lang="nl-NL" dirty="0">
              <a:latin typeface="+mn-lt"/>
            </a:endParaRP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12CD4C8A-183F-0FF5-DA72-71B97A1426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82800"/>
            <a:ext cx="10515600" cy="4113262"/>
          </a:xfrm>
        </p:spPr>
        <p:txBody>
          <a:bodyPr>
            <a:normAutofit fontScale="47500" lnSpcReduction="20000"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nl-NL" sz="4600" b="1" dirty="0"/>
              <a:t>Waar let je op als je zelf een video maakt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nl-NL" sz="4600" dirty="0"/>
          </a:p>
          <a:p>
            <a:pPr>
              <a:lnSpc>
                <a:spcPct val="120000"/>
              </a:lnSpc>
              <a:spcBef>
                <a:spcPts val="0"/>
              </a:spcBef>
              <a:buClr>
                <a:srgbClr val="FF0000"/>
              </a:buClr>
            </a:pPr>
            <a:r>
              <a:rPr lang="nl-NL" sz="4600" dirty="0"/>
              <a:t>Een Creative </a:t>
            </a:r>
            <a:r>
              <a:rPr lang="nl-NL" sz="4600" dirty="0" err="1"/>
              <a:t>Commons</a:t>
            </a:r>
            <a:r>
              <a:rPr lang="nl-NL" sz="4600" dirty="0"/>
              <a:t> licentie toekennen aan de video? </a:t>
            </a:r>
            <a:br>
              <a:rPr lang="nl-NL" sz="4600" dirty="0"/>
            </a:br>
            <a:r>
              <a:rPr lang="nl-NL" sz="4600" dirty="0"/>
              <a:t>Houd rekening met het beleid van je instelling (werkgeversauteursrecht) en houd rekening met wat mag met het materiaal van anderen dat je in je video gebruikt</a:t>
            </a:r>
          </a:p>
          <a:p>
            <a:pPr>
              <a:lnSpc>
                <a:spcPct val="120000"/>
              </a:lnSpc>
              <a:spcBef>
                <a:spcPts val="0"/>
              </a:spcBef>
              <a:buClr>
                <a:srgbClr val="FF0000"/>
              </a:buClr>
            </a:pPr>
            <a:r>
              <a:rPr lang="nl-NL" sz="4600" b="0" i="0" dirty="0">
                <a:effectLst/>
              </a:rPr>
              <a:t>Portretrecht </a:t>
            </a:r>
            <a:br>
              <a:rPr lang="nl-NL" sz="4600" b="0" i="0" dirty="0">
                <a:effectLst/>
              </a:rPr>
            </a:br>
            <a:endParaRPr lang="nl-NL" sz="4600" b="0" i="0" dirty="0">
              <a:effectLst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nl-NL" sz="4600" dirty="0"/>
              <a:t>Microsoft Office afbeeldingen mogen alleen gebruikt worden in Microsoft Office producten, dus: </a:t>
            </a:r>
          </a:p>
          <a:p>
            <a:pPr>
              <a:lnSpc>
                <a:spcPct val="120000"/>
              </a:lnSpc>
              <a:spcBef>
                <a:spcPts val="0"/>
              </a:spcBef>
              <a:buClr>
                <a:srgbClr val="FF0000"/>
              </a:buClr>
            </a:pPr>
            <a:r>
              <a:rPr lang="nl-NL" sz="4600" dirty="0"/>
              <a:t>Wel in bijv. een PowerPoint presentatie die in een video getoond wordt</a:t>
            </a:r>
          </a:p>
          <a:p>
            <a:pPr>
              <a:lnSpc>
                <a:spcPct val="120000"/>
              </a:lnSpc>
              <a:spcBef>
                <a:spcPts val="0"/>
              </a:spcBef>
              <a:buClr>
                <a:srgbClr val="FF0000"/>
              </a:buClr>
            </a:pPr>
            <a:r>
              <a:rPr lang="nl-NL" sz="4600" dirty="0"/>
              <a:t>Niet als losse afbeelding in de video</a:t>
            </a:r>
          </a:p>
          <a:p>
            <a:pPr>
              <a:lnSpc>
                <a:spcPct val="120000"/>
              </a:lnSpc>
              <a:spcBef>
                <a:spcPts val="0"/>
              </a:spcBef>
              <a:buClr>
                <a:srgbClr val="FF0000"/>
              </a:buClr>
            </a:pPr>
            <a:endParaRPr lang="nl-NL" sz="3100" b="0" i="0" dirty="0">
              <a:effectLst/>
            </a:endParaRPr>
          </a:p>
          <a:p>
            <a:endParaRPr lang="nl-NL" b="0" i="0" dirty="0">
              <a:solidFill>
                <a:srgbClr val="404040"/>
              </a:solidFill>
              <a:effectLst/>
            </a:endParaRPr>
          </a:p>
          <a:p>
            <a:endParaRPr lang="nl-NL" dirty="0"/>
          </a:p>
        </p:txBody>
      </p:sp>
      <p:pic>
        <p:nvPicPr>
          <p:cNvPr id="4" name="Afbeelding 3" descr="Afbeelding met tekst, Lettertype, wit, Graphics&#10;&#10;Automatisch gegenereerde beschrijving">
            <a:extLst>
              <a:ext uri="{FF2B5EF4-FFF2-40B4-BE49-F238E27FC236}">
                <a16:creationId xmlns:a16="http://schemas.microsoft.com/office/drawing/2014/main" id="{01D5457E-9449-4912-8F59-A448E67DC9B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412" y="172843"/>
            <a:ext cx="5276873" cy="8472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02630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40F2D27-A0D0-4BF3-E74B-EF4197D3E6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82847"/>
            <a:ext cx="10515600" cy="1048625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latin typeface="+mn-lt"/>
              </a:rPr>
              <a:t>Video’s </a:t>
            </a:r>
            <a:r>
              <a:rPr lang="en-US" dirty="0" err="1">
                <a:latin typeface="+mn-lt"/>
              </a:rPr>
              <a:t>gebruiken</a:t>
            </a:r>
            <a:endParaRPr lang="nl-NL" dirty="0">
              <a:latin typeface="+mn-lt"/>
            </a:endParaRP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12CD4C8A-183F-0FF5-DA72-71B97A1426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318727"/>
            <a:ext cx="10515600" cy="3858235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nl-NL" dirty="0">
              <a:solidFill>
                <a:srgbClr val="404040"/>
              </a:solidFill>
            </a:endParaRPr>
          </a:p>
          <a:p>
            <a:pPr marL="0" indent="0">
              <a:buNone/>
            </a:pPr>
            <a:r>
              <a:rPr lang="nl-NL" b="1" dirty="0"/>
              <a:t>Let op</a:t>
            </a:r>
          </a:p>
          <a:p>
            <a:pPr marL="0" indent="0">
              <a:buNone/>
            </a:pPr>
            <a:r>
              <a:rPr lang="nl-NL" b="0" i="0" dirty="0">
                <a:effectLst/>
              </a:rPr>
              <a:t>Als je een You</a:t>
            </a:r>
            <a:r>
              <a:rPr lang="nl-NL" dirty="0"/>
              <a:t>T</a:t>
            </a:r>
            <a:r>
              <a:rPr lang="nl-NL" b="0" i="0" dirty="0">
                <a:effectLst/>
              </a:rPr>
              <a:t>ube video gebruikt, bestaat het risico dat deze ineens is verdwenen.</a:t>
            </a:r>
          </a:p>
          <a:p>
            <a:pPr marL="0" indent="0">
              <a:buNone/>
            </a:pPr>
            <a:r>
              <a:rPr lang="nl-NL" dirty="0"/>
              <a:t>Dit is ook het moment dat je die video niet meer mag gebruiken.</a:t>
            </a:r>
            <a:r>
              <a:rPr lang="nl-NL" b="0" i="0" dirty="0">
                <a:effectLst/>
              </a:rPr>
              <a:t> </a:t>
            </a:r>
          </a:p>
          <a:p>
            <a:pPr marL="0" indent="0">
              <a:buNone/>
            </a:pPr>
            <a:endParaRPr lang="nl-NL" b="1" dirty="0">
              <a:solidFill>
                <a:srgbClr val="404040"/>
              </a:solidFill>
            </a:endParaRPr>
          </a:p>
          <a:p>
            <a:endParaRPr lang="nl-NL" dirty="0"/>
          </a:p>
        </p:txBody>
      </p:sp>
      <p:pic>
        <p:nvPicPr>
          <p:cNvPr id="4" name="Afbeelding 3" descr="Afbeelding met tekst, Lettertype, wit, Graphics&#10;&#10;Automatisch gegenereerde beschrijving">
            <a:extLst>
              <a:ext uri="{FF2B5EF4-FFF2-40B4-BE49-F238E27FC236}">
                <a16:creationId xmlns:a16="http://schemas.microsoft.com/office/drawing/2014/main" id="{01D5457E-9449-4912-8F59-A448E67DC9B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412" y="172843"/>
            <a:ext cx="5276873" cy="8472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79354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3E449E2-6E96-210D-1A33-D02191514E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23122"/>
            <a:ext cx="10515600" cy="847247"/>
          </a:xfrm>
        </p:spPr>
        <p:txBody>
          <a:bodyPr/>
          <a:lstStyle/>
          <a:p>
            <a:pPr algn="ctr"/>
            <a:r>
              <a:rPr lang="nl-NL" dirty="0">
                <a:latin typeface="+mn-lt"/>
              </a:rPr>
              <a:t>Video’s gebruiken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F2A61B45-6EBD-57EE-A945-C128C4C724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257217"/>
            <a:ext cx="10515600" cy="3919745"/>
          </a:xfrm>
        </p:spPr>
        <p:txBody>
          <a:bodyPr/>
          <a:lstStyle/>
          <a:p>
            <a:pPr marL="0" indent="0">
              <a:buNone/>
            </a:pPr>
            <a:r>
              <a:rPr lang="nl-NL" dirty="0"/>
              <a:t>Voor het gebruik van trailers gelden dezelfde regels als voor het gebruik van een complete film:</a:t>
            </a:r>
          </a:p>
          <a:p>
            <a:pPr>
              <a:buClr>
                <a:srgbClr val="FF0000"/>
              </a:buClr>
            </a:pPr>
            <a:r>
              <a:rPr lang="nl-NL" dirty="0"/>
              <a:t>Citeren van een kort gedeelte mag</a:t>
            </a:r>
          </a:p>
          <a:p>
            <a:pPr>
              <a:buClr>
                <a:srgbClr val="FF0000"/>
              </a:buClr>
            </a:pPr>
            <a:r>
              <a:rPr lang="nl-NL" dirty="0"/>
              <a:t>Toestemming vragen voor gebruik van complete trailer in een video</a:t>
            </a:r>
          </a:p>
          <a:p>
            <a:pPr>
              <a:buClr>
                <a:srgbClr val="FF0000"/>
              </a:buClr>
            </a:pPr>
            <a:r>
              <a:rPr lang="nl-NL" dirty="0"/>
              <a:t>Linken en </a:t>
            </a:r>
            <a:r>
              <a:rPr lang="nl-NL" dirty="0" err="1"/>
              <a:t>embedden</a:t>
            </a:r>
            <a:r>
              <a:rPr lang="nl-NL" dirty="0"/>
              <a:t> is toegestaan, mits de trailer legaal beschikbaar is</a:t>
            </a:r>
          </a:p>
          <a:p>
            <a:pPr>
              <a:buClr>
                <a:srgbClr val="FF0000"/>
              </a:buClr>
            </a:pPr>
            <a:r>
              <a:rPr lang="nl-NL" dirty="0"/>
              <a:t>Complete trailer mag getoond worden in een live (fysieke of online) les</a:t>
            </a:r>
          </a:p>
          <a:p>
            <a:pPr marL="0" indent="0">
              <a:buNone/>
            </a:pPr>
            <a:endParaRPr lang="nl-NL" dirty="0"/>
          </a:p>
        </p:txBody>
      </p:sp>
      <p:pic>
        <p:nvPicPr>
          <p:cNvPr id="4" name="Afbeelding 3" descr="Afbeelding met tekst, Lettertype, wit, Graphics&#10;&#10;Automatisch gegenereerde beschrijving">
            <a:extLst>
              <a:ext uri="{FF2B5EF4-FFF2-40B4-BE49-F238E27FC236}">
                <a16:creationId xmlns:a16="http://schemas.microsoft.com/office/drawing/2014/main" id="{931E010A-ED98-4E53-2450-D0E371A7B46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412" y="172843"/>
            <a:ext cx="5276873" cy="8472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74975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Afbeelding 8" descr="Beyonce.jpg">
            <a:extLst>
              <a:ext uri="{FF2B5EF4-FFF2-40B4-BE49-F238E27FC236}">
                <a16:creationId xmlns:a16="http://schemas.microsoft.com/office/drawing/2014/main" id="{A82FCC86-7E61-865C-B344-E3E5BE29089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923044" y="1778348"/>
            <a:ext cx="3173504" cy="4692820"/>
          </a:xfrm>
          <a:prstGeom prst="rect">
            <a:avLst/>
          </a:prstGeom>
          <a:ln w="12700" cmpd="sng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" name="Afbeelding 6" descr="Mike Tyson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261596" y="1785230"/>
            <a:ext cx="2385261" cy="2411188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Afbeelding 1" descr="Afbeelding met tekst, Lettertype, wit, Graphics&#10;&#10;Automatisch gegenereerde beschrijving">
            <a:extLst>
              <a:ext uri="{FF2B5EF4-FFF2-40B4-BE49-F238E27FC236}">
                <a16:creationId xmlns:a16="http://schemas.microsoft.com/office/drawing/2014/main" id="{C9D29FB5-E3A2-31F8-0398-664F89466F1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412" y="172843"/>
            <a:ext cx="5276873" cy="847247"/>
          </a:xfrm>
          <a:prstGeom prst="rect">
            <a:avLst/>
          </a:prstGeom>
        </p:spPr>
      </p:pic>
      <p:sp>
        <p:nvSpPr>
          <p:cNvPr id="3" name="Tekstvak 2">
            <a:extLst>
              <a:ext uri="{FF2B5EF4-FFF2-40B4-BE49-F238E27FC236}">
                <a16:creationId xmlns:a16="http://schemas.microsoft.com/office/drawing/2014/main" id="{7EEBF6F5-FD2A-4CEB-AE24-F15CBB5575A6}"/>
              </a:ext>
            </a:extLst>
          </p:cNvPr>
          <p:cNvSpPr txBox="1"/>
          <p:nvPr/>
        </p:nvSpPr>
        <p:spPr>
          <a:xfrm>
            <a:off x="322729" y="1205009"/>
            <a:ext cx="115465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400" b="1" dirty="0">
                <a:solidFill>
                  <a:srgbClr val="FF0000"/>
                </a:solidFill>
              </a:rPr>
              <a:t>1</a:t>
            </a:r>
            <a:r>
              <a:rPr lang="nl-NL" sz="2400" dirty="0"/>
              <a:t> Wie heeft het auteursrecht van de tatoeage?</a:t>
            </a:r>
            <a:endParaRPr lang="en-US" sz="2400" dirty="0"/>
          </a:p>
        </p:txBody>
      </p:sp>
      <p:pic>
        <p:nvPicPr>
          <p:cNvPr id="4" name="Picture 2" descr="Mentimeter - YouTube">
            <a:hlinkClick r:id="rId5"/>
            <a:extLst>
              <a:ext uri="{FF2B5EF4-FFF2-40B4-BE49-F238E27FC236}">
                <a16:creationId xmlns:a16="http://schemas.microsoft.com/office/drawing/2014/main" id="{E25F8A40-4C52-CE2A-AE28-0A092B7BD0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0943" y="4997580"/>
            <a:ext cx="1556683" cy="15566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kstvak 5">
            <a:extLst>
              <a:ext uri="{FF2B5EF4-FFF2-40B4-BE49-F238E27FC236}">
                <a16:creationId xmlns:a16="http://schemas.microsoft.com/office/drawing/2014/main" id="{60E38E31-4ACE-FFE2-9EFC-849CD040E0AF}"/>
              </a:ext>
            </a:extLst>
          </p:cNvPr>
          <p:cNvSpPr txBox="1"/>
          <p:nvPr/>
        </p:nvSpPr>
        <p:spPr>
          <a:xfrm>
            <a:off x="322729" y="1847211"/>
            <a:ext cx="4862013" cy="22775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600"/>
              </a:spcAft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nl-NL" sz="2200" dirty="0"/>
              <a:t>De tatoeëerder:</a:t>
            </a:r>
            <a:br>
              <a:rPr lang="nl-NL" sz="2200" dirty="0"/>
            </a:br>
            <a:r>
              <a:rPr lang="nl-NL" sz="2200" dirty="0"/>
              <a:t>S. Victor </a:t>
            </a:r>
            <a:r>
              <a:rPr lang="nl-NL" sz="2200" dirty="0" err="1"/>
              <a:t>Whitmill</a:t>
            </a:r>
            <a:endParaRPr lang="nl-NL" sz="2200" dirty="0"/>
          </a:p>
          <a:p>
            <a:pPr marL="285750" indent="-285750">
              <a:spcAft>
                <a:spcPts val="600"/>
              </a:spcAft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nl-NL" sz="2200" dirty="0"/>
              <a:t>De getatoeëerde:</a:t>
            </a:r>
            <a:br>
              <a:rPr lang="nl-NL" sz="2200" dirty="0"/>
            </a:br>
            <a:r>
              <a:rPr lang="nl-NL" sz="2200" dirty="0"/>
              <a:t>Mike Tyson</a:t>
            </a:r>
          </a:p>
          <a:p>
            <a:pPr marL="285750" indent="-285750">
              <a:spcAft>
                <a:spcPts val="600"/>
              </a:spcAft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nl-NL" sz="2200" dirty="0"/>
              <a:t>Niemand:</a:t>
            </a:r>
            <a:br>
              <a:rPr lang="nl-NL" sz="2200" dirty="0"/>
            </a:br>
            <a:r>
              <a:rPr lang="nl-NL" sz="2200" dirty="0"/>
              <a:t>op een ‘</a:t>
            </a:r>
            <a:r>
              <a:rPr lang="nl-NL" sz="2200" dirty="0" err="1"/>
              <a:t>tribal</a:t>
            </a:r>
            <a:r>
              <a:rPr lang="nl-NL" sz="2200" dirty="0"/>
              <a:t>’ zit geen auteursrecht </a:t>
            </a:r>
            <a:endParaRPr lang="en-US" sz="2200" dirty="0"/>
          </a:p>
        </p:txBody>
      </p:sp>
      <p:sp>
        <p:nvSpPr>
          <p:cNvPr id="10" name="Tekstvak 9">
            <a:extLst>
              <a:ext uri="{FF2B5EF4-FFF2-40B4-BE49-F238E27FC236}">
                <a16:creationId xmlns:a16="http://schemas.microsoft.com/office/drawing/2014/main" id="{BD9955A4-A830-2E01-23D2-101123D2121C}"/>
              </a:ext>
            </a:extLst>
          </p:cNvPr>
          <p:cNvSpPr txBox="1"/>
          <p:nvPr/>
        </p:nvSpPr>
        <p:spPr>
          <a:xfrm>
            <a:off x="8404419" y="273300"/>
            <a:ext cx="28238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l-NL" sz="3600" b="1" dirty="0">
                <a:solidFill>
                  <a:srgbClr val="FF0000"/>
                </a:solidFill>
              </a:rPr>
              <a:t>Quiz</a:t>
            </a:r>
            <a:endParaRPr lang="en-US" sz="3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35844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  <p:bldP spid="10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Afbeelding met tekst, Lettertype, wit, Graphics&#10;&#10;Automatisch gegenereerde beschrijving">
            <a:extLst>
              <a:ext uri="{FF2B5EF4-FFF2-40B4-BE49-F238E27FC236}">
                <a16:creationId xmlns:a16="http://schemas.microsoft.com/office/drawing/2014/main" id="{C9D29FB5-E3A2-31F8-0398-664F89466F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412" y="172843"/>
            <a:ext cx="5276873" cy="847247"/>
          </a:xfrm>
          <a:prstGeom prst="rect">
            <a:avLst/>
          </a:prstGeom>
        </p:spPr>
      </p:pic>
      <p:pic>
        <p:nvPicPr>
          <p:cNvPr id="5" name="Afbeelding 4" descr="Baby Tyson.jpg">
            <a:extLst>
              <a:ext uri="{FF2B5EF4-FFF2-40B4-BE49-F238E27FC236}">
                <a16:creationId xmlns:a16="http://schemas.microsoft.com/office/drawing/2014/main" id="{F7AC133C-4A27-5943-63DA-7D5590894710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297948" y="1778348"/>
            <a:ext cx="3687461" cy="2411599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" name="Afbeelding 2" descr="Beyonce.jpg">
            <a:extLst>
              <a:ext uri="{FF2B5EF4-FFF2-40B4-BE49-F238E27FC236}">
                <a16:creationId xmlns:a16="http://schemas.microsoft.com/office/drawing/2014/main" id="{CBB09116-2F0B-BD76-FB26-B50FE56E73D9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923044" y="1778348"/>
            <a:ext cx="3173504" cy="4692820"/>
          </a:xfrm>
          <a:prstGeom prst="rect">
            <a:avLst/>
          </a:prstGeom>
          <a:ln w="12700" cmpd="sng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" name="Afbeelding 3" descr="Mike Tyson.jpg">
            <a:extLst>
              <a:ext uri="{FF2B5EF4-FFF2-40B4-BE49-F238E27FC236}">
                <a16:creationId xmlns:a16="http://schemas.microsoft.com/office/drawing/2014/main" id="{BC95FEFF-5C67-80AB-8429-FCEF4C2C3843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261596" y="1785230"/>
            <a:ext cx="2385261" cy="2411188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236622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Afbeelding met tekst, Lettertype, wit, Graphics&#10;&#10;Automatisch gegenereerde beschrijving">
            <a:extLst>
              <a:ext uri="{FF2B5EF4-FFF2-40B4-BE49-F238E27FC236}">
                <a16:creationId xmlns:a16="http://schemas.microsoft.com/office/drawing/2014/main" id="{C9D29FB5-E3A2-31F8-0398-664F89466F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412" y="172843"/>
            <a:ext cx="5276873" cy="847247"/>
          </a:xfrm>
          <a:prstGeom prst="rect">
            <a:avLst/>
          </a:prstGeom>
        </p:spPr>
      </p:pic>
      <p:pic>
        <p:nvPicPr>
          <p:cNvPr id="3" name="Afbeelding 2" descr="HangoverLouisVuitton.jpg">
            <a:extLst>
              <a:ext uri="{FF2B5EF4-FFF2-40B4-BE49-F238E27FC236}">
                <a16:creationId xmlns:a16="http://schemas.microsoft.com/office/drawing/2014/main" id="{8BE9315D-F381-CC17-1553-D4DFC64FD641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124887" y="3792039"/>
            <a:ext cx="5616624" cy="2695980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" name="Tekstvak 3">
            <a:extLst>
              <a:ext uri="{FF2B5EF4-FFF2-40B4-BE49-F238E27FC236}">
                <a16:creationId xmlns:a16="http://schemas.microsoft.com/office/drawing/2014/main" id="{6FF23CE2-135E-DECE-075E-FA9D3AB8B766}"/>
              </a:ext>
            </a:extLst>
          </p:cNvPr>
          <p:cNvSpPr txBox="1"/>
          <p:nvPr/>
        </p:nvSpPr>
        <p:spPr>
          <a:xfrm>
            <a:off x="322729" y="1205009"/>
            <a:ext cx="1124174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400" b="1" dirty="0">
                <a:solidFill>
                  <a:srgbClr val="FF0000"/>
                </a:solidFill>
              </a:rPr>
              <a:t>2</a:t>
            </a:r>
            <a:r>
              <a:rPr lang="nl-NL" sz="2400" dirty="0"/>
              <a:t> Mag Warner Bros. een “Lewis Vuitton”, een imitatie van een Louis Vuitton-tas, in de film laten zien?</a:t>
            </a:r>
            <a:endParaRPr lang="en-US" sz="2400" dirty="0"/>
          </a:p>
        </p:txBody>
      </p:sp>
      <p:sp>
        <p:nvSpPr>
          <p:cNvPr id="6" name="Ovaal 5">
            <a:extLst>
              <a:ext uri="{FF2B5EF4-FFF2-40B4-BE49-F238E27FC236}">
                <a16:creationId xmlns:a16="http://schemas.microsoft.com/office/drawing/2014/main" id="{2288E905-BB0C-F9DD-B2FD-3D9C84B78B3D}"/>
              </a:ext>
            </a:extLst>
          </p:cNvPr>
          <p:cNvSpPr/>
          <p:nvPr/>
        </p:nvSpPr>
        <p:spPr>
          <a:xfrm>
            <a:off x="2697830" y="5090888"/>
            <a:ext cx="1150070" cy="980387"/>
          </a:xfrm>
          <a:prstGeom prst="ellipse">
            <a:avLst/>
          </a:prstGeom>
          <a:noFill/>
          <a:ln w="6032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2" descr="Mentimeter - YouTube">
            <a:hlinkClick r:id="rId4"/>
            <a:extLst>
              <a:ext uri="{FF2B5EF4-FFF2-40B4-BE49-F238E27FC236}">
                <a16:creationId xmlns:a16="http://schemas.microsoft.com/office/drawing/2014/main" id="{8326C6F5-C43F-BE1E-DDA2-3BF4A55969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030" y="5015060"/>
            <a:ext cx="1556683" cy="15566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kstvak 9">
            <a:extLst>
              <a:ext uri="{FF2B5EF4-FFF2-40B4-BE49-F238E27FC236}">
                <a16:creationId xmlns:a16="http://schemas.microsoft.com/office/drawing/2014/main" id="{8C54908F-75E9-5A22-428E-B6B4C8E03C99}"/>
              </a:ext>
            </a:extLst>
          </p:cNvPr>
          <p:cNvSpPr txBox="1"/>
          <p:nvPr/>
        </p:nvSpPr>
        <p:spPr>
          <a:xfrm>
            <a:off x="322729" y="2219576"/>
            <a:ext cx="7093948" cy="8463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600"/>
              </a:spcAft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nl-NL" sz="2200" dirty="0"/>
              <a:t>Ja, het is onderdeel van een grap</a:t>
            </a:r>
          </a:p>
          <a:p>
            <a:pPr marL="285750" indent="-285750">
              <a:spcAft>
                <a:spcPts val="600"/>
              </a:spcAft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nl-NL" sz="2200" dirty="0"/>
              <a:t>Nee, alleen het origineel mag getoond worden</a:t>
            </a:r>
            <a:endParaRPr lang="en-US" sz="2200" dirty="0"/>
          </a:p>
        </p:txBody>
      </p:sp>
      <p:pic>
        <p:nvPicPr>
          <p:cNvPr id="5" name="Afbeelding 4" descr="Beyonce.jpg">
            <a:extLst>
              <a:ext uri="{FF2B5EF4-FFF2-40B4-BE49-F238E27FC236}">
                <a16:creationId xmlns:a16="http://schemas.microsoft.com/office/drawing/2014/main" id="{00A3B32D-7B0E-FCB1-ADF3-2B94FFEA1E80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7923044" y="1778348"/>
            <a:ext cx="3173504" cy="4692820"/>
          </a:xfrm>
          <a:prstGeom prst="rect">
            <a:avLst/>
          </a:prstGeom>
          <a:ln w="12700" cmpd="sng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457899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 animBg="1"/>
      <p:bldP spid="10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Afbeelding met tekst, Lettertype, wit, Graphics&#10;&#10;Automatisch gegenereerde beschrijving">
            <a:extLst>
              <a:ext uri="{FF2B5EF4-FFF2-40B4-BE49-F238E27FC236}">
                <a16:creationId xmlns:a16="http://schemas.microsoft.com/office/drawing/2014/main" id="{C9D29FB5-E3A2-31F8-0398-664F89466F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412" y="172843"/>
            <a:ext cx="5276873" cy="847247"/>
          </a:xfrm>
          <a:prstGeom prst="rect">
            <a:avLst/>
          </a:prstGeom>
        </p:spPr>
      </p:pic>
      <p:pic>
        <p:nvPicPr>
          <p:cNvPr id="5" name="Afbeelding 4" descr="Beyonce.jpg">
            <a:extLst>
              <a:ext uri="{FF2B5EF4-FFF2-40B4-BE49-F238E27FC236}">
                <a16:creationId xmlns:a16="http://schemas.microsoft.com/office/drawing/2014/main" id="{00A3B32D-7B0E-FCB1-ADF3-2B94FFEA1E80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923044" y="1778348"/>
            <a:ext cx="3173504" cy="4692820"/>
          </a:xfrm>
          <a:prstGeom prst="rect">
            <a:avLst/>
          </a:prstGeom>
          <a:ln w="12700" cmpd="sng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9" name="Afbeelding 8">
            <a:extLst>
              <a:ext uri="{FF2B5EF4-FFF2-40B4-BE49-F238E27FC236}">
                <a16:creationId xmlns:a16="http://schemas.microsoft.com/office/drawing/2014/main" id="{844E3C15-3C69-4412-0BCA-5AB655FE24D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-1" r="320"/>
          <a:stretch/>
        </p:blipFill>
        <p:spPr>
          <a:xfrm>
            <a:off x="325227" y="1778348"/>
            <a:ext cx="7349102" cy="3095310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" name="Tekstvak 2">
            <a:extLst>
              <a:ext uri="{FF2B5EF4-FFF2-40B4-BE49-F238E27FC236}">
                <a16:creationId xmlns:a16="http://schemas.microsoft.com/office/drawing/2014/main" id="{DAE08B38-B4AB-A5A5-F624-D07C7319810A}"/>
              </a:ext>
            </a:extLst>
          </p:cNvPr>
          <p:cNvSpPr txBox="1"/>
          <p:nvPr/>
        </p:nvSpPr>
        <p:spPr>
          <a:xfrm>
            <a:off x="3836894" y="5074024"/>
            <a:ext cx="1757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000" dirty="0"/>
              <a:t>Lewis Vuitton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009712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Finding Nemo (2003) - Posters — The Movie Database (TMDB)">
            <a:extLst>
              <a:ext uri="{FF2B5EF4-FFF2-40B4-BE49-F238E27FC236}">
                <a16:creationId xmlns:a16="http://schemas.microsoft.com/office/drawing/2014/main" id="{43B0E339-1910-7A62-0E55-7C1F19F668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3044" y="1778347"/>
            <a:ext cx="3173504" cy="4760257"/>
          </a:xfrm>
          <a:prstGeom prst="rect">
            <a:avLst/>
          </a:prstGeom>
          <a:noFill/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Afbeelding 1" descr="Afbeelding met tekst, Lettertype, wit, Graphics&#10;&#10;Automatisch gegenereerde beschrijving">
            <a:extLst>
              <a:ext uri="{FF2B5EF4-FFF2-40B4-BE49-F238E27FC236}">
                <a16:creationId xmlns:a16="http://schemas.microsoft.com/office/drawing/2014/main" id="{C9D29FB5-E3A2-31F8-0398-664F89466F1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412" y="172843"/>
            <a:ext cx="5276873" cy="847247"/>
          </a:xfrm>
          <a:prstGeom prst="rect">
            <a:avLst/>
          </a:prstGeom>
        </p:spPr>
      </p:pic>
      <p:pic>
        <p:nvPicPr>
          <p:cNvPr id="8" name="Picture 2" descr="Mentimeter - YouTube">
            <a:hlinkClick r:id="rId4"/>
            <a:extLst>
              <a:ext uri="{FF2B5EF4-FFF2-40B4-BE49-F238E27FC236}">
                <a16:creationId xmlns:a16="http://schemas.microsoft.com/office/drawing/2014/main" id="{8326C6F5-C43F-BE1E-DDA2-3BF4A55969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030" y="5015060"/>
            <a:ext cx="1556683" cy="15566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File:Cover of the book Pierrot the Clownfish.jpg">
            <a:hlinkClick r:id="rId6"/>
            <a:extLst>
              <a:ext uri="{FF2B5EF4-FFF2-40B4-BE49-F238E27FC236}">
                <a16:creationId xmlns:a16="http://schemas.microsoft.com/office/drawing/2014/main" id="{CD6B70F6-BF04-B863-D26D-831C201697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962788" y="2760877"/>
            <a:ext cx="2654069" cy="3416484"/>
          </a:xfrm>
          <a:prstGeom prst="rect">
            <a:avLst/>
          </a:prstGeom>
          <a:noFill/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7" name="Tekstvak 6">
            <a:extLst>
              <a:ext uri="{FF2B5EF4-FFF2-40B4-BE49-F238E27FC236}">
                <a16:creationId xmlns:a16="http://schemas.microsoft.com/office/drawing/2014/main" id="{ABDB03FB-8309-AD95-47B8-E2F3ACA80BA9}"/>
              </a:ext>
            </a:extLst>
          </p:cNvPr>
          <p:cNvSpPr txBox="1"/>
          <p:nvPr/>
        </p:nvSpPr>
        <p:spPr>
          <a:xfrm>
            <a:off x="322729" y="1205009"/>
            <a:ext cx="116493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400" b="1" dirty="0">
                <a:solidFill>
                  <a:srgbClr val="FF0000"/>
                </a:solidFill>
              </a:rPr>
              <a:t>3 </a:t>
            </a:r>
            <a:r>
              <a:rPr lang="nl-NL" sz="2400" dirty="0"/>
              <a:t>Heeft Disney/</a:t>
            </a:r>
            <a:r>
              <a:rPr lang="nl-NL" sz="2400" dirty="0" err="1"/>
              <a:t>Pixar</a:t>
            </a:r>
            <a:r>
              <a:rPr lang="nl-NL" sz="2400" dirty="0"/>
              <a:t> het auteursrecht van Franck </a:t>
            </a:r>
            <a:r>
              <a:rPr lang="nl-NL" sz="2400" dirty="0" err="1"/>
              <a:t>le</a:t>
            </a:r>
            <a:r>
              <a:rPr lang="nl-NL" sz="2400" dirty="0"/>
              <a:t> </a:t>
            </a:r>
            <a:r>
              <a:rPr lang="nl-NL" sz="2400" dirty="0" err="1"/>
              <a:t>Calvez</a:t>
            </a:r>
            <a:r>
              <a:rPr lang="nl-NL" sz="2400" dirty="0"/>
              <a:t> geschonden? </a:t>
            </a:r>
            <a:endParaRPr lang="en-US" sz="2400" dirty="0"/>
          </a:p>
        </p:txBody>
      </p:sp>
      <p:sp>
        <p:nvSpPr>
          <p:cNvPr id="9" name="Tekstvak 8">
            <a:extLst>
              <a:ext uri="{FF2B5EF4-FFF2-40B4-BE49-F238E27FC236}">
                <a16:creationId xmlns:a16="http://schemas.microsoft.com/office/drawing/2014/main" id="{7F322B58-322A-7EE4-A615-A00328EC1078}"/>
              </a:ext>
            </a:extLst>
          </p:cNvPr>
          <p:cNvSpPr txBox="1"/>
          <p:nvPr/>
        </p:nvSpPr>
        <p:spPr>
          <a:xfrm>
            <a:off x="322729" y="1847211"/>
            <a:ext cx="7294128" cy="8463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600"/>
              </a:spcAft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nl-NL" sz="2200" dirty="0"/>
              <a:t>Ja: de vissen en het verhaal lijken op elkaar</a:t>
            </a:r>
          </a:p>
          <a:p>
            <a:pPr marL="285750" indent="-285750">
              <a:spcAft>
                <a:spcPts val="600"/>
              </a:spcAft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nl-NL" sz="2200" dirty="0"/>
              <a:t>Nee: het is een originele creatie</a:t>
            </a: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20076787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Finding Nemo (2003) - Posters — The Movie Database (TMDB)">
            <a:extLst>
              <a:ext uri="{FF2B5EF4-FFF2-40B4-BE49-F238E27FC236}">
                <a16:creationId xmlns:a16="http://schemas.microsoft.com/office/drawing/2014/main" id="{43B0E339-1910-7A62-0E55-7C1F19F668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3044" y="1778347"/>
            <a:ext cx="3173504" cy="4760257"/>
          </a:xfrm>
          <a:prstGeom prst="rect">
            <a:avLst/>
          </a:prstGeom>
          <a:noFill/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Afbeelding 1" descr="Afbeelding met tekst, Lettertype, wit, Graphics&#10;&#10;Automatisch gegenereerde beschrijving">
            <a:extLst>
              <a:ext uri="{FF2B5EF4-FFF2-40B4-BE49-F238E27FC236}">
                <a16:creationId xmlns:a16="http://schemas.microsoft.com/office/drawing/2014/main" id="{C9D29FB5-E3A2-31F8-0398-664F89466F1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412" y="172843"/>
            <a:ext cx="5276873" cy="847247"/>
          </a:xfrm>
          <a:prstGeom prst="rect">
            <a:avLst/>
          </a:prstGeom>
        </p:spPr>
      </p:pic>
      <p:pic>
        <p:nvPicPr>
          <p:cNvPr id="6" name="Picture 2" descr="File:Cover of the book Pierrot the Clownfish.jpg">
            <a:hlinkClick r:id="rId4"/>
            <a:extLst>
              <a:ext uri="{FF2B5EF4-FFF2-40B4-BE49-F238E27FC236}">
                <a16:creationId xmlns:a16="http://schemas.microsoft.com/office/drawing/2014/main" id="{CD6B70F6-BF04-B863-D26D-831C201697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962788" y="2760877"/>
            <a:ext cx="2654069" cy="3416484"/>
          </a:xfrm>
          <a:prstGeom prst="rect">
            <a:avLst/>
          </a:prstGeom>
          <a:noFill/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" name="Picture 4" descr="Clown Anemonefish Stock Photo - Download Image Now - Clown Fish,  Anemonefish, Sea Anemone - iStock">
            <a:extLst>
              <a:ext uri="{FF2B5EF4-FFF2-40B4-BE49-F238E27FC236}">
                <a16:creationId xmlns:a16="http://schemas.microsoft.com/office/drawing/2014/main" id="{AB66A375-69F5-3613-B286-15E6F7A466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3471" y="2760876"/>
            <a:ext cx="3918602" cy="2612401"/>
          </a:xfrm>
          <a:prstGeom prst="rect">
            <a:avLst/>
          </a:prstGeom>
          <a:noFill/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108008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Afbeelding 7" descr="Afbeelding met tekst, Lettertype, wit, Graphics&#10;&#10;Automatisch gegenereerde beschrijving">
            <a:extLst>
              <a:ext uri="{FF2B5EF4-FFF2-40B4-BE49-F238E27FC236}">
                <a16:creationId xmlns:a16="http://schemas.microsoft.com/office/drawing/2014/main" id="{7FB9AE91-9C40-4CAB-D10B-E502D8CFCC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412" y="172843"/>
            <a:ext cx="5276873" cy="847247"/>
          </a:xfrm>
          <a:prstGeom prst="rect">
            <a:avLst/>
          </a:prstGeom>
        </p:spPr>
      </p:pic>
      <p:pic>
        <p:nvPicPr>
          <p:cNvPr id="6" name="Afbeelding 5">
            <a:extLst>
              <a:ext uri="{FF2B5EF4-FFF2-40B4-BE49-F238E27FC236}">
                <a16:creationId xmlns:a16="http://schemas.microsoft.com/office/drawing/2014/main" id="{744FD848-5B1F-C05A-8E94-11B47AE0678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4857" b="50984"/>
          <a:stretch/>
        </p:blipFill>
        <p:spPr>
          <a:xfrm>
            <a:off x="0" y="1193073"/>
            <a:ext cx="12261669" cy="2355993"/>
          </a:xfrm>
          <a:prstGeom prst="rect">
            <a:avLst/>
          </a:prstGeom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A9F8F839-478A-227A-7D27-0EF8B13975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3033" y="3758973"/>
            <a:ext cx="3400425" cy="8323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kstvak 10">
            <a:extLst>
              <a:ext uri="{FF2B5EF4-FFF2-40B4-BE49-F238E27FC236}">
                <a16:creationId xmlns:a16="http://schemas.microsoft.com/office/drawing/2014/main" id="{A17A2499-B42A-DBBD-4904-A29834908600}"/>
              </a:ext>
            </a:extLst>
          </p:cNvPr>
          <p:cNvSpPr txBox="1"/>
          <p:nvPr/>
        </p:nvSpPr>
        <p:spPr>
          <a:xfrm>
            <a:off x="4798243" y="4591370"/>
            <a:ext cx="725088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4400" b="1" dirty="0">
                <a:solidFill>
                  <a:srgbClr val="FF0000"/>
                </a:solidFill>
              </a:rPr>
              <a:t>www.auteursrechten.nl</a:t>
            </a:r>
            <a:endParaRPr lang="nl-NL" sz="4400" dirty="0">
              <a:solidFill>
                <a:srgbClr val="FF0000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0FA19E8-AC9F-12A2-277B-8625ADEB85F9}"/>
              </a:ext>
            </a:extLst>
          </p:cNvPr>
          <p:cNvSpPr txBox="1"/>
          <p:nvPr/>
        </p:nvSpPr>
        <p:spPr>
          <a:xfrm>
            <a:off x="4427717" y="6161937"/>
            <a:ext cx="56656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/>
              <a:t>CC BY-NC 4.0</a:t>
            </a:r>
            <a:br>
              <a:rPr lang="en-US" dirty="0"/>
            </a:br>
            <a:r>
              <a:rPr lang="en-US" sz="1000" dirty="0" err="1"/>
              <a:t>Sommige</a:t>
            </a:r>
            <a:r>
              <a:rPr lang="en-US" sz="1000" dirty="0"/>
              <a:t> </a:t>
            </a:r>
            <a:r>
              <a:rPr lang="en-US" sz="1000" dirty="0" err="1"/>
              <a:t>afbeeldingen</a:t>
            </a:r>
            <a:r>
              <a:rPr lang="en-US" sz="1000" dirty="0"/>
              <a:t> </a:t>
            </a:r>
            <a:r>
              <a:rPr lang="en-US" sz="1000" dirty="0" err="1"/>
              <a:t>uitgezonderd</a:t>
            </a:r>
            <a:r>
              <a:rPr lang="en-US" sz="1000" dirty="0"/>
              <a:t>, </a:t>
            </a:r>
            <a:r>
              <a:rPr lang="en-US" sz="1000" dirty="0" err="1"/>
              <a:t>zie</a:t>
            </a:r>
            <a:r>
              <a:rPr lang="en-US" sz="1000" dirty="0"/>
              <a:t> </a:t>
            </a:r>
            <a:r>
              <a:rPr lang="en-US" sz="1000" dirty="0" err="1">
                <a:hlinkClick r:id="rId5" action="ppaction://hlinksldjump"/>
              </a:rPr>
              <a:t>Bronvermelding</a:t>
            </a:r>
            <a:r>
              <a:rPr lang="en-US" sz="1000" dirty="0"/>
              <a:t>.</a:t>
            </a:r>
            <a:endParaRPr lang="nl-NL" sz="1000" dirty="0"/>
          </a:p>
        </p:txBody>
      </p:sp>
      <p:pic>
        <p:nvPicPr>
          <p:cNvPr id="4" name="Picture 2" descr="logo for the CC BY-NC license">
            <a:extLst>
              <a:ext uri="{FF2B5EF4-FFF2-40B4-BE49-F238E27FC236}">
                <a16:creationId xmlns:a16="http://schemas.microsoft.com/office/drawing/2014/main" id="{52751A52-EE8C-52C4-A522-1F80429FB8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93411" y="6055640"/>
            <a:ext cx="1635694" cy="5724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>
            <a:hlinkClick r:id="rId7"/>
            <a:extLst>
              <a:ext uri="{FF2B5EF4-FFF2-40B4-BE49-F238E27FC236}">
                <a16:creationId xmlns:a16="http://schemas.microsoft.com/office/drawing/2014/main" id="{DC23CCB2-49C0-3BF7-B613-97137B0751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3033" y="4801040"/>
            <a:ext cx="3295555" cy="13136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kstvak 4">
            <a:extLst>
              <a:ext uri="{FF2B5EF4-FFF2-40B4-BE49-F238E27FC236}">
                <a16:creationId xmlns:a16="http://schemas.microsoft.com/office/drawing/2014/main" id="{31F840EF-07C9-5782-04ED-704DE58038D7}"/>
              </a:ext>
            </a:extLst>
          </p:cNvPr>
          <p:cNvSpPr txBox="1"/>
          <p:nvPr/>
        </p:nvSpPr>
        <p:spPr>
          <a:xfrm>
            <a:off x="8404419" y="273300"/>
            <a:ext cx="28238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l-NL" sz="3600" b="1" dirty="0">
                <a:solidFill>
                  <a:srgbClr val="FF0000"/>
                </a:solidFill>
              </a:rPr>
              <a:t>Vragen</a:t>
            </a:r>
            <a:endParaRPr lang="en-US" sz="3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2924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3" grpId="0"/>
      <p:bldP spid="5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40F2D27-A0D0-4BF3-E74B-EF4197D3E6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68585" y="227698"/>
            <a:ext cx="2552677" cy="737535"/>
          </a:xfrm>
        </p:spPr>
        <p:txBody>
          <a:bodyPr>
            <a:normAutofit/>
          </a:bodyPr>
          <a:lstStyle/>
          <a:p>
            <a:r>
              <a:rPr lang="en-US" sz="2800" b="1" dirty="0" err="1">
                <a:solidFill>
                  <a:srgbClr val="FF0000"/>
                </a:solidFill>
                <a:latin typeface="+mn-lt"/>
              </a:rPr>
              <a:t>Bronvermelding</a:t>
            </a:r>
            <a:endParaRPr lang="nl-NL" sz="28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12CD4C8A-183F-0FF5-DA72-71B97A1426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0372" y="1091199"/>
            <a:ext cx="11545108" cy="5470966"/>
          </a:xfrm>
        </p:spPr>
        <p:txBody>
          <a:bodyPr>
            <a:noAutofit/>
          </a:bodyPr>
          <a:lstStyle/>
          <a:p>
            <a:pPr marL="358775" indent="-358775">
              <a:lnSpc>
                <a:spcPct val="100000"/>
              </a:lnSpc>
              <a:spcBef>
                <a:spcPts val="0"/>
              </a:spcBef>
              <a:buNone/>
            </a:pPr>
            <a:r>
              <a:rPr lang="nl-NL" sz="950" b="1" dirty="0"/>
              <a:t>Dia 3</a:t>
            </a:r>
          </a:p>
          <a:p>
            <a:pPr marL="358775" indent="-358775">
              <a:lnSpc>
                <a:spcPct val="100000"/>
              </a:lnSpc>
              <a:spcBef>
                <a:spcPts val="0"/>
              </a:spcBef>
              <a:buNone/>
            </a:pPr>
            <a:r>
              <a:rPr lang="nl-NL" sz="950" dirty="0" err="1"/>
              <a:t>Mentimeter</a:t>
            </a:r>
            <a:r>
              <a:rPr lang="nl-NL" sz="950" dirty="0"/>
              <a:t>. (</a:t>
            </a:r>
            <a:r>
              <a:rPr lang="nl-NL" sz="950" dirty="0" err="1"/>
              <a:t>z.d.</a:t>
            </a:r>
            <a:r>
              <a:rPr lang="nl-NL" sz="950" dirty="0"/>
              <a:t>). </a:t>
            </a:r>
            <a:r>
              <a:rPr lang="nl-NL" sz="950" i="1" dirty="0"/>
              <a:t>Perfect </a:t>
            </a:r>
            <a:r>
              <a:rPr lang="nl-NL" sz="950" i="1" dirty="0" err="1"/>
              <a:t>for</a:t>
            </a:r>
            <a:r>
              <a:rPr lang="nl-NL" sz="950" i="1" dirty="0"/>
              <a:t> </a:t>
            </a:r>
            <a:r>
              <a:rPr lang="nl-NL" sz="950" i="1" dirty="0" err="1"/>
              <a:t>hybrid</a:t>
            </a:r>
            <a:r>
              <a:rPr lang="nl-NL" sz="950" i="1" dirty="0"/>
              <a:t>, </a:t>
            </a:r>
            <a:r>
              <a:rPr lang="nl-NL" sz="950" i="1" dirty="0" err="1"/>
              <a:t>hyflex</a:t>
            </a:r>
            <a:r>
              <a:rPr lang="nl-NL" sz="950" i="1" dirty="0"/>
              <a:t>, &amp; </a:t>
            </a:r>
            <a:r>
              <a:rPr lang="nl-NL" sz="950" i="1" dirty="0" err="1"/>
              <a:t>blended</a:t>
            </a:r>
            <a:r>
              <a:rPr lang="nl-NL" sz="950" i="1" dirty="0"/>
              <a:t> </a:t>
            </a:r>
            <a:r>
              <a:rPr lang="nl-NL" sz="950" i="1" dirty="0" err="1"/>
              <a:t>learning</a:t>
            </a:r>
            <a:r>
              <a:rPr lang="nl-NL" sz="950" i="1" dirty="0"/>
              <a:t> </a:t>
            </a:r>
            <a:r>
              <a:rPr lang="nl-NL" sz="950" dirty="0"/>
              <a:t>[Illustratie]. Geraadpleegd op 31 maart 2023, van </a:t>
            </a:r>
            <a:r>
              <a:rPr lang="nl-NL" sz="950" dirty="0">
                <a:hlinkClick r:id="rId2"/>
              </a:rPr>
              <a:t>https://www.mentimeter.com/solutions/education/hybrid-learning</a:t>
            </a:r>
            <a:r>
              <a:rPr lang="nl-NL" sz="950" dirty="0"/>
              <a:t> Copyright </a:t>
            </a:r>
            <a:r>
              <a:rPr lang="nl-NL" sz="950" dirty="0" err="1"/>
              <a:t>z.d.</a:t>
            </a:r>
            <a:r>
              <a:rPr lang="nl-NL" sz="950" dirty="0"/>
              <a:t>, </a:t>
            </a:r>
            <a:r>
              <a:rPr lang="nl-NL" sz="950" dirty="0" err="1"/>
              <a:t>Mentimeter</a:t>
            </a:r>
            <a:r>
              <a:rPr lang="nl-NL" sz="950" dirty="0"/>
              <a:t>.</a:t>
            </a:r>
            <a:endParaRPr lang="nl-NL" sz="950" b="1" dirty="0"/>
          </a:p>
          <a:p>
            <a:pPr marL="358775" indent="-358775">
              <a:lnSpc>
                <a:spcPct val="100000"/>
              </a:lnSpc>
              <a:spcBef>
                <a:spcPts val="0"/>
              </a:spcBef>
              <a:buNone/>
            </a:pPr>
            <a:r>
              <a:rPr lang="nl-NL" sz="950" b="1" dirty="0"/>
              <a:t>Dia 4</a:t>
            </a:r>
          </a:p>
          <a:p>
            <a:pPr marL="358775" indent="-358775">
              <a:lnSpc>
                <a:spcPct val="100000"/>
              </a:lnSpc>
              <a:spcBef>
                <a:spcPts val="0"/>
              </a:spcBef>
              <a:buNone/>
            </a:pPr>
            <a:r>
              <a:rPr lang="nl-NL" sz="950" i="1" dirty="0"/>
              <a:t>TFV </a:t>
            </a:r>
            <a:r>
              <a:rPr lang="nl-NL" sz="950" i="1" dirty="0" err="1"/>
              <a:t>Clima</a:t>
            </a:r>
            <a:r>
              <a:rPr lang="nl-NL" sz="950" i="1" dirty="0"/>
              <a:t> </a:t>
            </a:r>
            <a:r>
              <a:rPr lang="nl-NL" sz="950" dirty="0"/>
              <a:t>[Foto]. (</a:t>
            </a:r>
            <a:r>
              <a:rPr lang="nl-NL" sz="950" dirty="0" err="1"/>
              <a:t>z.d.</a:t>
            </a:r>
            <a:r>
              <a:rPr lang="nl-NL" sz="950" dirty="0"/>
              <a:t>). </a:t>
            </a:r>
            <a:r>
              <a:rPr lang="nl-NL" sz="950" dirty="0" err="1"/>
              <a:t>Nubeser</a:t>
            </a:r>
            <a:r>
              <a:rPr lang="nl-NL" sz="950" dirty="0"/>
              <a:t>. Geraadpleegd op 10 juli 2016, van </a:t>
            </a:r>
            <a:r>
              <a:rPr lang="nl-NL" sz="950" dirty="0">
                <a:hlinkClick r:id="rId3"/>
              </a:rPr>
              <a:t>http://nubeser.com/wp-content/uploads/2015/10/tfv.jpg</a:t>
            </a:r>
            <a:r>
              <a:rPr lang="nl-NL" sz="950" dirty="0"/>
              <a:t> Copyright </a:t>
            </a:r>
            <a:r>
              <a:rPr lang="nl-NL" sz="950" dirty="0" err="1"/>
              <a:t>z.d.</a:t>
            </a:r>
            <a:r>
              <a:rPr lang="nl-NL" sz="950" dirty="0"/>
              <a:t>, onbekend.</a:t>
            </a:r>
          </a:p>
          <a:p>
            <a:pPr marL="358775" indent="-358775">
              <a:lnSpc>
                <a:spcPct val="100000"/>
              </a:lnSpc>
              <a:spcBef>
                <a:spcPts val="0"/>
              </a:spcBef>
              <a:buNone/>
            </a:pPr>
            <a:r>
              <a:rPr lang="nl-NL" sz="950" dirty="0"/>
              <a:t>Studiecentra HAN. (2021, 17 augustus). </a:t>
            </a:r>
            <a:r>
              <a:rPr lang="nl-NL" sz="950" i="1" dirty="0"/>
              <a:t>Van APA naar Beter 2021 - gebaseerd op APA7!</a:t>
            </a:r>
            <a:r>
              <a:rPr lang="nl-NL" sz="950" dirty="0"/>
              <a:t> [Screenshot]. YouTube. Geraadpleegd op 21 november 2023, van </a:t>
            </a:r>
            <a:r>
              <a:rPr lang="nl-NL" sz="950" dirty="0">
                <a:hlinkClick r:id="rId4"/>
              </a:rPr>
              <a:t>https://www.youtube.com/watch?v=1zS5KG9LhrE</a:t>
            </a:r>
            <a:r>
              <a:rPr lang="nl-NL" sz="950" dirty="0"/>
              <a:t> Copyright 2021, HAN University of </a:t>
            </a:r>
            <a:r>
              <a:rPr lang="nl-NL" sz="950" dirty="0" err="1"/>
              <a:t>Applied</a:t>
            </a:r>
            <a:r>
              <a:rPr lang="nl-NL" sz="950" dirty="0"/>
              <a:t> Sciences.</a:t>
            </a:r>
          </a:p>
          <a:p>
            <a:pPr marL="358775" indent="-358775">
              <a:lnSpc>
                <a:spcPct val="100000"/>
              </a:lnSpc>
              <a:spcBef>
                <a:spcPts val="0"/>
              </a:spcBef>
              <a:buNone/>
            </a:pPr>
            <a:r>
              <a:rPr lang="nl-NL" sz="950" b="1" dirty="0"/>
              <a:t>Dia 5</a:t>
            </a:r>
          </a:p>
          <a:p>
            <a:pPr marL="358775" indent="-358775">
              <a:lnSpc>
                <a:spcPct val="100000"/>
              </a:lnSpc>
              <a:spcBef>
                <a:spcPts val="0"/>
              </a:spcBef>
              <a:buNone/>
            </a:pPr>
            <a:r>
              <a:rPr lang="nl-NL" sz="950" i="1" dirty="0"/>
              <a:t>Auteurswet </a:t>
            </a:r>
            <a:r>
              <a:rPr lang="nl-NL" sz="950" dirty="0"/>
              <a:t>[Screenshot] (1912, 23 september). Overheid.nl. Geraadpleegd op 22 november 2023, van </a:t>
            </a:r>
            <a:r>
              <a:rPr lang="nl-NL" sz="950" dirty="0">
                <a:hlinkClick r:id="rId5"/>
              </a:rPr>
              <a:t>https://wetten.overheid.nl/BWBR0001886</a:t>
            </a:r>
            <a:r>
              <a:rPr lang="nl-NL" sz="950" dirty="0"/>
              <a:t> In het publieke domein.</a:t>
            </a:r>
          </a:p>
          <a:p>
            <a:pPr marL="358775" indent="-358775">
              <a:lnSpc>
                <a:spcPct val="100000"/>
              </a:lnSpc>
              <a:spcBef>
                <a:spcPts val="0"/>
              </a:spcBef>
              <a:buNone/>
            </a:pPr>
            <a:r>
              <a:rPr lang="nl-NL" sz="950" dirty="0"/>
              <a:t>Vereniging Hogescholen. (2023). </a:t>
            </a:r>
            <a:r>
              <a:rPr lang="nl-NL" sz="950" i="1" dirty="0"/>
              <a:t>Collectieve Arbeidsovereenkomst voor het hoger beroepsonderwijs 2023-2024</a:t>
            </a:r>
            <a:r>
              <a:rPr lang="nl-NL" sz="950" dirty="0"/>
              <a:t>. Geraadpleegd op 22 november 2023, van </a:t>
            </a:r>
            <a:r>
              <a:rPr lang="nl-NL" sz="950" dirty="0">
                <a:hlinkClick r:id="rId6"/>
              </a:rPr>
              <a:t>https://www.aob.nl/assets/Cao-hoger-beroepsonderwijs-2023-2024.pdf</a:t>
            </a:r>
            <a:r>
              <a:rPr lang="nl-NL" sz="950" dirty="0"/>
              <a:t> p. 32) Copyright 2023, Vereniging Hogescholen.</a:t>
            </a:r>
          </a:p>
          <a:p>
            <a:pPr marL="358775" indent="-358775">
              <a:lnSpc>
                <a:spcPct val="100000"/>
              </a:lnSpc>
              <a:spcBef>
                <a:spcPts val="0"/>
              </a:spcBef>
              <a:buNone/>
            </a:pPr>
            <a:r>
              <a:rPr lang="nl-NL" sz="950" dirty="0"/>
              <a:t>Universiteiten van Nederland. (2023). </a:t>
            </a:r>
            <a:r>
              <a:rPr lang="nl-NL" sz="950" i="1" dirty="0"/>
              <a:t>1.3 Intellectuele eigendomsrechten</a:t>
            </a:r>
            <a:r>
              <a:rPr lang="nl-NL" sz="950" dirty="0"/>
              <a:t>. CAO Nederlandse Universiteiten. Geraadpleegd op 22 november 2023, van </a:t>
            </a:r>
            <a:r>
              <a:rPr lang="nl-NL" sz="950" dirty="0">
                <a:hlinkClick r:id="rId7"/>
              </a:rPr>
              <a:t>https://www.universiteitenvannederland.nl/cao-concept/algemeen/intellectuele-eigendomsrechten</a:t>
            </a:r>
            <a:r>
              <a:rPr lang="nl-NL" sz="950" dirty="0"/>
              <a:t> Copyright 2023, Universiteiten van Nederland.</a:t>
            </a:r>
          </a:p>
          <a:p>
            <a:pPr marL="358775" indent="-358775">
              <a:lnSpc>
                <a:spcPct val="100000"/>
              </a:lnSpc>
              <a:spcBef>
                <a:spcPts val="0"/>
              </a:spcBef>
              <a:buNone/>
            </a:pPr>
            <a:r>
              <a:rPr lang="nl-NL" sz="950" b="1" dirty="0"/>
              <a:t>Dia 6</a:t>
            </a:r>
          </a:p>
          <a:p>
            <a:pPr marL="358775" indent="-358775">
              <a:lnSpc>
                <a:spcPct val="100000"/>
              </a:lnSpc>
              <a:spcBef>
                <a:spcPts val="0"/>
              </a:spcBef>
              <a:buNone/>
            </a:pPr>
            <a:r>
              <a:rPr lang="nl-NL" sz="950" dirty="0" err="1"/>
              <a:t>Stieler</a:t>
            </a:r>
            <a:r>
              <a:rPr lang="nl-NL" sz="950" dirty="0"/>
              <a:t>, J. K. (1820). </a:t>
            </a:r>
            <a:r>
              <a:rPr lang="de-DE" sz="950" i="1" dirty="0"/>
              <a:t>Ein Portrait Beethovens mit der Partitur zur </a:t>
            </a:r>
            <a:r>
              <a:rPr lang="de-DE" sz="950" dirty="0"/>
              <a:t>Missa Solemnis </a:t>
            </a:r>
            <a:r>
              <a:rPr lang="nl-NL" sz="950" dirty="0"/>
              <a:t>[Schilderij]. Beethoven-</a:t>
            </a:r>
            <a:r>
              <a:rPr lang="nl-NL" sz="950" dirty="0" err="1"/>
              <a:t>Haus</a:t>
            </a:r>
            <a:r>
              <a:rPr lang="nl-NL" sz="950" dirty="0"/>
              <a:t>, Bonn. In het publieke domein.</a:t>
            </a:r>
          </a:p>
          <a:p>
            <a:pPr marL="358775" indent="-358775">
              <a:lnSpc>
                <a:spcPct val="100000"/>
              </a:lnSpc>
              <a:spcBef>
                <a:spcPts val="0"/>
              </a:spcBef>
              <a:buNone/>
            </a:pPr>
            <a:r>
              <a:rPr lang="nl-NL" sz="950" b="1" dirty="0"/>
              <a:t>Dia 7</a:t>
            </a:r>
          </a:p>
          <a:p>
            <a:pPr marL="358775" indent="-358775">
              <a:lnSpc>
                <a:spcPct val="100000"/>
              </a:lnSpc>
              <a:spcBef>
                <a:spcPts val="0"/>
              </a:spcBef>
              <a:buNone/>
            </a:pPr>
            <a:r>
              <a:rPr lang="nl-NL" sz="950" dirty="0"/>
              <a:t>Stichting Nederlands instituut voor Beeld &amp; Geluid. (2023, oktober). </a:t>
            </a:r>
            <a:r>
              <a:rPr lang="en-US" sz="950" i="1" dirty="0"/>
              <a:t>Hackney diamonds - The Rolling Stones</a:t>
            </a:r>
            <a:r>
              <a:rPr lang="en-US" sz="950" dirty="0"/>
              <a:t> [Screenshot]. Muziekweb.nl. </a:t>
            </a:r>
            <a:r>
              <a:rPr lang="en-US" sz="950" dirty="0" err="1"/>
              <a:t>Geraadpleegd</a:t>
            </a:r>
            <a:r>
              <a:rPr lang="en-US" sz="950" dirty="0"/>
              <a:t> op 21 </a:t>
            </a:r>
            <a:r>
              <a:rPr lang="en-US" sz="950" dirty="0" err="1"/>
              <a:t>november</a:t>
            </a:r>
            <a:r>
              <a:rPr lang="en-US" sz="950" dirty="0"/>
              <a:t> 2023, van </a:t>
            </a:r>
            <a:r>
              <a:rPr lang="en-US" sz="950" dirty="0">
                <a:hlinkClick r:id="rId8"/>
              </a:rPr>
              <a:t>https://www.muziekweb.nl/Link/JK265953/Hackney-diamonds</a:t>
            </a:r>
            <a:r>
              <a:rPr lang="en-US" sz="950" dirty="0"/>
              <a:t>  Copyright </a:t>
            </a:r>
            <a:r>
              <a:rPr lang="nl-NL" sz="950" dirty="0"/>
              <a:t>1995 - 2023</a:t>
            </a:r>
            <a:r>
              <a:rPr lang="en-US" sz="950" dirty="0"/>
              <a:t>, </a:t>
            </a:r>
            <a:r>
              <a:rPr lang="nl-NL" sz="950" dirty="0"/>
              <a:t>Stichting Nederlands instituut voor Beeld &amp; Geluid,.</a:t>
            </a:r>
          </a:p>
          <a:p>
            <a:pPr marL="358775" indent="-358775">
              <a:lnSpc>
                <a:spcPct val="100000"/>
              </a:lnSpc>
              <a:spcBef>
                <a:spcPts val="0"/>
              </a:spcBef>
              <a:buNone/>
            </a:pPr>
            <a:r>
              <a:rPr lang="nl-NL" sz="950" b="1" dirty="0"/>
              <a:t>Dia 8</a:t>
            </a:r>
          </a:p>
          <a:p>
            <a:pPr marL="358775" indent="-358775">
              <a:lnSpc>
                <a:spcPct val="100000"/>
              </a:lnSpc>
              <a:spcBef>
                <a:spcPts val="0"/>
              </a:spcBef>
              <a:buNone/>
            </a:pPr>
            <a:r>
              <a:rPr lang="nl-NL" sz="950" dirty="0"/>
              <a:t>Film </a:t>
            </a:r>
            <a:r>
              <a:rPr lang="nl-NL" sz="950" dirty="0" err="1"/>
              <a:t>Fest</a:t>
            </a:r>
            <a:r>
              <a:rPr lang="nl-NL" sz="950" dirty="0"/>
              <a:t> Gent. (2023). </a:t>
            </a:r>
            <a:r>
              <a:rPr lang="nl-NL" sz="950" i="1" dirty="0" err="1"/>
              <a:t>Steamboat</a:t>
            </a:r>
            <a:r>
              <a:rPr lang="nl-NL" sz="950" i="1" dirty="0"/>
              <a:t> Willie </a:t>
            </a:r>
            <a:r>
              <a:rPr lang="nl-NL" sz="950" dirty="0"/>
              <a:t>[Afbeelding]. Geraadpleegd op 24 november 2023, van </a:t>
            </a:r>
            <a:r>
              <a:rPr lang="nl-NL" sz="950" dirty="0">
                <a:hlinkClick r:id="rId9"/>
              </a:rPr>
              <a:t>https://www.filmfestival.be/nl/film/steamboat-willie</a:t>
            </a:r>
            <a:r>
              <a:rPr lang="nl-NL" sz="950" dirty="0"/>
              <a:t> Copyright 1928, Walt Disney Productions.</a:t>
            </a:r>
          </a:p>
          <a:p>
            <a:pPr marL="358775" indent="-358775">
              <a:lnSpc>
                <a:spcPct val="100000"/>
              </a:lnSpc>
              <a:spcBef>
                <a:spcPts val="0"/>
              </a:spcBef>
              <a:buNone/>
            </a:pPr>
            <a:r>
              <a:rPr lang="nl-NL" sz="950" b="1" dirty="0"/>
              <a:t>Dia 9</a:t>
            </a:r>
          </a:p>
          <a:p>
            <a:pPr marL="358775" indent="-358775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950" dirty="0"/>
              <a:t>U.S. Copyright Office. (</a:t>
            </a:r>
            <a:r>
              <a:rPr lang="en-US" sz="950" dirty="0" err="1"/>
              <a:t>z.d</a:t>
            </a:r>
            <a:r>
              <a:rPr lang="en-US" sz="950" dirty="0"/>
              <a:t>.). </a:t>
            </a:r>
            <a:r>
              <a:rPr lang="en-US" sz="950" i="1" dirty="0"/>
              <a:t>How long does copyright protection last?</a:t>
            </a:r>
            <a:r>
              <a:rPr lang="en-US" sz="950" dirty="0"/>
              <a:t> [Screenshot]. Copyright.gov. </a:t>
            </a:r>
            <a:r>
              <a:rPr lang="en-US" sz="950" dirty="0" err="1"/>
              <a:t>Geraadpleegd</a:t>
            </a:r>
            <a:r>
              <a:rPr lang="en-US" sz="950" dirty="0"/>
              <a:t> op 24 </a:t>
            </a:r>
            <a:r>
              <a:rPr lang="en-US" sz="950" dirty="0" err="1"/>
              <a:t>november</a:t>
            </a:r>
            <a:r>
              <a:rPr lang="en-US" sz="950" dirty="0"/>
              <a:t> 2023, van </a:t>
            </a:r>
            <a:r>
              <a:rPr lang="en-US" sz="950" dirty="0">
                <a:hlinkClick r:id="rId10"/>
              </a:rPr>
              <a:t>https://www.copyright.gov/help/faq/faq-duration.html</a:t>
            </a:r>
            <a:r>
              <a:rPr lang="en-US" sz="950" dirty="0"/>
              <a:t> Copyright </a:t>
            </a:r>
            <a:r>
              <a:rPr lang="en-US" sz="950" dirty="0" err="1"/>
              <a:t>z.d</a:t>
            </a:r>
            <a:r>
              <a:rPr lang="en-US" sz="950" dirty="0"/>
              <a:t>., U.S. Copyright Office.</a:t>
            </a:r>
          </a:p>
          <a:p>
            <a:pPr marL="358775" indent="-358775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950" b="1" dirty="0"/>
              <a:t>Dia 16</a:t>
            </a:r>
          </a:p>
          <a:p>
            <a:pPr marL="358775" indent="-358775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950" dirty="0"/>
              <a:t>Beeld &amp; Geluid. (</a:t>
            </a:r>
            <a:r>
              <a:rPr lang="en-US" sz="950" dirty="0" err="1"/>
              <a:t>z.d</a:t>
            </a:r>
            <a:r>
              <a:rPr lang="en-US" sz="950" dirty="0"/>
              <a:t>.). </a:t>
            </a:r>
            <a:r>
              <a:rPr lang="en-US" sz="950" i="1" dirty="0"/>
              <a:t>Logo</a:t>
            </a:r>
            <a:r>
              <a:rPr lang="en-US" sz="950" dirty="0"/>
              <a:t> [Screenshot]. </a:t>
            </a:r>
            <a:r>
              <a:rPr lang="en-US" sz="950" dirty="0" err="1"/>
              <a:t>Geraadpleegd</a:t>
            </a:r>
            <a:r>
              <a:rPr lang="en-US" sz="950" dirty="0"/>
              <a:t> op 5 </a:t>
            </a:r>
            <a:r>
              <a:rPr lang="en-US" sz="950" dirty="0" err="1"/>
              <a:t>december</a:t>
            </a:r>
            <a:r>
              <a:rPr lang="en-US" sz="950" dirty="0"/>
              <a:t> 2023, van </a:t>
            </a:r>
            <a:r>
              <a:rPr lang="en-US" sz="950" dirty="0">
                <a:hlinkClick r:id="rId11"/>
              </a:rPr>
              <a:t>https://www.beeldengeluidopschool.nl/#/home</a:t>
            </a:r>
            <a:r>
              <a:rPr lang="en-US" sz="950" dirty="0"/>
              <a:t> Copyright 2022, Beeld &amp; Geluid.</a:t>
            </a:r>
          </a:p>
          <a:p>
            <a:pPr marL="358775" indent="-358775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950" dirty="0" err="1"/>
              <a:t>Videma</a:t>
            </a:r>
            <a:r>
              <a:rPr lang="en-US" sz="950" dirty="0"/>
              <a:t>. (</a:t>
            </a:r>
            <a:r>
              <a:rPr lang="en-US" sz="950" dirty="0" err="1"/>
              <a:t>z.d</a:t>
            </a:r>
            <a:r>
              <a:rPr lang="en-US" sz="950" dirty="0"/>
              <a:t>.). </a:t>
            </a:r>
            <a:r>
              <a:rPr lang="en-US" sz="950" i="1" dirty="0"/>
              <a:t>Logo</a:t>
            </a:r>
            <a:r>
              <a:rPr lang="en-US" sz="950" dirty="0"/>
              <a:t> [Screenshot]. </a:t>
            </a:r>
            <a:r>
              <a:rPr lang="en-US" sz="950" dirty="0" err="1"/>
              <a:t>Geraadpleegd</a:t>
            </a:r>
            <a:r>
              <a:rPr lang="en-US" sz="950" dirty="0"/>
              <a:t> op 5 </a:t>
            </a:r>
            <a:r>
              <a:rPr lang="en-US" sz="950" dirty="0" err="1"/>
              <a:t>december</a:t>
            </a:r>
            <a:r>
              <a:rPr lang="en-US" sz="950" dirty="0"/>
              <a:t> 2023, van </a:t>
            </a:r>
            <a:r>
              <a:rPr lang="en-US" sz="950" dirty="0">
                <a:hlinkClick r:id="rId12"/>
              </a:rPr>
              <a:t>https://www.videma.nl/</a:t>
            </a:r>
            <a:r>
              <a:rPr lang="en-US" sz="950" dirty="0"/>
              <a:t> Copyright 2023, </a:t>
            </a:r>
            <a:r>
              <a:rPr lang="en-US" sz="950" dirty="0" err="1"/>
              <a:t>Videma</a:t>
            </a:r>
            <a:r>
              <a:rPr lang="en-US" sz="950" dirty="0"/>
              <a:t>.</a:t>
            </a:r>
          </a:p>
          <a:p>
            <a:pPr marL="358775" indent="-358775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950" b="1" dirty="0"/>
              <a:t>Dia 17</a:t>
            </a:r>
          </a:p>
          <a:p>
            <a:pPr marL="358775" indent="-358775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950" dirty="0" err="1"/>
              <a:t>FilmService</a:t>
            </a:r>
            <a:r>
              <a:rPr lang="en-US" sz="950" dirty="0"/>
              <a:t>. (</a:t>
            </a:r>
            <a:r>
              <a:rPr lang="en-US" sz="950" dirty="0" err="1"/>
              <a:t>z.d</a:t>
            </a:r>
            <a:r>
              <a:rPr lang="en-US" sz="950" dirty="0"/>
              <a:t>.). </a:t>
            </a:r>
            <a:r>
              <a:rPr lang="en-US" sz="950" i="1" dirty="0"/>
              <a:t>Logo</a:t>
            </a:r>
            <a:r>
              <a:rPr lang="en-US" sz="950" dirty="0"/>
              <a:t> [Screenshot]. </a:t>
            </a:r>
            <a:r>
              <a:rPr lang="en-US" sz="950" dirty="0" err="1"/>
              <a:t>Geraadpleegd</a:t>
            </a:r>
            <a:r>
              <a:rPr lang="en-US" sz="950" dirty="0"/>
              <a:t> op 5 </a:t>
            </a:r>
            <a:r>
              <a:rPr lang="en-US" sz="950" dirty="0" err="1"/>
              <a:t>december</a:t>
            </a:r>
            <a:r>
              <a:rPr lang="en-US" sz="950" dirty="0"/>
              <a:t> 2023, van </a:t>
            </a:r>
            <a:r>
              <a:rPr lang="en-US" sz="950" dirty="0">
                <a:hlinkClick r:id="rId13"/>
              </a:rPr>
              <a:t>https://www.filmservice.nl/</a:t>
            </a:r>
            <a:r>
              <a:rPr lang="en-US" sz="950" dirty="0"/>
              <a:t> Copyright 2023, </a:t>
            </a:r>
            <a:r>
              <a:rPr lang="en-US" sz="950" dirty="0" err="1"/>
              <a:t>FilmService</a:t>
            </a:r>
            <a:r>
              <a:rPr lang="en-US" sz="950" dirty="0"/>
              <a:t> B.V.</a:t>
            </a:r>
          </a:p>
          <a:p>
            <a:pPr marL="358775" indent="-358775">
              <a:lnSpc>
                <a:spcPct val="100000"/>
              </a:lnSpc>
              <a:spcBef>
                <a:spcPts val="0"/>
              </a:spcBef>
              <a:buNone/>
            </a:pPr>
            <a:r>
              <a:rPr lang="nl-NL" sz="950" b="1" dirty="0"/>
              <a:t>Dia 22</a:t>
            </a:r>
          </a:p>
          <a:p>
            <a:pPr marL="358775" indent="-358775">
              <a:lnSpc>
                <a:spcPct val="100000"/>
              </a:lnSpc>
              <a:spcBef>
                <a:spcPts val="0"/>
              </a:spcBef>
              <a:buNone/>
            </a:pPr>
            <a:r>
              <a:rPr lang="nl-NL" sz="950" dirty="0"/>
              <a:t>Collider.com. (2011). </a:t>
            </a:r>
            <a:r>
              <a:rPr lang="nl-NL" sz="950" i="1" dirty="0"/>
              <a:t>The </a:t>
            </a:r>
            <a:r>
              <a:rPr lang="nl-NL" sz="950" i="1" dirty="0" err="1"/>
              <a:t>Hangover</a:t>
            </a:r>
            <a:r>
              <a:rPr lang="nl-NL" sz="950" i="1" dirty="0"/>
              <a:t> part 2 </a:t>
            </a:r>
            <a:r>
              <a:rPr lang="nl-NL" sz="950" i="1" dirty="0" err="1"/>
              <a:t>movieposter</a:t>
            </a:r>
            <a:r>
              <a:rPr lang="nl-NL" sz="950" dirty="0"/>
              <a:t> [Foto]. Geraadpleegd op 28 november 2023, van </a:t>
            </a:r>
            <a:r>
              <a:rPr lang="nl-NL" sz="950" dirty="0">
                <a:hlinkClick r:id="rId14"/>
              </a:rPr>
              <a:t>http://collider.com/wp-content/uploads/the-hangover-part-2-movie-poster-01.jpg</a:t>
            </a:r>
            <a:endParaRPr lang="nl-NL" sz="950" b="1" dirty="0"/>
          </a:p>
          <a:p>
            <a:pPr marL="358775" indent="-358775">
              <a:lnSpc>
                <a:spcPct val="100000"/>
              </a:lnSpc>
              <a:spcBef>
                <a:spcPts val="0"/>
              </a:spcBef>
              <a:buNone/>
            </a:pPr>
            <a:r>
              <a:rPr lang="nl-NL" sz="950" dirty="0" err="1"/>
              <a:t>McConkey</a:t>
            </a:r>
            <a:r>
              <a:rPr lang="nl-NL" sz="950" dirty="0"/>
              <a:t>, C. T. (2011, 4 mei). </a:t>
            </a:r>
            <a:r>
              <a:rPr lang="en-US" sz="950" i="1" dirty="0"/>
              <a:t>Copyright Infringement: Hangover 2 and Mike Tyson Tattoo</a:t>
            </a:r>
            <a:r>
              <a:rPr lang="en-US" sz="950" dirty="0"/>
              <a:t> </a:t>
            </a:r>
            <a:r>
              <a:rPr lang="nl-NL" sz="950" dirty="0"/>
              <a:t>[Foto]. </a:t>
            </a:r>
            <a:r>
              <a:rPr lang="nl-NL" sz="950" dirty="0" err="1"/>
              <a:t>Calan</a:t>
            </a:r>
            <a:r>
              <a:rPr lang="nl-NL" sz="950" dirty="0"/>
              <a:t> </a:t>
            </a:r>
            <a:r>
              <a:rPr lang="nl-NL" sz="950" dirty="0" err="1"/>
              <a:t>Law</a:t>
            </a:r>
            <a:r>
              <a:rPr lang="nl-NL" sz="950" dirty="0"/>
              <a:t>. Geraadpleegd op 12 september 2012, van </a:t>
            </a:r>
            <a:r>
              <a:rPr lang="nl-NL" sz="950" dirty="0">
                <a:hlinkClick r:id="rId15"/>
              </a:rPr>
              <a:t>http://www.calanlaw.com/blawg/copyrightinfringementhangover2andmiketysontattoo/Hangover%202%20Mike%20Tyson%20Tattoo.jpg</a:t>
            </a:r>
            <a:endParaRPr lang="nl-NL" sz="950" dirty="0"/>
          </a:p>
          <a:p>
            <a:pPr marL="358775" indent="-358775">
              <a:lnSpc>
                <a:spcPct val="100000"/>
              </a:lnSpc>
              <a:spcBef>
                <a:spcPts val="0"/>
              </a:spcBef>
              <a:buNone/>
            </a:pPr>
            <a:r>
              <a:rPr lang="nl-NL" sz="950" b="1" dirty="0"/>
              <a:t>Dia 23</a:t>
            </a:r>
          </a:p>
          <a:p>
            <a:pPr marL="358775" indent="-358775">
              <a:lnSpc>
                <a:spcPct val="100000"/>
              </a:lnSpc>
              <a:spcBef>
                <a:spcPts val="0"/>
              </a:spcBef>
              <a:buNone/>
            </a:pPr>
            <a:r>
              <a:rPr lang="nl-NL" sz="950" dirty="0" err="1"/>
              <a:t>Funny</a:t>
            </a:r>
            <a:r>
              <a:rPr lang="nl-NL" sz="950" dirty="0"/>
              <a:t> Pictures. (2010). </a:t>
            </a:r>
            <a:r>
              <a:rPr lang="nl-NL" sz="950" i="1" dirty="0"/>
              <a:t>Mike Tyson baby</a:t>
            </a:r>
            <a:r>
              <a:rPr lang="nl-NL" sz="950" dirty="0"/>
              <a:t> [Foto]. Geraadpleegd op 5 september 2012, van </a:t>
            </a:r>
            <a:r>
              <a:rPr lang="nl-NL" sz="950" dirty="0">
                <a:hlinkClick r:id="rId16"/>
              </a:rPr>
              <a:t>http://www.justsaypictures.com/mike-tyson-baby.html</a:t>
            </a:r>
            <a:endParaRPr lang="nl-NL" sz="950" dirty="0"/>
          </a:p>
          <a:p>
            <a:pPr marL="358775" indent="-358775">
              <a:lnSpc>
                <a:spcPct val="100000"/>
              </a:lnSpc>
              <a:spcBef>
                <a:spcPts val="0"/>
              </a:spcBef>
              <a:buNone/>
            </a:pPr>
            <a:r>
              <a:rPr lang="nl-NL" sz="950" b="1" dirty="0"/>
              <a:t>Dia 24</a:t>
            </a:r>
          </a:p>
          <a:p>
            <a:pPr marL="358775" indent="-358775">
              <a:lnSpc>
                <a:spcPct val="100000"/>
              </a:lnSpc>
              <a:spcBef>
                <a:spcPts val="0"/>
              </a:spcBef>
              <a:buNone/>
            </a:pPr>
            <a:r>
              <a:rPr lang="nl-NL" sz="950" dirty="0"/>
              <a:t>Fenner, J. (2011, 23 december). </a:t>
            </a:r>
            <a:r>
              <a:rPr lang="en-US" sz="950" i="1" dirty="0"/>
              <a:t>Louis Vuitton sues The Hangover II for using knockoff luggage </a:t>
            </a:r>
            <a:r>
              <a:rPr lang="en-US" sz="950" dirty="0"/>
              <a:t>[Screenshot]. </a:t>
            </a:r>
            <a:r>
              <a:rPr lang="en-US" sz="950" dirty="0" err="1"/>
              <a:t>Geraadpleegd</a:t>
            </a:r>
            <a:r>
              <a:rPr lang="en-US" sz="950" dirty="0"/>
              <a:t> op 8 </a:t>
            </a:r>
            <a:r>
              <a:rPr lang="en-US" sz="950" dirty="0" err="1"/>
              <a:t>mei</a:t>
            </a:r>
            <a:r>
              <a:rPr lang="en-US" sz="950" dirty="0"/>
              <a:t> 2013, van </a:t>
            </a:r>
            <a:r>
              <a:rPr lang="nl-NL" sz="950" dirty="0">
                <a:hlinkClick r:id="rId17"/>
              </a:rPr>
              <a:t>http://static02.mediaite.com/styleite/uploads/2011/12/hangoverwide.png</a:t>
            </a:r>
            <a:endParaRPr lang="nl-NL" sz="950" dirty="0"/>
          </a:p>
          <a:p>
            <a:pPr marL="358775" indent="-358775">
              <a:lnSpc>
                <a:spcPct val="100000"/>
              </a:lnSpc>
              <a:spcBef>
                <a:spcPts val="0"/>
              </a:spcBef>
              <a:buNone/>
            </a:pPr>
            <a:r>
              <a:rPr lang="nl-NL" sz="950" b="1" dirty="0"/>
              <a:t>Dia 25</a:t>
            </a:r>
          </a:p>
          <a:p>
            <a:pPr marL="358775" indent="-358775">
              <a:lnSpc>
                <a:spcPct val="100000"/>
              </a:lnSpc>
              <a:spcBef>
                <a:spcPts val="0"/>
              </a:spcBef>
              <a:buNone/>
            </a:pPr>
            <a:r>
              <a:rPr lang="nl-NL" sz="950" dirty="0"/>
              <a:t>Phillips, T. (Director). (2011). </a:t>
            </a:r>
            <a:r>
              <a:rPr lang="nl-NL" sz="950" i="1" dirty="0"/>
              <a:t>The </a:t>
            </a:r>
            <a:r>
              <a:rPr lang="nl-NL" sz="950" i="1" dirty="0" err="1"/>
              <a:t>Hangover</a:t>
            </a:r>
            <a:r>
              <a:rPr lang="nl-NL" sz="950" i="1" dirty="0"/>
              <a:t> Part II </a:t>
            </a:r>
            <a:r>
              <a:rPr lang="nl-NL" sz="950" dirty="0"/>
              <a:t>[Screenshot]. Warner Bros. Copyright 2011, Warner Bros.</a:t>
            </a:r>
          </a:p>
          <a:p>
            <a:pPr marL="358775" indent="-358775">
              <a:lnSpc>
                <a:spcPct val="100000"/>
              </a:lnSpc>
              <a:spcBef>
                <a:spcPts val="0"/>
              </a:spcBef>
              <a:buNone/>
            </a:pPr>
            <a:endParaRPr lang="nl-NL" sz="950" dirty="0"/>
          </a:p>
        </p:txBody>
      </p:sp>
      <p:pic>
        <p:nvPicPr>
          <p:cNvPr id="4" name="Afbeelding 3" descr="Afbeelding met tekst, Lettertype, wit, Graphics&#10;&#10;Automatisch gegenereerde beschrijving">
            <a:extLst>
              <a:ext uri="{FF2B5EF4-FFF2-40B4-BE49-F238E27FC236}">
                <a16:creationId xmlns:a16="http://schemas.microsoft.com/office/drawing/2014/main" id="{9A2EAE51-A5D0-8862-4A10-5DC5C9E15FC7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412" y="172843"/>
            <a:ext cx="5276873" cy="8472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28828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40F2D27-A0D0-4BF3-E74B-EF4197D3E6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68585" y="227698"/>
            <a:ext cx="2552677" cy="737535"/>
          </a:xfrm>
        </p:spPr>
        <p:txBody>
          <a:bodyPr>
            <a:normAutofit/>
          </a:bodyPr>
          <a:lstStyle/>
          <a:p>
            <a:r>
              <a:rPr lang="en-US" sz="2800" b="1" dirty="0" err="1">
                <a:solidFill>
                  <a:srgbClr val="FF0000"/>
                </a:solidFill>
                <a:latin typeface="+mn-lt"/>
              </a:rPr>
              <a:t>Bronvermelding</a:t>
            </a:r>
            <a:endParaRPr lang="nl-NL" sz="28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12CD4C8A-183F-0FF5-DA72-71B97A1426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0372" y="1091199"/>
            <a:ext cx="11545108" cy="1194801"/>
          </a:xfrm>
        </p:spPr>
        <p:txBody>
          <a:bodyPr>
            <a:noAutofit/>
          </a:bodyPr>
          <a:lstStyle/>
          <a:p>
            <a:pPr marL="358775" indent="-358775">
              <a:lnSpc>
                <a:spcPct val="100000"/>
              </a:lnSpc>
              <a:spcBef>
                <a:spcPts val="0"/>
              </a:spcBef>
              <a:buNone/>
            </a:pPr>
            <a:r>
              <a:rPr lang="nl-NL" sz="950" b="1" dirty="0"/>
              <a:t>Dia 26</a:t>
            </a:r>
          </a:p>
          <a:p>
            <a:pPr marL="358775" indent="-358775">
              <a:lnSpc>
                <a:spcPct val="100000"/>
              </a:lnSpc>
              <a:spcBef>
                <a:spcPts val="0"/>
              </a:spcBef>
              <a:buNone/>
            </a:pPr>
            <a:r>
              <a:rPr lang="nl-NL" sz="950" dirty="0" err="1"/>
              <a:t>TiVo</a:t>
            </a:r>
            <a:r>
              <a:rPr lang="nl-NL" sz="950" dirty="0"/>
              <a:t> Platform Technologies LLC. (</a:t>
            </a:r>
            <a:r>
              <a:rPr lang="nl-NL" sz="950" dirty="0" err="1"/>
              <a:t>z.d.</a:t>
            </a:r>
            <a:r>
              <a:rPr lang="nl-NL" sz="950" dirty="0"/>
              <a:t>). </a:t>
            </a:r>
            <a:r>
              <a:rPr lang="nl-NL" sz="950" i="1" dirty="0" err="1"/>
              <a:t>Finding</a:t>
            </a:r>
            <a:r>
              <a:rPr lang="nl-NL" sz="950" i="1" dirty="0"/>
              <a:t> Nemo (2003) </a:t>
            </a:r>
            <a:r>
              <a:rPr lang="nl-NL" sz="950" dirty="0"/>
              <a:t>[Illustratie]. TMDB. Geraadpleegd op 29 november 2023, van </a:t>
            </a:r>
            <a:r>
              <a:rPr lang="nl-NL" sz="950" dirty="0">
                <a:hlinkClick r:id="rId2"/>
              </a:rPr>
              <a:t>https://www.themoviedb.org/t/p/original/aPMHPOd8hxS4goTAHEouvrOiRV2.jpg Copyright 2003</a:t>
            </a:r>
            <a:r>
              <a:rPr lang="nl-NL" sz="950" dirty="0"/>
              <a:t>, </a:t>
            </a:r>
            <a:r>
              <a:rPr lang="nl-NL" sz="950" dirty="0" err="1"/>
              <a:t>Pixar</a:t>
            </a:r>
            <a:r>
              <a:rPr lang="nl-NL" sz="950" dirty="0"/>
              <a:t>/Walt Disney Productions.</a:t>
            </a:r>
          </a:p>
          <a:p>
            <a:pPr marL="358775" indent="-358775">
              <a:lnSpc>
                <a:spcPct val="100000"/>
              </a:lnSpc>
              <a:spcBef>
                <a:spcPts val="0"/>
              </a:spcBef>
              <a:buNone/>
            </a:pPr>
            <a:r>
              <a:rPr lang="nl-NL" sz="950" dirty="0" err="1"/>
              <a:t>Zanimum</a:t>
            </a:r>
            <a:r>
              <a:rPr lang="nl-NL" sz="950" dirty="0"/>
              <a:t>. (2012, 29 september). </a:t>
            </a:r>
            <a:r>
              <a:rPr lang="nl-NL" sz="950" i="1" dirty="0"/>
              <a:t>The cover of Pierrot </a:t>
            </a:r>
            <a:r>
              <a:rPr lang="nl-NL" sz="950" i="1" dirty="0" err="1"/>
              <a:t>the</a:t>
            </a:r>
            <a:r>
              <a:rPr lang="nl-NL" sz="950" i="1" dirty="0"/>
              <a:t> </a:t>
            </a:r>
            <a:r>
              <a:rPr lang="nl-NL" sz="950" i="1" dirty="0" err="1"/>
              <a:t>Clownfish</a:t>
            </a:r>
            <a:r>
              <a:rPr lang="nl-NL" sz="950" i="1" dirty="0"/>
              <a:t> </a:t>
            </a:r>
            <a:r>
              <a:rPr lang="nl-NL" sz="950" dirty="0"/>
              <a:t>[Afbeelding]. Wikimedia. Geraadpleegd op 14 januari 2013, van </a:t>
            </a:r>
            <a:r>
              <a:rPr lang="nl-NL" sz="950" dirty="0">
                <a:hlinkClick r:id="rId3"/>
              </a:rPr>
              <a:t>http://upload.wikimedia.org/wikipedia/en/3/30/Cover_of_the_book_Pierrot_the_Clownfish.jpg</a:t>
            </a:r>
            <a:r>
              <a:rPr lang="nl-NL" sz="950" dirty="0"/>
              <a:t> Copyright 2002, </a:t>
            </a:r>
            <a:r>
              <a:rPr lang="nl-NL" sz="950" dirty="0" err="1"/>
              <a:t>Éditions</a:t>
            </a:r>
            <a:r>
              <a:rPr lang="nl-NL" sz="950" dirty="0"/>
              <a:t> </a:t>
            </a:r>
            <a:r>
              <a:rPr lang="nl-NL" sz="950" dirty="0" err="1"/>
              <a:t>Flaven</a:t>
            </a:r>
            <a:r>
              <a:rPr lang="nl-NL" sz="950" dirty="0"/>
              <a:t> Scène.</a:t>
            </a:r>
          </a:p>
          <a:p>
            <a:pPr marL="358775" indent="-358775">
              <a:lnSpc>
                <a:spcPct val="100000"/>
              </a:lnSpc>
              <a:spcBef>
                <a:spcPts val="0"/>
              </a:spcBef>
              <a:buNone/>
            </a:pPr>
            <a:r>
              <a:rPr lang="nl-NL" sz="950" b="1" dirty="0"/>
              <a:t>Dia 27</a:t>
            </a:r>
          </a:p>
          <a:p>
            <a:pPr marL="358775" indent="-358775">
              <a:lnSpc>
                <a:spcPct val="100000"/>
              </a:lnSpc>
              <a:spcBef>
                <a:spcPts val="0"/>
              </a:spcBef>
              <a:buNone/>
            </a:pPr>
            <a:r>
              <a:rPr lang="nl-NL" sz="950" dirty="0" err="1"/>
              <a:t>cbpix</a:t>
            </a:r>
            <a:r>
              <a:rPr lang="nl-NL" sz="950" dirty="0"/>
              <a:t>. (2015, 4 december). </a:t>
            </a:r>
            <a:r>
              <a:rPr lang="nl-NL" sz="950" i="1" dirty="0"/>
              <a:t>Clown </a:t>
            </a:r>
            <a:r>
              <a:rPr lang="nl-NL" sz="950" i="1" dirty="0" err="1"/>
              <a:t>anemonefish</a:t>
            </a:r>
            <a:r>
              <a:rPr lang="nl-NL" sz="950" i="1" dirty="0"/>
              <a:t> - Stockbeeld </a:t>
            </a:r>
            <a:r>
              <a:rPr lang="nl-NL" sz="950" dirty="0"/>
              <a:t>[Foto]. </a:t>
            </a:r>
            <a:r>
              <a:rPr lang="nl-NL" sz="950" dirty="0" err="1"/>
              <a:t>iStock</a:t>
            </a:r>
            <a:r>
              <a:rPr lang="nl-NL" sz="950" dirty="0"/>
              <a:t>. Geraadpleegd op 29 november 2023, van </a:t>
            </a:r>
            <a:r>
              <a:rPr lang="nl-NL" sz="950" dirty="0">
                <a:hlinkClick r:id="rId4"/>
              </a:rPr>
              <a:t>https://www.istockphoto.com/nl/foto/clown-anemonefish-gm498554778-79718485</a:t>
            </a:r>
            <a:r>
              <a:rPr lang="nl-NL" sz="950" dirty="0"/>
              <a:t> In het publieke domein.</a:t>
            </a:r>
          </a:p>
          <a:p>
            <a:pPr marL="358775" indent="-358775">
              <a:lnSpc>
                <a:spcPct val="100000"/>
              </a:lnSpc>
              <a:spcBef>
                <a:spcPts val="0"/>
              </a:spcBef>
              <a:buNone/>
            </a:pPr>
            <a:endParaRPr lang="nl-NL" sz="950" dirty="0"/>
          </a:p>
          <a:p>
            <a:pPr marL="358775" indent="-358775">
              <a:lnSpc>
                <a:spcPct val="100000"/>
              </a:lnSpc>
              <a:spcBef>
                <a:spcPts val="0"/>
              </a:spcBef>
              <a:buNone/>
            </a:pPr>
            <a:endParaRPr lang="nl-NL" sz="950" dirty="0"/>
          </a:p>
        </p:txBody>
      </p:sp>
      <p:pic>
        <p:nvPicPr>
          <p:cNvPr id="4" name="Afbeelding 3" descr="Afbeelding met tekst, Lettertype, wit, Graphics&#10;&#10;Automatisch gegenereerde beschrijving">
            <a:extLst>
              <a:ext uri="{FF2B5EF4-FFF2-40B4-BE49-F238E27FC236}">
                <a16:creationId xmlns:a16="http://schemas.microsoft.com/office/drawing/2014/main" id="{9A2EAE51-A5D0-8862-4A10-5DC5C9E15FC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412" y="172843"/>
            <a:ext cx="5276873" cy="8472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2296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</TotalTime>
  <Words>2070</Words>
  <Application>Microsoft Office PowerPoint</Application>
  <PresentationFormat>Breedbeeld</PresentationFormat>
  <Paragraphs>177</Paragraphs>
  <Slides>30</Slides>
  <Notes>7</Notes>
  <HiddenSlides>0</HiddenSlides>
  <MMClips>1</MMClips>
  <ScaleCrop>false</ScaleCrop>
  <HeadingPairs>
    <vt:vector size="6" baseType="variant">
      <vt:variant>
        <vt:lpstr>Gebruikte lettertypen</vt:lpstr>
      </vt:variant>
      <vt:variant>
        <vt:i4>7</vt:i4>
      </vt:variant>
      <vt:variant>
        <vt:lpstr>Thema</vt:lpstr>
      </vt:variant>
      <vt:variant>
        <vt:i4>1</vt:i4>
      </vt:variant>
      <vt:variant>
        <vt:lpstr>Diatitels</vt:lpstr>
      </vt:variant>
      <vt:variant>
        <vt:i4>30</vt:i4>
      </vt:variant>
    </vt:vector>
  </HeadingPairs>
  <TitlesOfParts>
    <vt:vector size="38" baseType="lpstr">
      <vt:lpstr>Arial</vt:lpstr>
      <vt:lpstr>Avenir Next LT Pro</vt:lpstr>
      <vt:lpstr>Calibri</vt:lpstr>
      <vt:lpstr>Calibri Light</vt:lpstr>
      <vt:lpstr>Open Sans</vt:lpstr>
      <vt:lpstr>Open Sans Semi-Bold</vt:lpstr>
      <vt:lpstr>Playfair Display</vt:lpstr>
      <vt:lpstr>Kantoorthema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 </vt:lpstr>
      <vt:lpstr> Wat mag er in de les?</vt:lpstr>
      <vt:lpstr>PowerPoint-presentatie</vt:lpstr>
      <vt:lpstr> Wat mag er op de ELO?</vt:lpstr>
      <vt:lpstr> Open Access (Creative Commons)</vt:lpstr>
      <vt:lpstr> Citaatrecht voorwaarden </vt:lpstr>
      <vt:lpstr> Andere mogelijkheden </vt:lpstr>
      <vt:lpstr>PowerPoint-presentatie</vt:lpstr>
      <vt:lpstr> Zelf video’s maken</vt:lpstr>
      <vt:lpstr> Zelf video’s maken</vt:lpstr>
      <vt:lpstr>Video’s gebruiken</vt:lpstr>
      <vt:lpstr>Video’s gebruiken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Bronvermelding</vt:lpstr>
      <vt:lpstr>Bronvermelding</vt:lpstr>
    </vt:vector>
  </TitlesOfParts>
  <Company>Radboud University Nijmegen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Dalstra, J. (Jeroen)</dc:creator>
  <cp:lastModifiedBy>Lems, B.Y. (Brenda)</cp:lastModifiedBy>
  <cp:revision>33</cp:revision>
  <dcterms:created xsi:type="dcterms:W3CDTF">2023-11-02T07:38:56Z</dcterms:created>
  <dcterms:modified xsi:type="dcterms:W3CDTF">2024-01-16T11:30:15Z</dcterms:modified>
</cp:coreProperties>
</file>