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12" r:id="rId2"/>
    <p:sldId id="716" r:id="rId3"/>
    <p:sldId id="718" r:id="rId4"/>
    <p:sldId id="719" r:id="rId5"/>
    <p:sldId id="729" r:id="rId6"/>
    <p:sldId id="721" r:id="rId7"/>
    <p:sldId id="730" r:id="rId8"/>
    <p:sldId id="723" r:id="rId9"/>
    <p:sldId id="731" r:id="rId10"/>
    <p:sldId id="257" r:id="rId11"/>
    <p:sldId id="739" r:id="rId12"/>
    <p:sldId id="258" r:id="rId13"/>
    <p:sldId id="726" r:id="rId14"/>
    <p:sldId id="259" r:id="rId15"/>
    <p:sldId id="722" r:id="rId16"/>
    <p:sldId id="261" r:id="rId17"/>
    <p:sldId id="724" r:id="rId18"/>
    <p:sldId id="740" r:id="rId19"/>
    <p:sldId id="260" r:id="rId20"/>
    <p:sldId id="725" r:id="rId21"/>
    <p:sldId id="728" r:id="rId22"/>
    <p:sldId id="314" r:id="rId23"/>
    <p:sldId id="733" r:id="rId24"/>
    <p:sldId id="734" r:id="rId25"/>
    <p:sldId id="738" r:id="rId26"/>
    <p:sldId id="735" r:id="rId27"/>
    <p:sldId id="736" r:id="rId28"/>
    <p:sldId id="741" r:id="rId29"/>
    <p:sldId id="720" r:id="rId30"/>
    <p:sldId id="737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FF13-CB85-4D45-97CB-FDCC7D6C3D1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8FDF-9BE6-4CC1-A438-0AB71C0F43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6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6D74-A1A4-4861-B1A4-7976F88036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29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6D74-A1A4-4861-B1A4-7976F88036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38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6D74-A1A4-4861-B1A4-7976F88036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88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6D74-A1A4-4861-B1A4-7976F88036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13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6D74-A1A4-4861-B1A4-7976F88036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42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6D74-A1A4-4861-B1A4-7976F88036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00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76D74-A1A4-4861-B1A4-7976F88036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71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3B62-9CF4-24F0-DB8E-A4EACFD23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D29228-370F-629E-C29F-2651672D6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22AFB-1293-D197-C34B-EE0BA20A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43AC39-3578-1FF1-0B34-64E0CAE0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192C17-DB8F-1A21-0FCA-D85C1EC5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6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17687-276C-B7A2-DD34-2919345A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215E8E-0ADD-C7B5-44EC-9D06FDD85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1D934D-00F2-E598-4CDC-08986C5D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73D811-9F37-1DFB-9A92-044CEAE7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77B128-8EEC-3F0C-1567-3778B91A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8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6D3645-C898-73D4-B997-80B4D9EBA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C7EF74-C0E1-C77F-30A6-49750D704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74B4CA-B0F7-712C-3888-1F160458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1E9389-1FC7-C85B-5CED-6E6C16BC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2D90E1-FFA6-5659-1B4E-C4CC138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59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7571A-0A83-50C2-207D-0866C60B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66250E-72CE-CC0E-FB4C-E4068243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57C1A2-AF4D-73DD-64A8-408CA50D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BF9590-CCEC-98CE-CF21-74F2C0C1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72FF58-2DB9-2765-4710-372E56C6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57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0E6D5-5D1C-2EA5-C55D-7E1320B5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E088A7-0F72-8B09-BDE5-1A3A47F7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9E2C1F-1D9F-083C-767F-9E0EEE19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461725-4FA5-0943-D558-D23404E9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83469-10CD-0366-2C2B-0013F071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66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5C761-228A-9EA5-16C0-D049106A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1B6762-2245-F69F-10D6-89C7AF5A7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A4C02F-B606-2AB7-26C2-E6FEE0FBC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5C86CE-7D6C-8FF7-307C-584C131B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45670D-6E51-62D4-7A2D-7D54CD99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609DCC-DDD0-0289-A793-65F40364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32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F50F5-D8F4-FDF2-6625-FACF9FDF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B0399-6863-AA87-23C9-F7C2A5F9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5B7CF1-A6A1-8E43-17E3-E9AB261EB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9BF8C0-6C76-FCB1-560B-D35B7981B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4DF0BA-3619-2DC3-367D-6FC2A4995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80802F7-7011-206A-0636-F61E0027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398BD16-CF17-CE96-4728-536DB3A1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DEFFB0E-FC56-F78D-A1B2-D3E5CA1C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09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CD9D4-E5D3-6491-0248-693D3EC8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42FE54-B22E-AE4F-7034-2937D3C6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469CA2-75FD-FDD2-757C-F6B7C981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F8B4E7-1CC0-A0AC-E807-AA7C966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0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3A90DD-1219-04EB-A9A4-8EBF7BCF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AA5DC4-01A9-50D5-A698-3EEA6EFF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888775-0013-55D3-FF7F-1D4DDED3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62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EF59-84BE-7B1E-9C1A-27041440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A1707E-BCFC-073D-F4DB-D2E58C97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EC2A8A-2645-F70F-9B18-3E2BA9095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546E7-D175-D4C3-5398-FD42A770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96CCF7-29AD-1BEA-E806-3279A118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95D480-F073-0B15-7087-D951ACB6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57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9EEF8-4F15-9F74-4133-487BDBF5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B197F5-D11C-BB15-4899-EBB6F6530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C7558D-4329-7026-0500-8F266CA2A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3CEBD5-E442-4B05-69F3-F6C26E60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4C628D-FE57-E3A7-6C74-FAF7376A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910078-64BF-802A-6EAE-5BDC528F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58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53E2E4B-80F6-F362-DE38-65C98505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A6CC2F-A6EF-9292-B27A-99AD09CE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3BCEAE-D11B-FE78-57DC-27385BB33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34996-81D5-43B1-AF45-10A521AA7050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543CAB-81CB-BE45-9D2B-0B874C3B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B84812-5A28-9FB4-7B12-14E3307ED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0153-4E75-47A7-844E-0694B7C131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49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Main_Page" TargetMode="External"/><Relationship Id="rId2" Type="http://schemas.openxmlformats.org/officeDocument/2006/relationships/hyperlink" Target="https://auteursrechten.nl/gebruik/gebruiksvoorwaar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edusources.n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reativecommons.nl/uitle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list.io/royalty-free-music?utm_source=google&amp;utm_medium=cpc&amp;utm_campaign=19649276090&amp;utm_content=147432842042&amp;utm_term=artlist&amp;keyword=artlist&amp;ad=647136345063&amp;matchtype=e&amp;device=c&amp;gclid=Cj0KCQiAo7KqBhDhARIsAKhZ4uh9FwHSmcofmyX8oS-ehLqmgL7YxT4FBvy1-Mkf_6KWtdu2MD01VG0aAsopEALw_wcB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beeldengeluidopschool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openxmlformats.org/officeDocument/2006/relationships/hyperlink" Target="https://www.videma.n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filmservice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zS5KG9LhrE?start=1078&amp;feature=oembed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www.mentimeter.com/app/presentation/al839q2ivu36wzsfzuyvkdigp7urp3px/7gux21qznufr" TargetMode="Externa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9.jpeg"/><Relationship Id="rId4" Type="http://schemas.openxmlformats.org/officeDocument/2006/relationships/hyperlink" Target="https://www.mentimeter.com/app/presentation/al839q2ivu36wzsfzuyvkdigp7urp3px/63fnj1obo6n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//work.han.nl/upload.wikimedia.org/wikipedia/en/3/30/Cover_of_the_book_Pierrot_the_Clownfish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mentimeter.com/app/presentation/al839q2ivu36wzsfzuyvkdigp7urp3px/hme116s6oe5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//work.han.nl/upload.wikimedia.org/wikipedia/en/3/30/Cover_of_the_book_Pierrot_the_Clownfish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auteursrechten.n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ziekweb.nl/Link/JK265953/Hackney-diamonds" TargetMode="External"/><Relationship Id="rId13" Type="http://schemas.openxmlformats.org/officeDocument/2006/relationships/hyperlink" Target="https://www.filmservice.nl/" TargetMode="External"/><Relationship Id="rId18" Type="http://schemas.openxmlformats.org/officeDocument/2006/relationships/image" Target="../media/image1.jpg"/><Relationship Id="rId3" Type="http://schemas.openxmlformats.org/officeDocument/2006/relationships/hyperlink" Target="http://nubeser.com/wp-content/uploads/2015/10/tfv.jpg" TargetMode="External"/><Relationship Id="rId7" Type="http://schemas.openxmlformats.org/officeDocument/2006/relationships/hyperlink" Target="https://www.universiteitenvannederland.nl/cao-concept/algemeen/intellectuele-eigendomsrechten" TargetMode="External"/><Relationship Id="rId12" Type="http://schemas.openxmlformats.org/officeDocument/2006/relationships/hyperlink" Target="https://www.videma.nl/" TargetMode="External"/><Relationship Id="rId17" Type="http://schemas.openxmlformats.org/officeDocument/2006/relationships/hyperlink" Target="http://static02.mediaite.com/styleite/uploads/2011/12/hangoverwide.png" TargetMode="External"/><Relationship Id="rId2" Type="http://schemas.openxmlformats.org/officeDocument/2006/relationships/hyperlink" Target="https://www.mentimeter.com/solutions/education/hybrid-learning" TargetMode="External"/><Relationship Id="rId16" Type="http://schemas.openxmlformats.org/officeDocument/2006/relationships/hyperlink" Target="http://www.justsaypictures.com/mike-tyson-bab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ob.nl/assets/Cao-hoger-beroepsonderwijs-2023-2024.pdff" TargetMode="External"/><Relationship Id="rId11" Type="http://schemas.openxmlformats.org/officeDocument/2006/relationships/hyperlink" Target="https://www.beeldengeluidopschool.nl/#/home" TargetMode="External"/><Relationship Id="rId5" Type="http://schemas.openxmlformats.org/officeDocument/2006/relationships/hyperlink" Target="https://wetten.overheid.nl/BWBR0001886" TargetMode="External"/><Relationship Id="rId15" Type="http://schemas.openxmlformats.org/officeDocument/2006/relationships/hyperlink" Target="http://www.calanlaw.com/blawg/copyrightinfringementhangover2andmiketysontattoo/Hangover%202%20Mike%20Tyson%20Tattoo.jpg" TargetMode="External"/><Relationship Id="rId10" Type="http://schemas.openxmlformats.org/officeDocument/2006/relationships/hyperlink" Target="https://www.copyright.gov/help/faq/faq-duration.html" TargetMode="External"/><Relationship Id="rId4" Type="http://schemas.openxmlformats.org/officeDocument/2006/relationships/hyperlink" Target="https://www.youtube.com/watch?v=1zS5KG9LhrE" TargetMode="External"/><Relationship Id="rId9" Type="http://schemas.openxmlformats.org/officeDocument/2006/relationships/hyperlink" Target="https://www.filmfestival.be/nl/film/steamboat-willie" TargetMode="External"/><Relationship Id="rId14" Type="http://schemas.openxmlformats.org/officeDocument/2006/relationships/hyperlink" Target="http://collider.com/wp-content/uploads/the-hangover-part-2-movie-poster-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mentimeter.com/app/presentation/b6bef659eb9115c5be4065295fd5fa32/e3d81a470d02" TargetMode="External"/><Relationship Id="rId4" Type="http://schemas.openxmlformats.org/officeDocument/2006/relationships/hyperlink" Target="http://www.menti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3/30/Cover_of_the_book_Pierrot_the_Clownfish.jpg" TargetMode="External"/><Relationship Id="rId2" Type="http://schemas.openxmlformats.org/officeDocument/2006/relationships/hyperlink" Target="https://www.themoviedb.org/t/p/original/aPMHPOd8hxS4goTAHEouvrOiRV2.jpg%20Copyright%2020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www.istockphoto.com/nl/foto/clown-anemonefish-gm498554778-797184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ntimeter.com/app/presentation/al839q2ivu36wzsfzuyvkdigp7urp3px/386eg95eeva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hyperlink" Target="https://www.mentimeter.com/app/presentation/al839q2ivu36wzsfzuyvkdigp7urp3px/75pctkh19zy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hyperlink" Target="https://www.muziekweb.nl/Link/JK265953/Hackney-diamond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s://www.mentimeter.com/app/presentation/al839q2ivu36wzsfzuyvkdigp7urp3px/9bwvxaxnpfoq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FB9AE91-9C40-4CAB-D10B-E502D8CF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4FD848-5B1F-C05A-8E94-11B47AE06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7" b="50984"/>
          <a:stretch/>
        </p:blipFill>
        <p:spPr>
          <a:xfrm>
            <a:off x="0" y="1193073"/>
            <a:ext cx="12261669" cy="235599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F8F839-478A-227A-7D27-0EF8B139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3" y="3758973"/>
            <a:ext cx="3400425" cy="8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17A2499-B42A-DBBD-4904-A29834908600}"/>
              </a:ext>
            </a:extLst>
          </p:cNvPr>
          <p:cNvSpPr txBox="1"/>
          <p:nvPr/>
        </p:nvSpPr>
        <p:spPr>
          <a:xfrm>
            <a:off x="4825137" y="4544956"/>
            <a:ext cx="725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Cynthia Halfwerk</a:t>
            </a:r>
            <a:r>
              <a:rPr lang="nl-NL" sz="2400" dirty="0"/>
              <a:t>  Saxion University of </a:t>
            </a:r>
            <a:r>
              <a:rPr lang="nl-NL" sz="2400" dirty="0" err="1"/>
              <a:t>Applied</a:t>
            </a:r>
            <a:r>
              <a:rPr lang="nl-NL" sz="2400" dirty="0"/>
              <a:t> Sciences</a:t>
            </a:r>
          </a:p>
          <a:p>
            <a:r>
              <a:rPr lang="nl-NL" sz="2400" b="1" dirty="0"/>
              <a:t>Jeroen Dalstra  </a:t>
            </a:r>
            <a:r>
              <a:rPr lang="nl-NL" sz="2400" dirty="0"/>
              <a:t>Radboud University</a:t>
            </a:r>
          </a:p>
          <a:p>
            <a:r>
              <a:rPr lang="nl-NL" sz="2400" b="1" dirty="0"/>
              <a:t>Arjan Doolaar  </a:t>
            </a:r>
            <a:r>
              <a:rPr lang="nl-NL" sz="2400" dirty="0"/>
              <a:t>HAN University of </a:t>
            </a:r>
            <a:r>
              <a:rPr lang="nl-NL" sz="2400" dirty="0" err="1"/>
              <a:t>Applied</a:t>
            </a:r>
            <a:r>
              <a:rPr lang="nl-NL" sz="2400" dirty="0"/>
              <a:t> Sciences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A19E8-AC9F-12A2-277B-8625ADEB85F9}"/>
              </a:ext>
            </a:extLst>
          </p:cNvPr>
          <p:cNvSpPr txBox="1"/>
          <p:nvPr/>
        </p:nvSpPr>
        <p:spPr>
          <a:xfrm>
            <a:off x="4427717" y="6090219"/>
            <a:ext cx="566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CC BY-NC 4.0</a:t>
            </a:r>
            <a:br>
              <a:rPr lang="en-US" dirty="0"/>
            </a:br>
            <a:r>
              <a:rPr lang="en-US" sz="1000" dirty="0" err="1"/>
              <a:t>Sommige</a:t>
            </a:r>
            <a:r>
              <a:rPr lang="en-US" sz="1000" dirty="0"/>
              <a:t> </a:t>
            </a:r>
            <a:r>
              <a:rPr lang="en-US" sz="1000" dirty="0" err="1"/>
              <a:t>afbeeldingen</a:t>
            </a:r>
            <a:r>
              <a:rPr lang="en-US" sz="1000" dirty="0"/>
              <a:t> </a:t>
            </a:r>
            <a:r>
              <a:rPr lang="en-US" sz="1000" dirty="0" err="1"/>
              <a:t>uitgezonderd</a:t>
            </a:r>
            <a:r>
              <a:rPr lang="en-US" sz="1000" dirty="0"/>
              <a:t>, </a:t>
            </a:r>
            <a:r>
              <a:rPr lang="en-US" sz="1000" dirty="0" err="1"/>
              <a:t>zie</a:t>
            </a:r>
            <a:r>
              <a:rPr lang="en-US" sz="1000" dirty="0"/>
              <a:t> </a:t>
            </a:r>
            <a:r>
              <a:rPr lang="en-US" sz="1000" dirty="0" err="1">
                <a:hlinkClick r:id="rId5" action="ppaction://hlinksldjump"/>
              </a:rPr>
              <a:t>Bronvermelding</a:t>
            </a:r>
            <a:r>
              <a:rPr lang="en-US" sz="1000" dirty="0"/>
              <a:t>.</a:t>
            </a:r>
            <a:endParaRPr lang="nl-NL" sz="1000" dirty="0"/>
          </a:p>
        </p:txBody>
      </p:sp>
      <p:pic>
        <p:nvPicPr>
          <p:cNvPr id="4" name="Picture 2" descr="logo for the CC BY-NC license">
            <a:extLst>
              <a:ext uri="{FF2B5EF4-FFF2-40B4-BE49-F238E27FC236}">
                <a16:creationId xmlns:a16="http://schemas.microsoft.com/office/drawing/2014/main" id="{52751A52-EE8C-52C4-A522-1F80429F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411" y="5983922"/>
            <a:ext cx="1635694" cy="5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23CCB2-49C0-3BF7-B613-97137B07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3" y="4801040"/>
            <a:ext cx="3295555" cy="13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CA8CDB7-4A77-BDE5-3402-6B233B4DE431}"/>
              </a:ext>
            </a:extLst>
          </p:cNvPr>
          <p:cNvSpPr txBox="1"/>
          <p:nvPr/>
        </p:nvSpPr>
        <p:spPr>
          <a:xfrm>
            <a:off x="8624047" y="3758973"/>
            <a:ext cx="321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11 december 2023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69692A-3663-347A-E4B6-74406D918D4F}"/>
              </a:ext>
            </a:extLst>
          </p:cNvPr>
          <p:cNvSpPr txBox="1"/>
          <p:nvPr/>
        </p:nvSpPr>
        <p:spPr>
          <a:xfrm>
            <a:off x="2034989" y="6055640"/>
            <a:ext cx="22384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latin typeface="Avenir Next LT Pro" panose="020B0504020202020204" pitchFamily="34" charset="0"/>
              </a:rPr>
              <a:t>www.auteursrechten.nl</a:t>
            </a:r>
            <a:endParaRPr lang="en-US" sz="15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83894-0A0C-1CD5-96A2-79652F05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6FDA0-1D6C-5EA6-8C94-DD6BB15C5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Wat mag er in de les?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/>
              <a:t>Wat mag er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elektronische</a:t>
            </a:r>
            <a:r>
              <a:rPr lang="en-US" dirty="0"/>
              <a:t> </a:t>
            </a:r>
            <a:r>
              <a:rPr lang="en-US" dirty="0" err="1"/>
              <a:t>leeromgeving</a:t>
            </a:r>
            <a:r>
              <a:rPr lang="en-US" dirty="0"/>
              <a:t> (ELO)?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er?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err="1"/>
              <a:t>Waar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letten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video </a:t>
            </a:r>
            <a:r>
              <a:rPr lang="en-US" dirty="0" err="1"/>
              <a:t>maakt</a:t>
            </a:r>
            <a:r>
              <a:rPr lang="en-US" dirty="0"/>
              <a:t> of </a:t>
            </a:r>
            <a:r>
              <a:rPr lang="en-US" dirty="0" err="1"/>
              <a:t>gebruikt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4E7A720F-D10C-3A24-1B79-725D4BDCC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36430EB-119A-D6BB-B339-54DC2B7DF5A3}"/>
              </a:ext>
            </a:extLst>
          </p:cNvPr>
          <p:cNvSpPr txBox="1"/>
          <p:nvPr/>
        </p:nvSpPr>
        <p:spPr>
          <a:xfrm>
            <a:off x="6938128" y="273300"/>
            <a:ext cx="47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dirty="0">
                <a:solidFill>
                  <a:srgbClr val="FF0000"/>
                </a:solidFill>
              </a:rPr>
              <a:t>Video &amp; Auteursrecht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83894-0A0C-1CD5-96A2-79652F05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66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+mn-lt"/>
              </a:rPr>
              <a:t>Wat mag er in de les?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6FDA0-1D6C-5EA6-8C94-DD6BB15C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601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400" b="0" i="0" dirty="0">
                <a:effectLst/>
              </a:rPr>
              <a:t>In een les is er veel vrijheid wat betreft materiaal hergebruiken. </a:t>
            </a:r>
            <a:br>
              <a:rPr lang="nl-NL" sz="2400" b="0" i="0" dirty="0">
                <a:effectLst/>
              </a:rPr>
            </a:br>
            <a:r>
              <a:rPr lang="nl-NL" sz="2400" b="0" i="0" dirty="0">
                <a:effectLst/>
              </a:rPr>
              <a:t>Volledige tekst van artikelen of boeken </a:t>
            </a:r>
            <a:r>
              <a:rPr lang="nl-NL" sz="2400" dirty="0"/>
              <a:t>mogen getoond worden</a:t>
            </a:r>
            <a:r>
              <a:rPr lang="nl-NL" sz="2400" b="0" i="0" dirty="0">
                <a:effectLst/>
              </a:rPr>
              <a:t> en ook mag je video- en audiomateriaal afspelen. Ook als er op deze werken nog auteursrecht rust. </a:t>
            </a:r>
            <a:br>
              <a:rPr lang="nl-NL" sz="2400" b="0" i="0" dirty="0">
                <a:effectLst/>
              </a:rPr>
            </a:br>
            <a:br>
              <a:rPr lang="nl-NL" sz="2400" b="0" i="0" dirty="0">
                <a:effectLst/>
              </a:rPr>
            </a:br>
            <a:r>
              <a:rPr lang="nl-NL" sz="2400" b="1" i="0" dirty="0">
                <a:effectLst/>
              </a:rPr>
              <a:t>Voorwaarden</a:t>
            </a:r>
            <a:endParaRPr lang="nl-NL" sz="2400" b="0" i="0" dirty="0">
              <a:effectLst/>
            </a:endParaRPr>
          </a:p>
          <a:p>
            <a:pPr algn="l">
              <a:buClr>
                <a:srgbClr val="FF0000"/>
              </a:buClr>
            </a:pPr>
            <a:r>
              <a:rPr lang="nl-NL" sz="2400" b="0" i="0" dirty="0">
                <a:effectLst/>
              </a:rPr>
              <a:t>Het gebruik heeft een educatief doel en is onderdeel van het onderwijsprogramma;</a:t>
            </a: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</a:rPr>
              <a:t>Het wordt gebruikt in onderwijs zonder winstoogmerk</a:t>
            </a: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400" b="0" i="0" dirty="0">
                <a:effectLst/>
              </a:rPr>
              <a:t>Het gebruik vindt plaats binnen de muren van de instelling of tijdens een live online college binnen de beveiligde elektronische leeromgeving</a:t>
            </a: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Je </a:t>
            </a:r>
            <a:r>
              <a:rPr lang="nl-NL" sz="2400" b="0" i="0" dirty="0">
                <a:effectLst/>
              </a:rPr>
              <a:t>mag video's niet downloaden en afspelen, maar wel streamen (bijvoorbeeld op YouTube laten zien)</a:t>
            </a:r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4E7A720F-D10C-3A24-1B79-725D4BDCC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5E5CC-2B85-4602-5F5E-CD91BAAF9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i="0" dirty="0">
                <a:effectLst/>
              </a:rPr>
              <a:t>Let op</a:t>
            </a:r>
          </a:p>
          <a:p>
            <a:pPr marL="0" indent="0">
              <a:buNone/>
            </a:pPr>
            <a:r>
              <a:rPr lang="nl-NL" sz="2600" b="0" i="0" dirty="0">
                <a:effectLst/>
              </a:rPr>
              <a:t>Wanneer er opnames van het college worden gemaakt en deze later verspreid worden, bijvoorbeeld </a:t>
            </a:r>
            <a:r>
              <a:rPr lang="nl-NL" sz="2600" dirty="0"/>
              <a:t>door plaatsing op </a:t>
            </a:r>
            <a:r>
              <a:rPr lang="nl-NL" sz="2600" b="0" i="0" dirty="0">
                <a:effectLst/>
              </a:rPr>
              <a:t>een ELO, gelden er andere regels.</a:t>
            </a:r>
            <a:br>
              <a:rPr lang="nl-NL" sz="2600" b="0" i="0" dirty="0">
                <a:effectLst/>
              </a:rPr>
            </a:br>
            <a:br>
              <a:rPr lang="nl-NL" sz="2600" dirty="0"/>
            </a:br>
            <a:r>
              <a:rPr lang="nl-NL" sz="2600" dirty="0"/>
              <a:t>Een hele film gebruiken </a:t>
            </a:r>
            <a:r>
              <a:rPr lang="nl-NL" sz="2600" b="1" dirty="0"/>
              <a:t>mag dan niet </a:t>
            </a:r>
            <a:r>
              <a:rPr lang="nl-NL" sz="2600" dirty="0"/>
              <a:t>zonder toestemming van de auteursrechthebbende. </a:t>
            </a:r>
            <a:br>
              <a:rPr lang="nl-NL" sz="2600" dirty="0"/>
            </a:br>
            <a:endParaRPr lang="nl-NL" sz="2600" dirty="0"/>
          </a:p>
          <a:p>
            <a:pPr marL="0" indent="0">
              <a:buNone/>
            </a:pPr>
            <a:br>
              <a:rPr lang="nl-NL" sz="2600" b="0" i="0" dirty="0">
                <a:solidFill>
                  <a:srgbClr val="404040"/>
                </a:solidFill>
                <a:effectLst/>
              </a:rPr>
            </a:br>
            <a:endParaRPr lang="nl-NL" sz="2600" b="0" i="0" dirty="0">
              <a:solidFill>
                <a:srgbClr val="404040"/>
              </a:solidFill>
              <a:effectLst/>
            </a:endParaRPr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CF98B023-3FEA-4EC5-60E3-B48932365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3" y="230188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4AF72-4571-702E-1A84-1EEB0773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66"/>
            <a:ext cx="10515600" cy="1325563"/>
          </a:xfrm>
        </p:spPr>
        <p:txBody>
          <a:bodyPr/>
          <a:lstStyle/>
          <a:p>
            <a:pPr algn="ctr"/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Wat mag er op de ELO?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820488-9043-AC6B-3116-0BED13949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endParaRPr lang="nl-NL" b="1" i="0" dirty="0">
              <a:solidFill>
                <a:srgbClr val="000000"/>
              </a:solidFill>
              <a:effectLst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3100" b="1" i="0" dirty="0">
                <a:effectLst/>
              </a:rPr>
              <a:t>Wat mag altijd?</a:t>
            </a:r>
            <a:br>
              <a:rPr lang="nl-NL" sz="3100" b="1" i="0" dirty="0">
                <a:effectLst/>
              </a:rPr>
            </a:br>
            <a:endParaRPr lang="nl-NL" sz="3100" b="1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3100" b="0" i="0" dirty="0">
                <a:effectLst/>
              </a:rPr>
              <a:t>Linken naar audio en video die online staan mag altijd. </a:t>
            </a:r>
            <a:br>
              <a:rPr lang="nl-NL" sz="3100" b="0" i="0" dirty="0">
                <a:effectLst/>
              </a:rPr>
            </a:br>
            <a:r>
              <a:rPr lang="nl-NL" sz="3100" b="0" i="0" dirty="0">
                <a:effectLst/>
              </a:rPr>
              <a:t>Hieronder valt ook het </a:t>
            </a:r>
            <a:r>
              <a:rPr lang="nl-NL" sz="3100" b="0" i="0" dirty="0" err="1">
                <a:effectLst/>
              </a:rPr>
              <a:t>embedden</a:t>
            </a:r>
            <a:r>
              <a:rPr lang="nl-NL" sz="3100" b="0" i="0" dirty="0">
                <a:effectLst/>
              </a:rPr>
              <a:t> van bijvoorbeeld YouTube video’s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nl-NL" sz="3100" b="0" i="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3100" b="0" i="0" dirty="0">
                <a:effectLst/>
              </a:rPr>
              <a:t>Open Access werk </a:t>
            </a:r>
            <a:br>
              <a:rPr lang="nl-NL" sz="3100" b="0" i="0" dirty="0">
                <a:effectLst/>
              </a:rPr>
            </a:br>
            <a:r>
              <a:rPr lang="nl-NL" sz="3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Gebruiksvoorwaarden - Auteursrechten.nl</a:t>
            </a:r>
            <a:r>
              <a:rPr lang="nl-NL" sz="3100" dirty="0"/>
              <a:t>, bijvoorbeeld </a:t>
            </a:r>
            <a:r>
              <a:rPr lang="nl-NL" sz="3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</a:t>
            </a:r>
            <a:r>
              <a:rPr lang="nl-NL" sz="31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r>
              <a:rPr lang="nl-NL" sz="3100" dirty="0"/>
              <a:t> of </a:t>
            </a:r>
            <a:r>
              <a:rPr lang="nl-NL" sz="31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edusources</a:t>
            </a:r>
            <a:br>
              <a:rPr lang="nl-NL" sz="3100" dirty="0"/>
            </a:br>
            <a:endParaRPr lang="nl-NL" sz="3100" dirty="0"/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3100" dirty="0"/>
              <a:t>Gebruik maken eigen werk (waar jij auteursrechthebbende van bent)</a:t>
            </a:r>
            <a:br>
              <a:rPr lang="nl-NL" sz="3100" b="0" i="0" dirty="0">
                <a:effectLst/>
              </a:rPr>
            </a:br>
            <a:endParaRPr lang="nl-NL" sz="31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3100" dirty="0"/>
              <a:t>Op basis van citaatrecht mag een klein deel getoond worden, niet meer dan strikt noodzakelijk.</a:t>
            </a:r>
            <a:endParaRPr lang="nl-NL" sz="31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b="1" i="0" dirty="0">
              <a:effectLst/>
              <a:latin typeface="Open Sans Semi-Bold"/>
            </a:endParaRPr>
          </a:p>
          <a:p>
            <a:pPr marL="0" indent="0">
              <a:buNone/>
            </a:pPr>
            <a:endParaRPr lang="nl-NL" b="0" i="0" dirty="0">
              <a:effectLst/>
              <a:latin typeface="Open Sans" panose="020B0606030504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121BFFDF-9815-C588-CC10-119A2C9D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4AF72-4571-702E-1A84-1EEB0773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656"/>
            <a:ext cx="10515600" cy="1325563"/>
          </a:xfrm>
        </p:spPr>
        <p:txBody>
          <a:bodyPr/>
          <a:lstStyle/>
          <a:p>
            <a:pPr algn="ctr"/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Open Access (Creative Commons)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820488-9043-AC6B-3116-0BED13949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nl-NL" b="1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nl-NL" sz="2200" dirty="0">
                <a:hlinkClick r:id="rId2"/>
              </a:rPr>
              <a:t>Uitleg bij de Creative </a:t>
            </a:r>
            <a:r>
              <a:rPr lang="nl-NL" sz="2200" dirty="0" err="1">
                <a:hlinkClick r:id="rId2"/>
              </a:rPr>
              <a:t>Commons</a:t>
            </a:r>
            <a:r>
              <a:rPr lang="nl-NL" sz="2200" dirty="0">
                <a:hlinkClick r:id="rId2"/>
              </a:rPr>
              <a:t>-licenties — Creative </a:t>
            </a:r>
            <a:r>
              <a:rPr lang="nl-NL" sz="2200" dirty="0" err="1">
                <a:hlinkClick r:id="rId2"/>
              </a:rPr>
              <a:t>Commons</a:t>
            </a:r>
            <a:r>
              <a:rPr lang="nl-NL" sz="2200" dirty="0">
                <a:hlinkClick r:id="rId2"/>
              </a:rPr>
              <a:t> Nederland</a:t>
            </a:r>
            <a:endParaRPr lang="nl-NL" sz="2200" b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nl-NL" sz="2200" b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nl-NL" sz="2200" b="1" dirty="0">
                <a:solidFill>
                  <a:srgbClr val="000000"/>
                </a:solidFill>
              </a:rPr>
              <a:t> </a:t>
            </a:r>
            <a:endParaRPr lang="nl-NL" sz="2200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nl-NL" sz="2200" b="0" i="0" dirty="0">
                <a:effectLst/>
              </a:rPr>
              <a:t>Je mag alles met dit werk doen, alleen naamsvermelding van de maker is nodig</a:t>
            </a:r>
          </a:p>
          <a:p>
            <a:endParaRPr lang="nl-NL" dirty="0"/>
          </a:p>
          <a:p>
            <a:endParaRPr lang="nl-NL" sz="2800" b="0" i="0" dirty="0">
              <a:effectLst/>
            </a:endParaRPr>
          </a:p>
          <a:p>
            <a:pPr marL="0" indent="0">
              <a:buNone/>
            </a:pPr>
            <a:r>
              <a:rPr lang="nl-NL" sz="2200" b="0" i="0" dirty="0">
                <a:effectLst/>
              </a:rPr>
              <a:t>Je mag alles met dit werk doen, </a:t>
            </a:r>
            <a:r>
              <a:rPr lang="nl-NL" sz="2200" dirty="0"/>
              <a:t>niet gebruiken voor commerciële doeleinden. N</a:t>
            </a:r>
            <a:r>
              <a:rPr lang="nl-NL" sz="2200" b="0" i="0" dirty="0">
                <a:effectLst/>
              </a:rPr>
              <a:t>aamsvermelding van de maker is nodig</a:t>
            </a:r>
            <a:endParaRPr lang="nl-NL" sz="2200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121BFFDF-9815-C588-CC10-119A2C9D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B150C2-91E6-C68C-2AA5-A4F103E5C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6852"/>
            <a:ext cx="2158272" cy="7419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2FA9C76-0213-008D-56B1-1BBE1178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293911"/>
            <a:ext cx="2158269" cy="7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69FE7-F14F-E5F3-642E-F8C68149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294"/>
            <a:ext cx="10515600" cy="93117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latin typeface="+mn-lt"/>
              </a:rPr>
            </a:br>
            <a:r>
              <a:rPr lang="en-US" sz="4900" dirty="0" err="1">
                <a:latin typeface="+mn-lt"/>
              </a:rPr>
              <a:t>Citaatrecht</a:t>
            </a:r>
            <a:r>
              <a:rPr lang="en-US" sz="4900" dirty="0">
                <a:latin typeface="+mn-lt"/>
              </a:rPr>
              <a:t> </a:t>
            </a:r>
            <a:r>
              <a:rPr lang="en-US" sz="4900" dirty="0" err="1">
                <a:latin typeface="+mn-lt"/>
              </a:rPr>
              <a:t>voorwaarden</a:t>
            </a:r>
            <a:br>
              <a:rPr lang="en-US" sz="4400" b="1" dirty="0">
                <a:latin typeface="+mn-lt"/>
              </a:rPr>
            </a:b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EE5720-42C5-341C-B272-C330333D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920"/>
            <a:ext cx="10515600" cy="4351338"/>
          </a:xfrm>
        </p:spPr>
        <p:txBody>
          <a:bodyPr/>
          <a:lstStyle/>
          <a:p>
            <a:endParaRPr lang="en-US" sz="2200" dirty="0"/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</a:rPr>
              <a:t>Gebruik dient een onderwijskundig doel</a:t>
            </a:r>
            <a:br>
              <a:rPr lang="nl-NL" sz="2200" b="0" i="0" dirty="0">
                <a:effectLst/>
              </a:rPr>
            </a:br>
            <a:endParaRPr lang="nl-NL" sz="2200" b="0" i="0" dirty="0">
              <a:effectLst/>
            </a:endParaRP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</a:rPr>
              <a:t>Proportioneel; je mag niet meer citeren dan nodig</a:t>
            </a:r>
            <a:br>
              <a:rPr lang="nl-NL" sz="2200" b="0" i="0" dirty="0">
                <a:effectLst/>
              </a:rPr>
            </a:br>
            <a:endParaRPr lang="nl-NL" sz="2200" b="0" i="0" dirty="0">
              <a:effectLst/>
            </a:endParaRP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</a:rPr>
              <a:t>De bron (waaronder de naam van de maker) wordt vermeld</a:t>
            </a:r>
            <a:br>
              <a:rPr lang="nl-NL" sz="2200" b="0" i="0" dirty="0">
                <a:effectLst/>
              </a:rPr>
            </a:br>
            <a:endParaRPr lang="nl-NL" sz="2200" b="0" i="0" dirty="0">
              <a:effectLst/>
            </a:endParaRP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b="0" i="0" dirty="0">
                <a:effectLst/>
              </a:rPr>
              <a:t>Het citaat komt uit een werk dat rechtmatig openbaar is gemaakt</a:t>
            </a:r>
          </a:p>
          <a:p>
            <a:endParaRPr lang="en-US" sz="2200" dirty="0"/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D50C22F0-5528-9877-2B85-B174E8F37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65125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EE736-3DC8-EE35-2681-C83E80F5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dirty="0" err="1">
                <a:latin typeface="+mn-lt"/>
              </a:rPr>
              <a:t>Andere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mogelijkheden</a:t>
            </a:r>
            <a:r>
              <a:rPr lang="en-US" dirty="0">
                <a:latin typeface="+mn-lt"/>
              </a:rPr>
              <a:t> 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931117-52A8-ECEF-6F11-C3DBB990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2" y="1840378"/>
            <a:ext cx="8515343" cy="4517559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000" b="1" dirty="0"/>
              <a:t>Audio en video vallen </a:t>
            </a:r>
            <a:r>
              <a:rPr lang="nl-NL" sz="4000" b="1" u="sng" dirty="0"/>
              <a:t>niet</a:t>
            </a:r>
            <a:r>
              <a:rPr lang="nl-NL" sz="4000" b="1" dirty="0"/>
              <a:t> onder de Easy Access Regeling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000" dirty="0"/>
              <a:t>Wil je toch audio/video op een ELO plaatsen, vraag dan toestemming aan de auteursrechthebbende.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4000" b="0" i="0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000" b="0" i="0" dirty="0">
                <a:effectLst/>
              </a:rPr>
              <a:t>Maak gebruik van afgesloten licenties, bijvoorbeeld </a:t>
            </a:r>
            <a:r>
              <a:rPr lang="nl-NL" sz="4000" b="0" i="0" u="sng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Beeld &amp; Geluid op school</a:t>
            </a:r>
            <a:r>
              <a:rPr lang="nl-NL" sz="4000" b="0" i="0" dirty="0">
                <a:solidFill>
                  <a:schemeClr val="accent1"/>
                </a:solidFill>
                <a:effectLst/>
              </a:rPr>
              <a:t> </a:t>
            </a:r>
            <a:r>
              <a:rPr lang="nl-NL" sz="4000" b="0" i="0" dirty="0">
                <a:effectLst/>
              </a:rPr>
              <a:t>of </a:t>
            </a:r>
            <a:r>
              <a:rPr lang="nl-NL" sz="4000" b="0" i="0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Artlist</a:t>
            </a:r>
            <a:r>
              <a:rPr lang="nl-NL" sz="4000" b="0" i="0" dirty="0">
                <a:effectLst/>
              </a:rPr>
              <a:t> (audio). </a:t>
            </a:r>
            <a:br>
              <a:rPr lang="nl-NL" sz="4000" b="0" i="0" dirty="0">
                <a:effectLst/>
              </a:rPr>
            </a:br>
            <a:r>
              <a:rPr lang="nl-NL" sz="4000" b="0" i="0" dirty="0">
                <a:effectLst/>
              </a:rPr>
              <a:t>Bekijk goed wat er in de licentie staat over de gebruiksvoorwaarden (bijvoorbeeld over het Open Access delen).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nl-NL" sz="4000" b="0" i="0" dirty="0">
              <a:effectLst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nl-NL" sz="4000" dirty="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000" b="1" dirty="0"/>
              <a:t>Afspraak </a:t>
            </a:r>
            <a:r>
              <a:rPr lang="nl-NL" sz="4000" b="1" dirty="0" err="1"/>
              <a:t>Videma</a:t>
            </a:r>
            <a:endParaRPr lang="nl-NL" sz="4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000" b="0" i="0" dirty="0">
                <a:effectLst/>
              </a:rPr>
              <a:t>Vereniging Hogescholen is in onderhandeling met </a:t>
            </a:r>
            <a:r>
              <a:rPr lang="nl-NL" sz="4000" dirty="0" err="1">
                <a:hlinkClick r:id="rId4"/>
              </a:rPr>
              <a:t>Videma</a:t>
            </a:r>
            <a:r>
              <a:rPr lang="nl-NL" sz="4000" dirty="0"/>
              <a:t>, </a:t>
            </a:r>
            <a:r>
              <a:rPr lang="nl-NL" sz="4000" b="0" i="0" dirty="0">
                <a:effectLst/>
              </a:rPr>
              <a:t>(collectieve beheersorganisatie auteursrechthebbenden </a:t>
            </a:r>
            <a:r>
              <a:rPr lang="nl-NL" sz="4000" b="1" i="0" dirty="0">
                <a:effectLst/>
              </a:rPr>
              <a:t>tv-gebruik</a:t>
            </a:r>
            <a:r>
              <a:rPr lang="nl-NL" sz="4000" b="0" i="0" dirty="0">
                <a:effectLst/>
              </a:rPr>
              <a:t>) over hergebruik.</a:t>
            </a:r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57F930B7-64CE-6EE2-ACAC-9D8C606AC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DA4449-03DD-0EFA-E947-95039BAD8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05" y="3228609"/>
            <a:ext cx="2029108" cy="6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EE1E27-E875-B3A7-8388-B4BB943EA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05" y="4895271"/>
            <a:ext cx="2029108" cy="11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931117-52A8-ECEF-6F11-C3DBB990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200" y="1825625"/>
            <a:ext cx="863888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nl-NL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nl-NL" b="1" i="0" dirty="0" err="1">
                <a:solidFill>
                  <a:srgbClr val="404040"/>
                </a:solidFill>
                <a:effectLst/>
                <a:hlinkClick r:id="rId2"/>
              </a:rPr>
              <a:t>FilmService</a:t>
            </a:r>
            <a:r>
              <a:rPr lang="nl-NL" b="1" i="0" dirty="0">
                <a:solidFill>
                  <a:srgbClr val="404040"/>
                </a:solidFill>
                <a:effectLst/>
              </a:rPr>
              <a:t> </a:t>
            </a:r>
            <a:r>
              <a:rPr lang="nl-NL" b="0" i="0" dirty="0">
                <a:solidFill>
                  <a:srgbClr val="404040"/>
                </a:solidFill>
                <a:effectLst/>
              </a:rPr>
              <a:t>geeft namens de filmrechthebbende auteursrechtelijke toestemming voor </a:t>
            </a:r>
            <a:r>
              <a:rPr lang="nl-NL" b="1" i="0" dirty="0">
                <a:solidFill>
                  <a:srgbClr val="404040"/>
                </a:solidFill>
                <a:effectLst/>
              </a:rPr>
              <a:t>filmvertoningen</a:t>
            </a:r>
            <a:r>
              <a:rPr lang="nl-NL" i="0" dirty="0">
                <a:solidFill>
                  <a:srgbClr val="404040"/>
                </a:solidFill>
                <a:effectLst/>
              </a:rPr>
              <a:t>.</a:t>
            </a:r>
            <a:br>
              <a:rPr lang="nl-NL" b="0" i="0" dirty="0">
                <a:solidFill>
                  <a:srgbClr val="404040"/>
                </a:solidFill>
                <a:effectLst/>
              </a:rPr>
            </a:br>
            <a:endParaRPr lang="nl-NL" b="0" i="0" dirty="0">
              <a:solidFill>
                <a:srgbClr val="404040"/>
              </a:solidFill>
              <a:effectLst/>
            </a:endParaRPr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A542FA9-08C4-AE91-4E36-F9D40C94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642DC4-CEA8-86FE-E673-4F12201CD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446226"/>
            <a:ext cx="2030400" cy="1228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289B7CC-5E61-FA94-9DBA-87147929C9BB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b="1"/>
            </a:br>
            <a:r>
              <a:rPr lang="en-US">
                <a:latin typeface="+mn-lt"/>
              </a:rPr>
              <a:t>Andere mogelijkheden 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2D27-A0D0-4BF3-E74B-EF4197D3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Zelf</a:t>
            </a:r>
            <a:r>
              <a:rPr lang="en-US" dirty="0">
                <a:latin typeface="+mn-lt"/>
              </a:rPr>
              <a:t> video’s </a:t>
            </a:r>
            <a:r>
              <a:rPr lang="en-US" dirty="0" err="1">
                <a:latin typeface="+mn-lt"/>
              </a:rPr>
              <a:t>maken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D4C8A-183F-0FF5-DA72-71B97A1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970"/>
            <a:ext cx="10515600" cy="24635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500" b="1" dirty="0"/>
              <a:t>Waar let je op als je zelf een video maakt</a:t>
            </a:r>
          </a:p>
          <a:p>
            <a:pPr marL="0" indent="0">
              <a:buNone/>
            </a:pPr>
            <a:endParaRPr lang="nl-NL" sz="35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3500" dirty="0"/>
              <a:t>Mag ik de werken van anderen (audio, muziek, video, afbeeldingen) hergebruiken?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nl-NL" sz="35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3500" dirty="0"/>
              <a:t>Maak altijd gebruik van b</a:t>
            </a:r>
            <a:r>
              <a:rPr lang="nl-NL" sz="3500" b="0" i="0" dirty="0">
                <a:effectLst/>
              </a:rPr>
              <a:t>ronvermelding, bijvoorbeeld bij aftiteling met tijdsaanduiding</a:t>
            </a:r>
            <a:br>
              <a:rPr lang="nl-NL" sz="3500" b="0" i="0" dirty="0">
                <a:effectLst/>
              </a:rPr>
            </a:br>
            <a:r>
              <a:rPr lang="nl-NL" sz="3500" i="0" dirty="0">
                <a:effectLst/>
              </a:rPr>
              <a:t>V</a:t>
            </a:r>
            <a:r>
              <a:rPr lang="nl-NL" sz="3500" dirty="0"/>
              <a:t>oorbeeld HAN:</a:t>
            </a:r>
            <a:endParaRPr lang="nl-NL" sz="3500" b="0" i="0" dirty="0">
              <a:effectLst/>
            </a:endParaRPr>
          </a:p>
          <a:p>
            <a:endParaRPr lang="nl-NL" b="0" i="0" dirty="0">
              <a:solidFill>
                <a:srgbClr val="404040"/>
              </a:solidFill>
              <a:effectLst/>
            </a:endParaRPr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01D5457E-9449-4912-8F59-A448E67D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5" name="Onlinemedia 4" title="Van APA naar Beter 2021 - gebaseerd op APA7!">
            <a:hlinkClick r:id="" action="ppaction://media"/>
            <a:extLst>
              <a:ext uri="{FF2B5EF4-FFF2-40B4-BE49-F238E27FC236}">
                <a16:creationId xmlns:a16="http://schemas.microsoft.com/office/drawing/2014/main" id="{55058E9D-7DFC-25AB-36BF-3488589312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4132" y="3965215"/>
            <a:ext cx="4365134" cy="24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2D27-A0D0-4BF3-E74B-EF4197D3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Zelf</a:t>
            </a:r>
            <a:r>
              <a:rPr lang="en-US" dirty="0">
                <a:latin typeface="+mn-lt"/>
              </a:rPr>
              <a:t> video’s </a:t>
            </a:r>
            <a:r>
              <a:rPr lang="en-US" dirty="0" err="1">
                <a:latin typeface="+mn-lt"/>
              </a:rPr>
              <a:t>maken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D4C8A-183F-0FF5-DA72-71B97A1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800"/>
            <a:ext cx="10515600" cy="411326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600" b="1" dirty="0"/>
              <a:t>Waar let je op als je zelf een video maakt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46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4600" dirty="0"/>
              <a:t>Een Creative </a:t>
            </a:r>
            <a:r>
              <a:rPr lang="nl-NL" sz="4600" dirty="0" err="1"/>
              <a:t>Commons</a:t>
            </a:r>
            <a:r>
              <a:rPr lang="nl-NL" sz="4600" dirty="0"/>
              <a:t> licentie toekennen aan de video? </a:t>
            </a:r>
            <a:br>
              <a:rPr lang="nl-NL" sz="4600" dirty="0"/>
            </a:br>
            <a:r>
              <a:rPr lang="nl-NL" sz="4600" dirty="0"/>
              <a:t>Houd rekening met het beleid van je instelling (werkgeversauteursrecht) en houd rekening met wat mag met het materiaal van anderen dat je in je video gebruikt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4600" b="0" i="0" dirty="0">
                <a:effectLst/>
              </a:rPr>
              <a:t>Portretrecht </a:t>
            </a:r>
            <a:br>
              <a:rPr lang="nl-NL" sz="4600" b="0" i="0" dirty="0">
                <a:effectLst/>
              </a:rPr>
            </a:br>
            <a:endParaRPr lang="nl-NL" sz="4600" b="0" i="0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600" dirty="0"/>
              <a:t>Microsoft Office afbeeldingen mogen alleen gebruikt worden in Microsoft Office producten, dus: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4600" dirty="0"/>
              <a:t>Wel in bijv. een PowerPoint presentatie die in een video getoond wordt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nl-NL" sz="4600" dirty="0"/>
              <a:t>Niet als losse afbeelding in de video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endParaRPr lang="nl-NL" sz="3100" b="0" i="0" dirty="0">
              <a:effectLst/>
            </a:endParaRPr>
          </a:p>
          <a:p>
            <a:endParaRPr lang="nl-NL" b="0" i="0" dirty="0">
              <a:solidFill>
                <a:srgbClr val="404040"/>
              </a:solidFill>
              <a:effectLst/>
            </a:endParaRPr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01D5457E-9449-4912-8F59-A448E67D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44FD848-5B1F-C05A-8E94-11B47AE06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57" b="50984"/>
          <a:stretch/>
        </p:blipFill>
        <p:spPr>
          <a:xfrm>
            <a:off x="0" y="1193073"/>
            <a:ext cx="12261669" cy="23559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77F0BEA-A665-BE46-2975-8CA2E5540CC0}"/>
              </a:ext>
            </a:extLst>
          </p:cNvPr>
          <p:cNvSpPr txBox="1"/>
          <p:nvPr/>
        </p:nvSpPr>
        <p:spPr>
          <a:xfrm>
            <a:off x="1420586" y="3719312"/>
            <a:ext cx="93508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Programma</a:t>
            </a:r>
          </a:p>
          <a:p>
            <a:pPr>
              <a:spcAft>
                <a:spcPts val="1200"/>
              </a:spcAft>
            </a:pPr>
            <a:r>
              <a:rPr lang="nl-NL" sz="1600" dirty="0"/>
              <a:t>  </a:t>
            </a:r>
            <a:br>
              <a:rPr lang="nl-NL" sz="2400" dirty="0"/>
            </a:br>
            <a:r>
              <a:rPr lang="nl-NL" sz="2400" dirty="0"/>
              <a:t>11.05 – 11.15 uur   Introductie – test je kennis</a:t>
            </a:r>
          </a:p>
          <a:p>
            <a:pPr>
              <a:spcAft>
                <a:spcPts val="1200"/>
              </a:spcAft>
            </a:pPr>
            <a:r>
              <a:rPr lang="nl-NL" sz="2400" dirty="0"/>
              <a:t>11.15 – 11.35 uur   Video &amp; Auteursrecht</a:t>
            </a:r>
          </a:p>
          <a:p>
            <a:pPr>
              <a:spcAft>
                <a:spcPts val="1200"/>
              </a:spcAft>
            </a:pPr>
            <a:r>
              <a:rPr lang="nl-NL" sz="2400" dirty="0"/>
              <a:t>11.35 – 11.45 uur   Quiz</a:t>
            </a:r>
          </a:p>
          <a:p>
            <a:pPr>
              <a:spcAft>
                <a:spcPts val="1200"/>
              </a:spcAft>
            </a:pPr>
            <a:r>
              <a:rPr lang="nl-NL" sz="2400" dirty="0"/>
              <a:t>11.45 – 12.00 uur   Vragen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000114-B884-C104-A046-812533B3D2FD}"/>
              </a:ext>
            </a:extLst>
          </p:cNvPr>
          <p:cNvSpPr txBox="1"/>
          <p:nvPr/>
        </p:nvSpPr>
        <p:spPr>
          <a:xfrm>
            <a:off x="252412" y="365635"/>
            <a:ext cx="49748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0000"/>
                </a:solidFill>
                <a:effectLst/>
                <a:latin typeface="Playfair Display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Video &amp; Auteursrecht</a:t>
            </a:r>
          </a:p>
        </p:txBody>
      </p:sp>
      <p:pic>
        <p:nvPicPr>
          <p:cNvPr id="5" name="Afbeelding 4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9EBB8C57-2A56-ED7B-394C-3D1D5ABB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2D27-A0D0-4BF3-E74B-EF4197D3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10486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Video’s </a:t>
            </a:r>
            <a:r>
              <a:rPr lang="en-US" dirty="0" err="1">
                <a:latin typeface="+mn-lt"/>
              </a:rPr>
              <a:t>gebruiken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D4C8A-183F-0FF5-DA72-71B97A1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8727"/>
            <a:ext cx="10515600" cy="3858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nl-NL" b="1" dirty="0"/>
              <a:t>Let op</a:t>
            </a:r>
          </a:p>
          <a:p>
            <a:pPr marL="0" indent="0">
              <a:buNone/>
            </a:pPr>
            <a:r>
              <a:rPr lang="nl-NL" b="0" i="0" dirty="0">
                <a:effectLst/>
              </a:rPr>
              <a:t>Als je een You</a:t>
            </a:r>
            <a:r>
              <a:rPr lang="nl-NL" dirty="0"/>
              <a:t>T</a:t>
            </a:r>
            <a:r>
              <a:rPr lang="nl-NL" b="0" i="0" dirty="0">
                <a:effectLst/>
              </a:rPr>
              <a:t>ube video gebruikt, bestaat het risico dat deze ineens is verdwenen.</a:t>
            </a:r>
          </a:p>
          <a:p>
            <a:pPr marL="0" indent="0">
              <a:buNone/>
            </a:pPr>
            <a:r>
              <a:rPr lang="nl-NL" dirty="0"/>
              <a:t>Dit is ook het moment dat je die video niet meer mag gebruiken.</a:t>
            </a:r>
            <a:r>
              <a:rPr lang="nl-NL" b="0" i="0" dirty="0">
                <a:effectLst/>
              </a:rPr>
              <a:t> </a:t>
            </a:r>
          </a:p>
          <a:p>
            <a:pPr marL="0" indent="0">
              <a:buNone/>
            </a:pPr>
            <a:endParaRPr lang="nl-NL" b="1" dirty="0">
              <a:solidFill>
                <a:srgbClr val="404040"/>
              </a:solidFill>
            </a:endParaRPr>
          </a:p>
          <a:p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01D5457E-9449-4912-8F59-A448E67D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449E2-6E96-210D-1A33-D0219151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122"/>
            <a:ext cx="10515600" cy="847247"/>
          </a:xfrm>
        </p:spPr>
        <p:txBody>
          <a:bodyPr/>
          <a:lstStyle/>
          <a:p>
            <a:pPr algn="ctr"/>
            <a:r>
              <a:rPr lang="nl-NL" dirty="0">
                <a:latin typeface="+mn-lt"/>
              </a:rPr>
              <a:t>Video’s gebruiken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61B45-6EBD-57EE-A945-C128C4C72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217"/>
            <a:ext cx="10515600" cy="391974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 het gebruik van trailers gelden dezelfde regels als voor het gebruik van een complete film:</a:t>
            </a:r>
          </a:p>
          <a:p>
            <a:pPr>
              <a:buClr>
                <a:srgbClr val="FF0000"/>
              </a:buClr>
            </a:pPr>
            <a:r>
              <a:rPr lang="nl-NL" dirty="0"/>
              <a:t>Citeren van een kort gedeelte mag</a:t>
            </a:r>
          </a:p>
          <a:p>
            <a:pPr>
              <a:buClr>
                <a:srgbClr val="FF0000"/>
              </a:buClr>
            </a:pPr>
            <a:r>
              <a:rPr lang="nl-NL" dirty="0"/>
              <a:t>Toestemming vragen voor gebruik van complete trailer in een video</a:t>
            </a:r>
          </a:p>
          <a:p>
            <a:pPr>
              <a:buClr>
                <a:srgbClr val="FF0000"/>
              </a:buClr>
            </a:pPr>
            <a:r>
              <a:rPr lang="nl-NL" dirty="0"/>
              <a:t>Linken en </a:t>
            </a:r>
            <a:r>
              <a:rPr lang="nl-NL" dirty="0" err="1"/>
              <a:t>embedden</a:t>
            </a:r>
            <a:r>
              <a:rPr lang="nl-NL" dirty="0"/>
              <a:t> is toegestaan, mits de trailer legaal beschikbaar is</a:t>
            </a:r>
          </a:p>
          <a:p>
            <a:pPr>
              <a:buClr>
                <a:srgbClr val="FF0000"/>
              </a:buClr>
            </a:pPr>
            <a:r>
              <a:rPr lang="nl-NL" dirty="0"/>
              <a:t>Complete trailer mag getoond worden in een live (fysieke of online) les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931E010A-ED98-4E53-2450-D0E371A7B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eyonce.jpg">
            <a:extLst>
              <a:ext uri="{FF2B5EF4-FFF2-40B4-BE49-F238E27FC236}">
                <a16:creationId xmlns:a16="http://schemas.microsoft.com/office/drawing/2014/main" id="{A82FCC86-7E61-865C-B344-E3E5BE2908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3044" y="1778348"/>
            <a:ext cx="3173504" cy="469282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 descr="Mike Ty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1596" y="1785230"/>
            <a:ext cx="2385261" cy="24111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C9D29FB5-E3A2-31F8-0398-664F89466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EEBF6F5-FD2A-4CEB-AE24-F15CBB5575A6}"/>
              </a:ext>
            </a:extLst>
          </p:cNvPr>
          <p:cNvSpPr txBox="1"/>
          <p:nvPr/>
        </p:nvSpPr>
        <p:spPr>
          <a:xfrm>
            <a:off x="322729" y="1205009"/>
            <a:ext cx="1154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  <a:r>
              <a:rPr lang="nl-NL" sz="2400" dirty="0"/>
              <a:t> Wie heeft het auteursrecht van de tatoeage?</a:t>
            </a:r>
            <a:endParaRPr lang="en-US" sz="2400" dirty="0"/>
          </a:p>
        </p:txBody>
      </p:sp>
      <p:pic>
        <p:nvPicPr>
          <p:cNvPr id="4" name="Picture 2" descr="Mentimeter - YouTube">
            <a:hlinkClick r:id="rId5"/>
            <a:extLst>
              <a:ext uri="{FF2B5EF4-FFF2-40B4-BE49-F238E27FC236}">
                <a16:creationId xmlns:a16="http://schemas.microsoft.com/office/drawing/2014/main" id="{E25F8A40-4C52-CE2A-AE28-0A092B7B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43" y="4997580"/>
            <a:ext cx="1556683" cy="1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0E38E31-4ACE-FFE2-9EFC-849CD040E0AF}"/>
              </a:ext>
            </a:extLst>
          </p:cNvPr>
          <p:cNvSpPr txBox="1"/>
          <p:nvPr/>
        </p:nvSpPr>
        <p:spPr>
          <a:xfrm>
            <a:off x="322729" y="1847211"/>
            <a:ext cx="486201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De tatoeëerder:</a:t>
            </a:r>
            <a:br>
              <a:rPr lang="nl-NL" sz="2200" dirty="0"/>
            </a:br>
            <a:r>
              <a:rPr lang="nl-NL" sz="2200" dirty="0"/>
              <a:t>S. Victor </a:t>
            </a:r>
            <a:r>
              <a:rPr lang="nl-NL" sz="2200" dirty="0" err="1"/>
              <a:t>Whitmill</a:t>
            </a:r>
            <a:endParaRPr lang="nl-NL" sz="2200" dirty="0"/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De getatoeëerde:</a:t>
            </a:r>
            <a:br>
              <a:rPr lang="nl-NL" sz="2200" dirty="0"/>
            </a:br>
            <a:r>
              <a:rPr lang="nl-NL" sz="2200" dirty="0"/>
              <a:t>Mike Tyson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Niemand:</a:t>
            </a:r>
            <a:br>
              <a:rPr lang="nl-NL" sz="2200" dirty="0"/>
            </a:br>
            <a:r>
              <a:rPr lang="nl-NL" sz="2200" dirty="0"/>
              <a:t>op een ‘</a:t>
            </a:r>
            <a:r>
              <a:rPr lang="nl-NL" sz="2200" dirty="0" err="1"/>
              <a:t>tribal</a:t>
            </a:r>
            <a:r>
              <a:rPr lang="nl-NL" sz="2200" dirty="0"/>
              <a:t>’ zit geen auteursrecht </a:t>
            </a:r>
            <a:endParaRPr lang="en-US" sz="2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D9955A4-A830-2E01-23D2-101123D2121C}"/>
              </a:ext>
            </a:extLst>
          </p:cNvPr>
          <p:cNvSpPr txBox="1"/>
          <p:nvPr/>
        </p:nvSpPr>
        <p:spPr>
          <a:xfrm>
            <a:off x="8404419" y="273300"/>
            <a:ext cx="282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dirty="0">
                <a:solidFill>
                  <a:srgbClr val="FF0000"/>
                </a:solidFill>
              </a:rPr>
              <a:t>Quiz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C9D29FB5-E3A2-31F8-0398-664F8946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5" name="Afbeelding 4" descr="Baby Tyson.jpg">
            <a:extLst>
              <a:ext uri="{FF2B5EF4-FFF2-40B4-BE49-F238E27FC236}">
                <a16:creationId xmlns:a16="http://schemas.microsoft.com/office/drawing/2014/main" id="{F7AC133C-4A27-5943-63DA-7D55908947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7948" y="1778348"/>
            <a:ext cx="3687461" cy="24115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 descr="Beyonce.jpg">
            <a:extLst>
              <a:ext uri="{FF2B5EF4-FFF2-40B4-BE49-F238E27FC236}">
                <a16:creationId xmlns:a16="http://schemas.microsoft.com/office/drawing/2014/main" id="{CBB09116-2F0B-BD76-FB26-B50FE56E73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3044" y="1778348"/>
            <a:ext cx="3173504" cy="469282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Afbeelding 3" descr="Mike Tyson.jpg">
            <a:extLst>
              <a:ext uri="{FF2B5EF4-FFF2-40B4-BE49-F238E27FC236}">
                <a16:creationId xmlns:a16="http://schemas.microsoft.com/office/drawing/2014/main" id="{BC95FEFF-5C67-80AB-8429-FCEF4C2C38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1596" y="1785230"/>
            <a:ext cx="2385261" cy="24111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6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C9D29FB5-E3A2-31F8-0398-664F8946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3" name="Afbeelding 2" descr="HangoverLouisVuitton.jpg">
            <a:extLst>
              <a:ext uri="{FF2B5EF4-FFF2-40B4-BE49-F238E27FC236}">
                <a16:creationId xmlns:a16="http://schemas.microsoft.com/office/drawing/2014/main" id="{8BE9315D-F381-CC17-1553-D4DFC64FD6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4887" y="3792039"/>
            <a:ext cx="5616624" cy="26959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FF23CE2-135E-DECE-075E-FA9D3AB8B766}"/>
              </a:ext>
            </a:extLst>
          </p:cNvPr>
          <p:cNvSpPr txBox="1"/>
          <p:nvPr/>
        </p:nvSpPr>
        <p:spPr>
          <a:xfrm>
            <a:off x="322729" y="1205009"/>
            <a:ext cx="1124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r>
              <a:rPr lang="nl-NL" sz="2400" dirty="0"/>
              <a:t> Mag Warner Bros. een “Lewis Vuitton”, een imitatie van een Louis Vuitton-tas, in de film laten zien?</a:t>
            </a:r>
            <a:endParaRPr lang="en-US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2288E905-BB0C-F9DD-B2FD-3D9C84B78B3D}"/>
              </a:ext>
            </a:extLst>
          </p:cNvPr>
          <p:cNvSpPr/>
          <p:nvPr/>
        </p:nvSpPr>
        <p:spPr>
          <a:xfrm>
            <a:off x="2697830" y="5090888"/>
            <a:ext cx="1150070" cy="98038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entimeter - YouTube">
            <a:hlinkClick r:id="rId4"/>
            <a:extLst>
              <a:ext uri="{FF2B5EF4-FFF2-40B4-BE49-F238E27FC236}">
                <a16:creationId xmlns:a16="http://schemas.microsoft.com/office/drawing/2014/main" id="{8326C6F5-C43F-BE1E-DDA2-3BF4A559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0" y="5015060"/>
            <a:ext cx="1556683" cy="1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C54908F-75E9-5A22-428E-B6B4C8E03C99}"/>
              </a:ext>
            </a:extLst>
          </p:cNvPr>
          <p:cNvSpPr txBox="1"/>
          <p:nvPr/>
        </p:nvSpPr>
        <p:spPr>
          <a:xfrm>
            <a:off x="322729" y="2219576"/>
            <a:ext cx="70939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Ja, het is onderdeel van een grap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Nee, alleen het origineel mag getoond worden</a:t>
            </a:r>
            <a:endParaRPr lang="en-US" sz="2200" dirty="0"/>
          </a:p>
        </p:txBody>
      </p:sp>
      <p:pic>
        <p:nvPicPr>
          <p:cNvPr id="5" name="Afbeelding 4" descr="Beyonce.jpg">
            <a:extLst>
              <a:ext uri="{FF2B5EF4-FFF2-40B4-BE49-F238E27FC236}">
                <a16:creationId xmlns:a16="http://schemas.microsoft.com/office/drawing/2014/main" id="{00A3B32D-7B0E-FCB1-ADF3-2B94FFEA1E8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3044" y="1778348"/>
            <a:ext cx="3173504" cy="469282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C9D29FB5-E3A2-31F8-0398-664F8946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5" name="Afbeelding 4" descr="Beyonce.jpg">
            <a:extLst>
              <a:ext uri="{FF2B5EF4-FFF2-40B4-BE49-F238E27FC236}">
                <a16:creationId xmlns:a16="http://schemas.microsoft.com/office/drawing/2014/main" id="{00A3B32D-7B0E-FCB1-ADF3-2B94FFEA1E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044" y="1778348"/>
            <a:ext cx="3173504" cy="469282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4E3C15-3C69-4412-0BCA-5AB655FE2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320"/>
          <a:stretch/>
        </p:blipFill>
        <p:spPr>
          <a:xfrm>
            <a:off x="325227" y="1778348"/>
            <a:ext cx="7349102" cy="30953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E08B38-B4AB-A5A5-F624-D07C7319810A}"/>
              </a:ext>
            </a:extLst>
          </p:cNvPr>
          <p:cNvSpPr txBox="1"/>
          <p:nvPr/>
        </p:nvSpPr>
        <p:spPr>
          <a:xfrm>
            <a:off x="3836894" y="5074024"/>
            <a:ext cx="175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Lewis Vuitton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97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nding Nemo (2003) - Posters — The Movie Database (TMDB)">
            <a:extLst>
              <a:ext uri="{FF2B5EF4-FFF2-40B4-BE49-F238E27FC236}">
                <a16:creationId xmlns:a16="http://schemas.microsoft.com/office/drawing/2014/main" id="{43B0E339-1910-7A62-0E55-7C1F19F6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44" y="1778347"/>
            <a:ext cx="3173504" cy="47602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C9D29FB5-E3A2-31F8-0398-664F89466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8" name="Picture 2" descr="Mentimeter - YouTube">
            <a:hlinkClick r:id="rId4"/>
            <a:extLst>
              <a:ext uri="{FF2B5EF4-FFF2-40B4-BE49-F238E27FC236}">
                <a16:creationId xmlns:a16="http://schemas.microsoft.com/office/drawing/2014/main" id="{8326C6F5-C43F-BE1E-DDA2-3BF4A559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0" y="5015060"/>
            <a:ext cx="1556683" cy="1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Cover of the book Pierrot the Clownfish.jpg">
            <a:hlinkClick r:id="rId6"/>
            <a:extLst>
              <a:ext uri="{FF2B5EF4-FFF2-40B4-BE49-F238E27FC236}">
                <a16:creationId xmlns:a16="http://schemas.microsoft.com/office/drawing/2014/main" id="{CD6B70F6-BF04-B863-D26D-831C2016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2788" y="2760877"/>
            <a:ext cx="2654069" cy="34164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BDB03FB-8309-AD95-47B8-E2F3ACA80BA9}"/>
              </a:ext>
            </a:extLst>
          </p:cNvPr>
          <p:cNvSpPr txBox="1"/>
          <p:nvPr/>
        </p:nvSpPr>
        <p:spPr>
          <a:xfrm>
            <a:off x="322729" y="1205009"/>
            <a:ext cx="1164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 </a:t>
            </a:r>
            <a:r>
              <a:rPr lang="nl-NL" sz="2400" dirty="0"/>
              <a:t>Heeft Disney/</a:t>
            </a:r>
            <a:r>
              <a:rPr lang="nl-NL" sz="2400" dirty="0" err="1"/>
              <a:t>Pixar</a:t>
            </a:r>
            <a:r>
              <a:rPr lang="nl-NL" sz="2400" dirty="0"/>
              <a:t> het auteursrecht van Franck </a:t>
            </a:r>
            <a:r>
              <a:rPr lang="nl-NL" sz="2400" dirty="0" err="1"/>
              <a:t>le</a:t>
            </a:r>
            <a:r>
              <a:rPr lang="nl-NL" sz="2400" dirty="0"/>
              <a:t> </a:t>
            </a:r>
            <a:r>
              <a:rPr lang="nl-NL" sz="2400" dirty="0" err="1"/>
              <a:t>Calvez</a:t>
            </a:r>
            <a:r>
              <a:rPr lang="nl-NL" sz="2400" dirty="0"/>
              <a:t> geschonden? </a:t>
            </a:r>
            <a:endParaRPr lang="en-US" sz="2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F322B58-322A-7EE4-A615-A00328EC1078}"/>
              </a:ext>
            </a:extLst>
          </p:cNvPr>
          <p:cNvSpPr txBox="1"/>
          <p:nvPr/>
        </p:nvSpPr>
        <p:spPr>
          <a:xfrm>
            <a:off x="322729" y="1847211"/>
            <a:ext cx="72941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Ja: de vissen en het verhaal lijken op elkaar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Nee: het is een originele creatie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76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nding Nemo (2003) - Posters — The Movie Database (TMDB)">
            <a:extLst>
              <a:ext uri="{FF2B5EF4-FFF2-40B4-BE49-F238E27FC236}">
                <a16:creationId xmlns:a16="http://schemas.microsoft.com/office/drawing/2014/main" id="{43B0E339-1910-7A62-0E55-7C1F19F6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44" y="1778347"/>
            <a:ext cx="3173504" cy="47602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C9D29FB5-E3A2-31F8-0398-664F89466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6" name="Picture 2" descr="File:Cover of the book Pierrot the Clownfish.jpg">
            <a:hlinkClick r:id="rId4"/>
            <a:extLst>
              <a:ext uri="{FF2B5EF4-FFF2-40B4-BE49-F238E27FC236}">
                <a16:creationId xmlns:a16="http://schemas.microsoft.com/office/drawing/2014/main" id="{CD6B70F6-BF04-B863-D26D-831C2016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788" y="2760877"/>
            <a:ext cx="2654069" cy="34164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 descr="Clown Anemonefish Stock Photo - Download Image Now - Clown Fish,  Anemonefish, Sea Anemone - iStock">
            <a:extLst>
              <a:ext uri="{FF2B5EF4-FFF2-40B4-BE49-F238E27FC236}">
                <a16:creationId xmlns:a16="http://schemas.microsoft.com/office/drawing/2014/main" id="{AB66A375-69F5-3613-B286-15E6F7A4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1" y="2760876"/>
            <a:ext cx="3918602" cy="26124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FB9AE91-9C40-4CAB-D10B-E502D8CF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4FD848-5B1F-C05A-8E94-11B47AE06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7" b="50984"/>
          <a:stretch/>
        </p:blipFill>
        <p:spPr>
          <a:xfrm>
            <a:off x="0" y="1193073"/>
            <a:ext cx="12261669" cy="235599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F8F839-478A-227A-7D27-0EF8B139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3" y="3758973"/>
            <a:ext cx="3400425" cy="8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17A2499-B42A-DBBD-4904-A29834908600}"/>
              </a:ext>
            </a:extLst>
          </p:cNvPr>
          <p:cNvSpPr txBox="1"/>
          <p:nvPr/>
        </p:nvSpPr>
        <p:spPr>
          <a:xfrm>
            <a:off x="4798243" y="4591370"/>
            <a:ext cx="7250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www.auteursrechten.nl</a:t>
            </a:r>
            <a:endParaRPr lang="nl-NL" sz="4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A19E8-AC9F-12A2-277B-8625ADEB85F9}"/>
              </a:ext>
            </a:extLst>
          </p:cNvPr>
          <p:cNvSpPr txBox="1"/>
          <p:nvPr/>
        </p:nvSpPr>
        <p:spPr>
          <a:xfrm>
            <a:off x="4427717" y="6161937"/>
            <a:ext cx="566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CC BY-NC 4.0</a:t>
            </a:r>
            <a:br>
              <a:rPr lang="en-US" dirty="0"/>
            </a:br>
            <a:r>
              <a:rPr lang="en-US" sz="1000" dirty="0" err="1"/>
              <a:t>Sommige</a:t>
            </a:r>
            <a:r>
              <a:rPr lang="en-US" sz="1000" dirty="0"/>
              <a:t> </a:t>
            </a:r>
            <a:r>
              <a:rPr lang="en-US" sz="1000" dirty="0" err="1"/>
              <a:t>afbeeldingen</a:t>
            </a:r>
            <a:r>
              <a:rPr lang="en-US" sz="1000" dirty="0"/>
              <a:t> </a:t>
            </a:r>
            <a:r>
              <a:rPr lang="en-US" sz="1000" dirty="0" err="1"/>
              <a:t>uitgezonderd</a:t>
            </a:r>
            <a:r>
              <a:rPr lang="en-US" sz="1000" dirty="0"/>
              <a:t>, </a:t>
            </a:r>
            <a:r>
              <a:rPr lang="en-US" sz="1000" dirty="0" err="1"/>
              <a:t>zie</a:t>
            </a:r>
            <a:r>
              <a:rPr lang="en-US" sz="1000" dirty="0"/>
              <a:t> </a:t>
            </a:r>
            <a:r>
              <a:rPr lang="en-US" sz="1000" dirty="0" err="1">
                <a:hlinkClick r:id="rId5" action="ppaction://hlinksldjump"/>
              </a:rPr>
              <a:t>Bronvermelding</a:t>
            </a:r>
            <a:r>
              <a:rPr lang="en-US" sz="1000" dirty="0"/>
              <a:t>.</a:t>
            </a:r>
            <a:endParaRPr lang="nl-NL" sz="1000" dirty="0"/>
          </a:p>
        </p:txBody>
      </p:sp>
      <p:pic>
        <p:nvPicPr>
          <p:cNvPr id="4" name="Picture 2" descr="logo for the CC BY-NC license">
            <a:extLst>
              <a:ext uri="{FF2B5EF4-FFF2-40B4-BE49-F238E27FC236}">
                <a16:creationId xmlns:a16="http://schemas.microsoft.com/office/drawing/2014/main" id="{52751A52-EE8C-52C4-A522-1F80429F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411" y="6055640"/>
            <a:ext cx="1635694" cy="5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hlinkClick r:id="rId7"/>
            <a:extLst>
              <a:ext uri="{FF2B5EF4-FFF2-40B4-BE49-F238E27FC236}">
                <a16:creationId xmlns:a16="http://schemas.microsoft.com/office/drawing/2014/main" id="{DC23CCB2-49C0-3BF7-B613-97137B07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3" y="4801040"/>
            <a:ext cx="3295555" cy="13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1F840EF-07C9-5782-04ED-704DE58038D7}"/>
              </a:ext>
            </a:extLst>
          </p:cNvPr>
          <p:cNvSpPr txBox="1"/>
          <p:nvPr/>
        </p:nvSpPr>
        <p:spPr>
          <a:xfrm>
            <a:off x="8404419" y="273300"/>
            <a:ext cx="282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dirty="0">
                <a:solidFill>
                  <a:srgbClr val="FF0000"/>
                </a:solidFill>
              </a:rPr>
              <a:t>Vragen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2D27-A0D0-4BF3-E74B-EF4197D3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585" y="227698"/>
            <a:ext cx="2552677" cy="73753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Bronvermelding</a:t>
            </a:r>
            <a:endParaRPr lang="nl-NL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D4C8A-183F-0FF5-DA72-71B97A1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72" y="1091199"/>
            <a:ext cx="11545108" cy="5470966"/>
          </a:xfrm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3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 err="1"/>
              <a:t>Mentimeter</a:t>
            </a:r>
            <a:r>
              <a:rPr lang="nl-NL" sz="950" dirty="0"/>
              <a:t>. (</a:t>
            </a:r>
            <a:r>
              <a:rPr lang="nl-NL" sz="950" dirty="0" err="1"/>
              <a:t>z.d.</a:t>
            </a:r>
            <a:r>
              <a:rPr lang="nl-NL" sz="950" dirty="0"/>
              <a:t>). </a:t>
            </a:r>
            <a:r>
              <a:rPr lang="nl-NL" sz="950" i="1" dirty="0"/>
              <a:t>Perfect </a:t>
            </a:r>
            <a:r>
              <a:rPr lang="nl-NL" sz="950" i="1" dirty="0" err="1"/>
              <a:t>for</a:t>
            </a:r>
            <a:r>
              <a:rPr lang="nl-NL" sz="950" i="1" dirty="0"/>
              <a:t> </a:t>
            </a:r>
            <a:r>
              <a:rPr lang="nl-NL" sz="950" i="1" dirty="0" err="1"/>
              <a:t>hybrid</a:t>
            </a:r>
            <a:r>
              <a:rPr lang="nl-NL" sz="950" i="1" dirty="0"/>
              <a:t>, </a:t>
            </a:r>
            <a:r>
              <a:rPr lang="nl-NL" sz="950" i="1" dirty="0" err="1"/>
              <a:t>hyflex</a:t>
            </a:r>
            <a:r>
              <a:rPr lang="nl-NL" sz="950" i="1" dirty="0"/>
              <a:t>, &amp; </a:t>
            </a:r>
            <a:r>
              <a:rPr lang="nl-NL" sz="950" i="1" dirty="0" err="1"/>
              <a:t>blended</a:t>
            </a:r>
            <a:r>
              <a:rPr lang="nl-NL" sz="950" i="1" dirty="0"/>
              <a:t> </a:t>
            </a:r>
            <a:r>
              <a:rPr lang="nl-NL" sz="950" i="1" dirty="0" err="1"/>
              <a:t>learning</a:t>
            </a:r>
            <a:r>
              <a:rPr lang="nl-NL" sz="950" i="1" dirty="0"/>
              <a:t> </a:t>
            </a:r>
            <a:r>
              <a:rPr lang="nl-NL" sz="950" dirty="0"/>
              <a:t>[Illustratie]. Geraadpleegd op 31 maart 2023, van </a:t>
            </a:r>
            <a:r>
              <a:rPr lang="nl-NL" sz="950" dirty="0">
                <a:hlinkClick r:id="rId2"/>
              </a:rPr>
              <a:t>https://www.mentimeter.com/solutions/education/hybrid-learning</a:t>
            </a:r>
            <a:r>
              <a:rPr lang="nl-NL" sz="950" dirty="0"/>
              <a:t> Copyright </a:t>
            </a:r>
            <a:r>
              <a:rPr lang="nl-NL" sz="950" dirty="0" err="1"/>
              <a:t>z.d.</a:t>
            </a:r>
            <a:r>
              <a:rPr lang="nl-NL" sz="950" dirty="0"/>
              <a:t>, </a:t>
            </a:r>
            <a:r>
              <a:rPr lang="nl-NL" sz="950" dirty="0" err="1"/>
              <a:t>Mentimeter</a:t>
            </a:r>
            <a:r>
              <a:rPr lang="nl-NL" sz="950" dirty="0"/>
              <a:t>.</a:t>
            </a:r>
            <a:endParaRPr lang="nl-NL" sz="950" b="1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4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i="1" dirty="0"/>
              <a:t>TFV </a:t>
            </a:r>
            <a:r>
              <a:rPr lang="nl-NL" sz="950" i="1" dirty="0" err="1"/>
              <a:t>Clima</a:t>
            </a:r>
            <a:r>
              <a:rPr lang="nl-NL" sz="950" i="1" dirty="0"/>
              <a:t> </a:t>
            </a:r>
            <a:r>
              <a:rPr lang="nl-NL" sz="950" dirty="0"/>
              <a:t>[Foto]. (</a:t>
            </a:r>
            <a:r>
              <a:rPr lang="nl-NL" sz="950" dirty="0" err="1"/>
              <a:t>z.d.</a:t>
            </a:r>
            <a:r>
              <a:rPr lang="nl-NL" sz="950" dirty="0"/>
              <a:t>). </a:t>
            </a:r>
            <a:r>
              <a:rPr lang="nl-NL" sz="950" dirty="0" err="1"/>
              <a:t>Nubeser</a:t>
            </a:r>
            <a:r>
              <a:rPr lang="nl-NL" sz="950" dirty="0"/>
              <a:t>. Geraadpleegd op 10 juli 2016, van </a:t>
            </a:r>
            <a:r>
              <a:rPr lang="nl-NL" sz="950" dirty="0">
                <a:hlinkClick r:id="rId3"/>
              </a:rPr>
              <a:t>http://nubeser.com/wp-content/uploads/2015/10/tfv.jpg</a:t>
            </a:r>
            <a:r>
              <a:rPr lang="nl-NL" sz="950" dirty="0"/>
              <a:t> Copyright </a:t>
            </a:r>
            <a:r>
              <a:rPr lang="nl-NL" sz="950" dirty="0" err="1"/>
              <a:t>z.d.</a:t>
            </a:r>
            <a:r>
              <a:rPr lang="nl-NL" sz="950" dirty="0"/>
              <a:t>, onbekend.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Studiecentra HAN. (2021, 17 augustus). </a:t>
            </a:r>
            <a:r>
              <a:rPr lang="nl-NL" sz="950" i="1" dirty="0"/>
              <a:t>Van APA naar Beter 2021 - gebaseerd op APA7!</a:t>
            </a:r>
            <a:r>
              <a:rPr lang="nl-NL" sz="950" dirty="0"/>
              <a:t> [Screenshot]. YouTube. Geraadpleegd op 21 november 2023, van </a:t>
            </a:r>
            <a:r>
              <a:rPr lang="nl-NL" sz="950" dirty="0">
                <a:hlinkClick r:id="rId4"/>
              </a:rPr>
              <a:t>https://www.youtube.com/watch?v=1zS5KG9LhrE</a:t>
            </a:r>
            <a:r>
              <a:rPr lang="nl-NL" sz="950" dirty="0"/>
              <a:t> Copyright 2021, HAN University of </a:t>
            </a:r>
            <a:r>
              <a:rPr lang="nl-NL" sz="950" dirty="0" err="1"/>
              <a:t>Applied</a:t>
            </a:r>
            <a:r>
              <a:rPr lang="nl-NL" sz="950" dirty="0"/>
              <a:t> Sciences.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5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i="1" dirty="0"/>
              <a:t>Auteurswet </a:t>
            </a:r>
            <a:r>
              <a:rPr lang="nl-NL" sz="950" dirty="0"/>
              <a:t>[Screenshot] (1912, 23 september). Overheid.nl. Geraadpleegd op 22 november 2023, van </a:t>
            </a:r>
            <a:r>
              <a:rPr lang="nl-NL" sz="950" dirty="0">
                <a:hlinkClick r:id="rId5"/>
              </a:rPr>
              <a:t>https://wetten.overheid.nl/BWBR0001886</a:t>
            </a:r>
            <a:r>
              <a:rPr lang="nl-NL" sz="950" dirty="0"/>
              <a:t> In het publieke domein.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Vereniging Hogescholen. (2023). </a:t>
            </a:r>
            <a:r>
              <a:rPr lang="nl-NL" sz="950" i="1" dirty="0"/>
              <a:t>Collectieve Arbeidsovereenkomst voor het hoger beroepsonderwijs 2023-2024</a:t>
            </a:r>
            <a:r>
              <a:rPr lang="nl-NL" sz="950" dirty="0"/>
              <a:t>. Geraadpleegd op 22 november 2023, van </a:t>
            </a:r>
            <a:r>
              <a:rPr lang="nl-NL" sz="950" dirty="0">
                <a:hlinkClick r:id="rId6"/>
              </a:rPr>
              <a:t>https://www.aob.nl/assets/Cao-hoger-beroepsonderwijs-2023-2024.pdf</a:t>
            </a:r>
            <a:r>
              <a:rPr lang="nl-NL" sz="950" dirty="0"/>
              <a:t> p. 32) Copyright 2023, Vereniging Hogescholen.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Universiteiten van Nederland. (2023). </a:t>
            </a:r>
            <a:r>
              <a:rPr lang="nl-NL" sz="950" i="1" dirty="0"/>
              <a:t>1.3 Intellectuele eigendomsrechten</a:t>
            </a:r>
            <a:r>
              <a:rPr lang="nl-NL" sz="950" dirty="0"/>
              <a:t>. CAO Nederlandse Universiteiten. Geraadpleegd op 22 november 2023, van </a:t>
            </a:r>
            <a:r>
              <a:rPr lang="nl-NL" sz="950" dirty="0">
                <a:hlinkClick r:id="rId7"/>
              </a:rPr>
              <a:t>https://www.universiteitenvannederland.nl/cao-concept/algemeen/intellectuele-eigendomsrechten</a:t>
            </a:r>
            <a:r>
              <a:rPr lang="nl-NL" sz="950" dirty="0"/>
              <a:t> Copyright 2023, Universiteiten van Nederland.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6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 err="1"/>
              <a:t>Stieler</a:t>
            </a:r>
            <a:r>
              <a:rPr lang="nl-NL" sz="950" dirty="0"/>
              <a:t>, J. K. (1820). </a:t>
            </a:r>
            <a:r>
              <a:rPr lang="de-DE" sz="950" i="1" dirty="0"/>
              <a:t>Ein Portrait Beethovens mit der Partitur zur </a:t>
            </a:r>
            <a:r>
              <a:rPr lang="de-DE" sz="950" dirty="0"/>
              <a:t>Missa Solemnis </a:t>
            </a:r>
            <a:r>
              <a:rPr lang="nl-NL" sz="950" dirty="0"/>
              <a:t>[Schilderij]. Beethoven-</a:t>
            </a:r>
            <a:r>
              <a:rPr lang="nl-NL" sz="950" dirty="0" err="1"/>
              <a:t>Haus</a:t>
            </a:r>
            <a:r>
              <a:rPr lang="nl-NL" sz="950" dirty="0"/>
              <a:t>, Bonn. In het publieke domein.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7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Stichting Nederlands instituut voor Beeld &amp; Geluid. (2023, oktober). </a:t>
            </a:r>
            <a:r>
              <a:rPr lang="en-US" sz="950" i="1" dirty="0"/>
              <a:t>Hackney diamonds - The Rolling Stones</a:t>
            </a:r>
            <a:r>
              <a:rPr lang="en-US" sz="950" dirty="0"/>
              <a:t> [Screenshot]. Muziekweb.nl. </a:t>
            </a:r>
            <a:r>
              <a:rPr lang="en-US" sz="950" dirty="0" err="1"/>
              <a:t>Geraadpleegd</a:t>
            </a:r>
            <a:r>
              <a:rPr lang="en-US" sz="950" dirty="0"/>
              <a:t> op 21 </a:t>
            </a:r>
            <a:r>
              <a:rPr lang="en-US" sz="950" dirty="0" err="1"/>
              <a:t>november</a:t>
            </a:r>
            <a:r>
              <a:rPr lang="en-US" sz="950" dirty="0"/>
              <a:t> 2023, van </a:t>
            </a:r>
            <a:r>
              <a:rPr lang="en-US" sz="950" dirty="0">
                <a:hlinkClick r:id="rId8"/>
              </a:rPr>
              <a:t>https://www.muziekweb.nl/Link/JK265953/Hackney-diamonds</a:t>
            </a:r>
            <a:r>
              <a:rPr lang="en-US" sz="950" dirty="0"/>
              <a:t>  Copyright </a:t>
            </a:r>
            <a:r>
              <a:rPr lang="nl-NL" sz="950" dirty="0"/>
              <a:t>1995 - 2023</a:t>
            </a:r>
            <a:r>
              <a:rPr lang="en-US" sz="950" dirty="0"/>
              <a:t>, </a:t>
            </a:r>
            <a:r>
              <a:rPr lang="nl-NL" sz="950" dirty="0"/>
              <a:t>Stichting Nederlands instituut voor Beeld &amp; Geluid,.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8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Film </a:t>
            </a:r>
            <a:r>
              <a:rPr lang="nl-NL" sz="950" dirty="0" err="1"/>
              <a:t>Fest</a:t>
            </a:r>
            <a:r>
              <a:rPr lang="nl-NL" sz="950" dirty="0"/>
              <a:t> Gent. (2023). </a:t>
            </a:r>
            <a:r>
              <a:rPr lang="nl-NL" sz="950" i="1" dirty="0" err="1"/>
              <a:t>Steamboat</a:t>
            </a:r>
            <a:r>
              <a:rPr lang="nl-NL" sz="950" i="1" dirty="0"/>
              <a:t> Willie </a:t>
            </a:r>
            <a:r>
              <a:rPr lang="nl-NL" sz="950" dirty="0"/>
              <a:t>[Afbeelding]. Geraadpleegd op 24 november 2023, van </a:t>
            </a:r>
            <a:r>
              <a:rPr lang="nl-NL" sz="950" dirty="0">
                <a:hlinkClick r:id="rId9"/>
              </a:rPr>
              <a:t>https://www.filmfestival.be/nl/film/steamboat-willie</a:t>
            </a:r>
            <a:r>
              <a:rPr lang="nl-NL" sz="950" dirty="0"/>
              <a:t> Copyright 1928, Walt Disney Productions.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9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50" dirty="0"/>
              <a:t>U.S. Copyright Office. (</a:t>
            </a:r>
            <a:r>
              <a:rPr lang="en-US" sz="950" dirty="0" err="1"/>
              <a:t>z.d</a:t>
            </a:r>
            <a:r>
              <a:rPr lang="en-US" sz="950" dirty="0"/>
              <a:t>.). </a:t>
            </a:r>
            <a:r>
              <a:rPr lang="en-US" sz="950" i="1" dirty="0"/>
              <a:t>How long does copyright protection last?</a:t>
            </a:r>
            <a:r>
              <a:rPr lang="en-US" sz="950" dirty="0"/>
              <a:t> [Screenshot]. Copyright.gov. </a:t>
            </a:r>
            <a:r>
              <a:rPr lang="en-US" sz="950" dirty="0" err="1"/>
              <a:t>Geraadpleegd</a:t>
            </a:r>
            <a:r>
              <a:rPr lang="en-US" sz="950" dirty="0"/>
              <a:t> op 24 </a:t>
            </a:r>
            <a:r>
              <a:rPr lang="en-US" sz="950" dirty="0" err="1"/>
              <a:t>november</a:t>
            </a:r>
            <a:r>
              <a:rPr lang="en-US" sz="950" dirty="0"/>
              <a:t> 2023, van </a:t>
            </a:r>
            <a:r>
              <a:rPr lang="en-US" sz="950" dirty="0">
                <a:hlinkClick r:id="rId10"/>
              </a:rPr>
              <a:t>https://www.copyright.gov/help/faq/faq-duration.html</a:t>
            </a:r>
            <a:r>
              <a:rPr lang="en-US" sz="950" dirty="0"/>
              <a:t> Copyright </a:t>
            </a:r>
            <a:r>
              <a:rPr lang="en-US" sz="950" dirty="0" err="1"/>
              <a:t>z.d</a:t>
            </a:r>
            <a:r>
              <a:rPr lang="en-US" sz="950" dirty="0"/>
              <a:t>., U.S. Copyright Office.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50" b="1" dirty="0"/>
              <a:t>Dia 16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50" dirty="0"/>
              <a:t>Beeld &amp; Geluid. (</a:t>
            </a:r>
            <a:r>
              <a:rPr lang="en-US" sz="950" dirty="0" err="1"/>
              <a:t>z.d</a:t>
            </a:r>
            <a:r>
              <a:rPr lang="en-US" sz="950" dirty="0"/>
              <a:t>.). </a:t>
            </a:r>
            <a:r>
              <a:rPr lang="en-US" sz="950" i="1" dirty="0"/>
              <a:t>Logo</a:t>
            </a:r>
            <a:r>
              <a:rPr lang="en-US" sz="950" dirty="0"/>
              <a:t> [Screenshot]. </a:t>
            </a:r>
            <a:r>
              <a:rPr lang="en-US" sz="950" dirty="0" err="1"/>
              <a:t>Geraadpleegd</a:t>
            </a:r>
            <a:r>
              <a:rPr lang="en-US" sz="950" dirty="0"/>
              <a:t> op 5 </a:t>
            </a:r>
            <a:r>
              <a:rPr lang="en-US" sz="950" dirty="0" err="1"/>
              <a:t>december</a:t>
            </a:r>
            <a:r>
              <a:rPr lang="en-US" sz="950" dirty="0"/>
              <a:t> 2023, van </a:t>
            </a:r>
            <a:r>
              <a:rPr lang="en-US" sz="950" dirty="0">
                <a:hlinkClick r:id="rId11"/>
              </a:rPr>
              <a:t>https://www.beeldengeluidopschool.nl/#/home</a:t>
            </a:r>
            <a:r>
              <a:rPr lang="en-US" sz="950" dirty="0"/>
              <a:t> Copyright 2022, Beeld &amp; Geluid.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50" dirty="0" err="1"/>
              <a:t>Videma</a:t>
            </a:r>
            <a:r>
              <a:rPr lang="en-US" sz="950" dirty="0"/>
              <a:t>. (</a:t>
            </a:r>
            <a:r>
              <a:rPr lang="en-US" sz="950" dirty="0" err="1"/>
              <a:t>z.d</a:t>
            </a:r>
            <a:r>
              <a:rPr lang="en-US" sz="950" dirty="0"/>
              <a:t>.). </a:t>
            </a:r>
            <a:r>
              <a:rPr lang="en-US" sz="950" i="1" dirty="0"/>
              <a:t>Logo</a:t>
            </a:r>
            <a:r>
              <a:rPr lang="en-US" sz="950" dirty="0"/>
              <a:t> [Screenshot]. </a:t>
            </a:r>
            <a:r>
              <a:rPr lang="en-US" sz="950" dirty="0" err="1"/>
              <a:t>Geraadpleegd</a:t>
            </a:r>
            <a:r>
              <a:rPr lang="en-US" sz="950" dirty="0"/>
              <a:t> op 5 </a:t>
            </a:r>
            <a:r>
              <a:rPr lang="en-US" sz="950" dirty="0" err="1"/>
              <a:t>december</a:t>
            </a:r>
            <a:r>
              <a:rPr lang="en-US" sz="950" dirty="0"/>
              <a:t> 2023, van </a:t>
            </a:r>
            <a:r>
              <a:rPr lang="en-US" sz="950" dirty="0">
                <a:hlinkClick r:id="rId12"/>
              </a:rPr>
              <a:t>https://www.videma.nl/</a:t>
            </a:r>
            <a:r>
              <a:rPr lang="en-US" sz="950" dirty="0"/>
              <a:t> Copyright 2023, </a:t>
            </a:r>
            <a:r>
              <a:rPr lang="en-US" sz="950" dirty="0" err="1"/>
              <a:t>Videma</a:t>
            </a:r>
            <a:r>
              <a:rPr lang="en-US" sz="950" dirty="0"/>
              <a:t>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50" b="1" dirty="0"/>
              <a:t>Dia 17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50" dirty="0" err="1"/>
              <a:t>FilmService</a:t>
            </a:r>
            <a:r>
              <a:rPr lang="en-US" sz="950" dirty="0"/>
              <a:t>. (</a:t>
            </a:r>
            <a:r>
              <a:rPr lang="en-US" sz="950" dirty="0" err="1"/>
              <a:t>z.d</a:t>
            </a:r>
            <a:r>
              <a:rPr lang="en-US" sz="950" dirty="0"/>
              <a:t>.). </a:t>
            </a:r>
            <a:r>
              <a:rPr lang="en-US" sz="950" i="1" dirty="0"/>
              <a:t>Logo</a:t>
            </a:r>
            <a:r>
              <a:rPr lang="en-US" sz="950" dirty="0"/>
              <a:t> [Screenshot]. </a:t>
            </a:r>
            <a:r>
              <a:rPr lang="en-US" sz="950" dirty="0" err="1"/>
              <a:t>Geraadpleegd</a:t>
            </a:r>
            <a:r>
              <a:rPr lang="en-US" sz="950" dirty="0"/>
              <a:t> op 5 </a:t>
            </a:r>
            <a:r>
              <a:rPr lang="en-US" sz="950" dirty="0" err="1"/>
              <a:t>december</a:t>
            </a:r>
            <a:r>
              <a:rPr lang="en-US" sz="950" dirty="0"/>
              <a:t> 2023, van </a:t>
            </a:r>
            <a:r>
              <a:rPr lang="en-US" sz="950" dirty="0">
                <a:hlinkClick r:id="rId13"/>
              </a:rPr>
              <a:t>https://www.filmservice.nl/</a:t>
            </a:r>
            <a:r>
              <a:rPr lang="en-US" sz="950" dirty="0"/>
              <a:t> Copyright 2023, </a:t>
            </a:r>
            <a:r>
              <a:rPr lang="en-US" sz="950" dirty="0" err="1"/>
              <a:t>FilmService</a:t>
            </a:r>
            <a:r>
              <a:rPr lang="en-US" sz="950" dirty="0"/>
              <a:t> B.V.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22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Collider.com. (2011). </a:t>
            </a:r>
            <a:r>
              <a:rPr lang="nl-NL" sz="950" i="1" dirty="0"/>
              <a:t>The </a:t>
            </a:r>
            <a:r>
              <a:rPr lang="nl-NL" sz="950" i="1" dirty="0" err="1"/>
              <a:t>Hangover</a:t>
            </a:r>
            <a:r>
              <a:rPr lang="nl-NL" sz="950" i="1" dirty="0"/>
              <a:t> part 2 </a:t>
            </a:r>
            <a:r>
              <a:rPr lang="nl-NL" sz="950" i="1" dirty="0" err="1"/>
              <a:t>movieposter</a:t>
            </a:r>
            <a:r>
              <a:rPr lang="nl-NL" sz="950" dirty="0"/>
              <a:t> [Foto]. Geraadpleegd op 28 november 2023, van </a:t>
            </a:r>
            <a:r>
              <a:rPr lang="nl-NL" sz="950" dirty="0">
                <a:hlinkClick r:id="rId14"/>
              </a:rPr>
              <a:t>http://collider.com/wp-content/uploads/the-hangover-part-2-movie-poster-01.jpg</a:t>
            </a:r>
            <a:endParaRPr lang="nl-NL" sz="950" b="1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 err="1"/>
              <a:t>McConkey</a:t>
            </a:r>
            <a:r>
              <a:rPr lang="nl-NL" sz="950" dirty="0"/>
              <a:t>, C. T. (2011, 4 mei). </a:t>
            </a:r>
            <a:r>
              <a:rPr lang="en-US" sz="950" i="1" dirty="0"/>
              <a:t>Copyright Infringement: Hangover 2 and Mike Tyson Tattoo</a:t>
            </a:r>
            <a:r>
              <a:rPr lang="en-US" sz="950" dirty="0"/>
              <a:t> </a:t>
            </a:r>
            <a:r>
              <a:rPr lang="nl-NL" sz="950" dirty="0"/>
              <a:t>[Foto]. </a:t>
            </a:r>
            <a:r>
              <a:rPr lang="nl-NL" sz="950" dirty="0" err="1"/>
              <a:t>Calan</a:t>
            </a:r>
            <a:r>
              <a:rPr lang="nl-NL" sz="950" dirty="0"/>
              <a:t> </a:t>
            </a:r>
            <a:r>
              <a:rPr lang="nl-NL" sz="950" dirty="0" err="1"/>
              <a:t>Law</a:t>
            </a:r>
            <a:r>
              <a:rPr lang="nl-NL" sz="950" dirty="0"/>
              <a:t>. Geraadpleegd op 12 september 2012, van </a:t>
            </a:r>
            <a:r>
              <a:rPr lang="nl-NL" sz="950" dirty="0">
                <a:hlinkClick r:id="rId15"/>
              </a:rPr>
              <a:t>http://www.calanlaw.com/blawg/copyrightinfringementhangover2andmiketysontattoo/Hangover%202%20Mike%20Tyson%20Tattoo.jpg</a:t>
            </a:r>
            <a:endParaRPr lang="nl-NL" sz="950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23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 err="1"/>
              <a:t>Funny</a:t>
            </a:r>
            <a:r>
              <a:rPr lang="nl-NL" sz="950" dirty="0"/>
              <a:t> Pictures. (2010). </a:t>
            </a:r>
            <a:r>
              <a:rPr lang="nl-NL" sz="950" i="1" dirty="0"/>
              <a:t>Mike Tyson baby</a:t>
            </a:r>
            <a:r>
              <a:rPr lang="nl-NL" sz="950" dirty="0"/>
              <a:t> [Foto]. Geraadpleegd op 5 september 2012, van </a:t>
            </a:r>
            <a:r>
              <a:rPr lang="nl-NL" sz="950" dirty="0">
                <a:hlinkClick r:id="rId16"/>
              </a:rPr>
              <a:t>http://www.justsaypictures.com/mike-tyson-baby.html</a:t>
            </a:r>
            <a:endParaRPr lang="nl-NL" sz="950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24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Fenner, J. (2011, 23 december). </a:t>
            </a:r>
            <a:r>
              <a:rPr lang="en-US" sz="950" i="1" dirty="0"/>
              <a:t>Louis Vuitton sues The Hangover II for using knockoff luggage </a:t>
            </a:r>
            <a:r>
              <a:rPr lang="en-US" sz="950" dirty="0"/>
              <a:t>[Screenshot]. </a:t>
            </a:r>
            <a:r>
              <a:rPr lang="en-US" sz="950" dirty="0" err="1"/>
              <a:t>Geraadpleegd</a:t>
            </a:r>
            <a:r>
              <a:rPr lang="en-US" sz="950" dirty="0"/>
              <a:t> op 8 </a:t>
            </a:r>
            <a:r>
              <a:rPr lang="en-US" sz="950" dirty="0" err="1"/>
              <a:t>mei</a:t>
            </a:r>
            <a:r>
              <a:rPr lang="en-US" sz="950" dirty="0"/>
              <a:t> 2013, van </a:t>
            </a:r>
            <a:r>
              <a:rPr lang="nl-NL" sz="950" dirty="0">
                <a:hlinkClick r:id="rId17"/>
              </a:rPr>
              <a:t>http://static02.mediaite.com/styleite/uploads/2011/12/hangoverwide.png</a:t>
            </a:r>
            <a:endParaRPr lang="nl-NL" sz="950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25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/>
              <a:t>Phillips, T. (Director). (2011). </a:t>
            </a:r>
            <a:r>
              <a:rPr lang="nl-NL" sz="950" i="1" dirty="0"/>
              <a:t>The </a:t>
            </a:r>
            <a:r>
              <a:rPr lang="nl-NL" sz="950" i="1" dirty="0" err="1"/>
              <a:t>Hangover</a:t>
            </a:r>
            <a:r>
              <a:rPr lang="nl-NL" sz="950" i="1" dirty="0"/>
              <a:t> Part II </a:t>
            </a:r>
            <a:r>
              <a:rPr lang="nl-NL" sz="950" dirty="0"/>
              <a:t>[Screenshot]. Warner Bros. Copyright 2011, Warner Bros.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endParaRPr lang="nl-NL" sz="950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9A2EAE51-A5D0-8862-4A10-5DC5C9E15F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FF11776C-E502-401E-A278-AFEB51332FA7}"/>
              </a:ext>
            </a:extLst>
          </p:cNvPr>
          <p:cNvSpPr txBox="1"/>
          <p:nvPr/>
        </p:nvSpPr>
        <p:spPr>
          <a:xfrm>
            <a:off x="9549207" y="3963380"/>
            <a:ext cx="2250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85B3"/>
                </a:solidFill>
              </a:rPr>
              <a:t>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7E55FEA-9592-402C-813D-79432F533490}"/>
              </a:ext>
            </a:extLst>
          </p:cNvPr>
          <p:cNvSpPr txBox="1"/>
          <p:nvPr/>
        </p:nvSpPr>
        <p:spPr>
          <a:xfrm>
            <a:off x="9549207" y="4450056"/>
            <a:ext cx="2250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85B3"/>
                </a:solidFill>
              </a:rPr>
              <a:t> </a:t>
            </a:r>
          </a:p>
        </p:txBody>
      </p:sp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5BEF693-B878-C1B0-A7D5-9D6FC4C2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591AD8B-A661-AB4E-10D0-BACBE87251D2}"/>
              </a:ext>
            </a:extLst>
          </p:cNvPr>
          <p:cNvSpPr txBox="1"/>
          <p:nvPr/>
        </p:nvSpPr>
        <p:spPr>
          <a:xfrm>
            <a:off x="1938933" y="1366897"/>
            <a:ext cx="91395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nl-NL" sz="2200" dirty="0"/>
              <a:t>Ga naar </a:t>
            </a:r>
            <a:r>
              <a:rPr lang="nl-NL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nl-NL" sz="2200" dirty="0"/>
              <a:t> (telefoon of laptop)</a:t>
            </a:r>
            <a:br>
              <a:rPr lang="nl-NL" sz="2200" dirty="0"/>
            </a:br>
            <a:endParaRPr lang="nl-NL" sz="2200" dirty="0"/>
          </a:p>
          <a:p>
            <a:pPr marL="514350" indent="-514350">
              <a:buAutoNum type="arabicPeriod"/>
            </a:pPr>
            <a:r>
              <a:rPr lang="nl-NL" sz="2200" dirty="0"/>
              <a:t>Vul de code in</a:t>
            </a:r>
            <a:br>
              <a:rPr lang="nl-NL" sz="2200" dirty="0"/>
            </a:br>
            <a:r>
              <a:rPr lang="nl-NL" sz="2200" dirty="0"/>
              <a:t> </a:t>
            </a:r>
          </a:p>
          <a:p>
            <a:pPr marL="514350" indent="-514350">
              <a:buAutoNum type="arabicPeriod"/>
            </a:pPr>
            <a:r>
              <a:rPr lang="nl-NL" sz="2200" dirty="0"/>
              <a:t>Klik nadat je een antwoord hebt gegeven op </a:t>
            </a:r>
            <a:r>
              <a:rPr lang="nl-NL" sz="2200" dirty="0">
                <a:solidFill>
                  <a:schemeClr val="bg1"/>
                </a:solidFill>
                <a:highlight>
                  <a:srgbClr val="0000FF"/>
                </a:highlight>
              </a:rPr>
              <a:t>Verzenden</a:t>
            </a:r>
            <a:endParaRPr lang="nl-NL" sz="2200" dirty="0"/>
          </a:p>
          <a:p>
            <a:pPr marL="514350" indent="-514350">
              <a:buAutoNum type="arabicPeriod"/>
            </a:pPr>
            <a:endParaRPr lang="nl-NL" sz="2800" dirty="0"/>
          </a:p>
        </p:txBody>
      </p:sp>
      <p:pic>
        <p:nvPicPr>
          <p:cNvPr id="6" name="Picture 2">
            <a:hlinkClick r:id="rId5"/>
            <a:extLst>
              <a:ext uri="{FF2B5EF4-FFF2-40B4-BE49-F238E27FC236}">
                <a16:creationId xmlns:a16="http://schemas.microsoft.com/office/drawing/2014/main" id="{739DBA12-24E9-F697-7AA6-12D951D5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9189" y="3376192"/>
            <a:ext cx="4857504" cy="303696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F2D27-A0D0-4BF3-E74B-EF4197D3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585" y="227698"/>
            <a:ext cx="2552677" cy="73753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Bronvermelding</a:t>
            </a:r>
            <a:endParaRPr lang="nl-NL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D4C8A-183F-0FF5-DA72-71B97A1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72" y="1091199"/>
            <a:ext cx="11545108" cy="1194801"/>
          </a:xfrm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26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 err="1"/>
              <a:t>TiVo</a:t>
            </a:r>
            <a:r>
              <a:rPr lang="nl-NL" sz="950" dirty="0"/>
              <a:t> Platform Technologies LLC. (</a:t>
            </a:r>
            <a:r>
              <a:rPr lang="nl-NL" sz="950" dirty="0" err="1"/>
              <a:t>z.d.</a:t>
            </a:r>
            <a:r>
              <a:rPr lang="nl-NL" sz="950" dirty="0"/>
              <a:t>). </a:t>
            </a:r>
            <a:r>
              <a:rPr lang="nl-NL" sz="950" i="1" dirty="0" err="1"/>
              <a:t>Finding</a:t>
            </a:r>
            <a:r>
              <a:rPr lang="nl-NL" sz="950" i="1" dirty="0"/>
              <a:t> Nemo (2003) </a:t>
            </a:r>
            <a:r>
              <a:rPr lang="nl-NL" sz="950" dirty="0"/>
              <a:t>[Illustratie]. TMDB. Geraadpleegd op 29 november 2023, van </a:t>
            </a:r>
            <a:r>
              <a:rPr lang="nl-NL" sz="950" dirty="0">
                <a:hlinkClick r:id="rId2"/>
              </a:rPr>
              <a:t>https://www.themoviedb.org/t/p/original/aPMHPOd8hxS4goTAHEouvrOiRV2.jpg Copyright 2003</a:t>
            </a:r>
            <a:r>
              <a:rPr lang="nl-NL" sz="950" dirty="0"/>
              <a:t>, </a:t>
            </a:r>
            <a:r>
              <a:rPr lang="nl-NL" sz="950" dirty="0" err="1"/>
              <a:t>Pixar</a:t>
            </a:r>
            <a:r>
              <a:rPr lang="nl-NL" sz="950" dirty="0"/>
              <a:t>/Walt Disney Productions.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 err="1"/>
              <a:t>Zanimum</a:t>
            </a:r>
            <a:r>
              <a:rPr lang="nl-NL" sz="950" dirty="0"/>
              <a:t>. (2012, 29 september). </a:t>
            </a:r>
            <a:r>
              <a:rPr lang="nl-NL" sz="950" i="1" dirty="0"/>
              <a:t>The cover of Pierrot </a:t>
            </a:r>
            <a:r>
              <a:rPr lang="nl-NL" sz="950" i="1" dirty="0" err="1"/>
              <a:t>the</a:t>
            </a:r>
            <a:r>
              <a:rPr lang="nl-NL" sz="950" i="1" dirty="0"/>
              <a:t> </a:t>
            </a:r>
            <a:r>
              <a:rPr lang="nl-NL" sz="950" i="1" dirty="0" err="1"/>
              <a:t>Clownfish</a:t>
            </a:r>
            <a:r>
              <a:rPr lang="nl-NL" sz="950" i="1" dirty="0"/>
              <a:t> </a:t>
            </a:r>
            <a:r>
              <a:rPr lang="nl-NL" sz="950" dirty="0"/>
              <a:t>[Afbeelding]. Wikimedia. Geraadpleegd op 14 januari 2013, van </a:t>
            </a:r>
            <a:r>
              <a:rPr lang="nl-NL" sz="950" dirty="0">
                <a:hlinkClick r:id="rId3"/>
              </a:rPr>
              <a:t>http://upload.wikimedia.org/wikipedia/en/3/30/Cover_of_the_book_Pierrot_the_Clownfish.jpg</a:t>
            </a:r>
            <a:r>
              <a:rPr lang="nl-NL" sz="950" dirty="0"/>
              <a:t> Copyright 2002, </a:t>
            </a:r>
            <a:r>
              <a:rPr lang="nl-NL" sz="950" dirty="0" err="1"/>
              <a:t>Éditions</a:t>
            </a:r>
            <a:r>
              <a:rPr lang="nl-NL" sz="950" dirty="0"/>
              <a:t> </a:t>
            </a:r>
            <a:r>
              <a:rPr lang="nl-NL" sz="950" dirty="0" err="1"/>
              <a:t>Flaven</a:t>
            </a:r>
            <a:r>
              <a:rPr lang="nl-NL" sz="950" dirty="0"/>
              <a:t> Scène.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b="1" dirty="0"/>
              <a:t>Dia 27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950" dirty="0" err="1"/>
              <a:t>cbpix</a:t>
            </a:r>
            <a:r>
              <a:rPr lang="nl-NL" sz="950" dirty="0"/>
              <a:t>. (2015, 4 december). </a:t>
            </a:r>
            <a:r>
              <a:rPr lang="nl-NL" sz="950" i="1" dirty="0"/>
              <a:t>Clown </a:t>
            </a:r>
            <a:r>
              <a:rPr lang="nl-NL" sz="950" i="1" dirty="0" err="1"/>
              <a:t>anemonefish</a:t>
            </a:r>
            <a:r>
              <a:rPr lang="nl-NL" sz="950" i="1" dirty="0"/>
              <a:t> - Stockbeeld </a:t>
            </a:r>
            <a:r>
              <a:rPr lang="nl-NL" sz="950" dirty="0"/>
              <a:t>[Foto]. </a:t>
            </a:r>
            <a:r>
              <a:rPr lang="nl-NL" sz="950" dirty="0" err="1"/>
              <a:t>iStock</a:t>
            </a:r>
            <a:r>
              <a:rPr lang="nl-NL" sz="950" dirty="0"/>
              <a:t>. Geraadpleegd op 29 november 2023, van </a:t>
            </a:r>
            <a:r>
              <a:rPr lang="nl-NL" sz="950" dirty="0">
                <a:hlinkClick r:id="rId4"/>
              </a:rPr>
              <a:t>https://www.istockphoto.com/nl/foto/clown-anemonefish-gm498554778-79718485</a:t>
            </a:r>
            <a:r>
              <a:rPr lang="nl-NL" sz="950" dirty="0"/>
              <a:t> In het publieke domein.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endParaRPr lang="nl-NL" sz="950" dirty="0"/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buNone/>
            </a:pPr>
            <a:endParaRPr lang="nl-NL" sz="950" dirty="0"/>
          </a:p>
        </p:txBody>
      </p:sp>
      <p:pic>
        <p:nvPicPr>
          <p:cNvPr id="4" name="Afbeelding 3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9A2EAE51-A5D0-8862-4A10-5DC5C9E15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5BEF693-B878-C1B0-A7D5-9D6FC4C2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9CBE57D-8882-B7F2-9352-790B5B76979C}"/>
              </a:ext>
            </a:extLst>
          </p:cNvPr>
          <p:cNvSpPr txBox="1"/>
          <p:nvPr/>
        </p:nvSpPr>
        <p:spPr>
          <a:xfrm>
            <a:off x="322729" y="1205009"/>
            <a:ext cx="1154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1</a:t>
            </a:r>
            <a:r>
              <a:rPr lang="nl-NL" sz="2400" dirty="0"/>
              <a:t> Wie heeft het auteursrecht van de </a:t>
            </a:r>
            <a:r>
              <a:rPr lang="nl-NL" sz="2400" dirty="0" err="1"/>
              <a:t>weblecture</a:t>
            </a:r>
            <a:r>
              <a:rPr lang="nl-NL" sz="2400" dirty="0"/>
              <a:t> </a:t>
            </a:r>
            <a:r>
              <a:rPr lang="nl-NL" sz="2400" i="1" dirty="0"/>
              <a:t>Van APA naar Beter</a:t>
            </a:r>
            <a:r>
              <a:rPr lang="nl-NL" sz="2400" dirty="0"/>
              <a:t> nadat het op YouTube is geplaatst?</a:t>
            </a:r>
            <a:endParaRPr lang="en-US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92FA7C-1539-F8C8-BF61-EC4345FC6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12" y="2182597"/>
            <a:ext cx="5838400" cy="44082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8C9740-7196-DFCB-9BD7-EE3E6878A9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59"/>
          <a:stretch/>
        </p:blipFill>
        <p:spPr>
          <a:xfrm>
            <a:off x="5770662" y="2461423"/>
            <a:ext cx="5105601" cy="3099830"/>
          </a:xfrm>
          <a:prstGeom prst="rect">
            <a:avLst/>
          </a:prstGeom>
        </p:spPr>
      </p:pic>
      <p:pic>
        <p:nvPicPr>
          <p:cNvPr id="12" name="Picture 2" descr="Mentimeter - YouTube">
            <a:hlinkClick r:id="rId6"/>
            <a:extLst>
              <a:ext uri="{FF2B5EF4-FFF2-40B4-BE49-F238E27FC236}">
                <a16:creationId xmlns:a16="http://schemas.microsoft.com/office/drawing/2014/main" id="{6CFA7D62-A00A-A931-AF63-02E8585A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80" y="5128474"/>
            <a:ext cx="1556683" cy="1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906DFA-1D2B-3413-B560-4EB2714819E9}"/>
              </a:ext>
            </a:extLst>
          </p:cNvPr>
          <p:cNvSpPr txBox="1"/>
          <p:nvPr/>
        </p:nvSpPr>
        <p:spPr>
          <a:xfrm>
            <a:off x="322729" y="2461423"/>
            <a:ext cx="486201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De makers:</a:t>
            </a:r>
            <a:br>
              <a:rPr lang="nl-NL" sz="2200" dirty="0"/>
            </a:br>
            <a:r>
              <a:rPr lang="nl-NL" sz="2200" dirty="0"/>
              <a:t>Rik van Schendel en Arjan Doolaar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De onderwijsinstelling:</a:t>
            </a:r>
            <a:br>
              <a:rPr lang="nl-NL" sz="2200" dirty="0"/>
            </a:br>
            <a:r>
              <a:rPr lang="nl-NL" sz="2200" dirty="0"/>
              <a:t>HAN University of </a:t>
            </a:r>
            <a:r>
              <a:rPr lang="nl-NL" sz="2200" dirty="0" err="1"/>
              <a:t>Applied</a:t>
            </a:r>
            <a:r>
              <a:rPr lang="nl-NL" sz="2200" dirty="0"/>
              <a:t> Sciences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De eigenaar van YouTube:</a:t>
            </a:r>
            <a:br>
              <a:rPr lang="nl-NL" sz="2200" dirty="0"/>
            </a:br>
            <a:r>
              <a:rPr lang="nl-NL" sz="2200" dirty="0"/>
              <a:t>Google Inc.</a:t>
            </a:r>
            <a:endParaRPr lang="en-US" sz="2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3530D54-5BE3-9C69-ACD7-70F02F7CF710}"/>
              </a:ext>
            </a:extLst>
          </p:cNvPr>
          <p:cNvSpPr txBox="1"/>
          <p:nvPr/>
        </p:nvSpPr>
        <p:spPr>
          <a:xfrm>
            <a:off x="8842343" y="273300"/>
            <a:ext cx="282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dirty="0">
                <a:solidFill>
                  <a:srgbClr val="FF0000"/>
                </a:solidFill>
              </a:rPr>
              <a:t>Introductie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5BEF693-B878-C1B0-A7D5-9D6FC4C2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C0954BB-E9DF-897E-544E-946B7F1A2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87" y="3834976"/>
            <a:ext cx="7704742" cy="26510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3BFB8EE-6644-A813-9F71-0E37262C1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22" y="1020090"/>
            <a:ext cx="10009389" cy="16754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F010C5B-3454-B5B4-D43E-23EAB00D3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285" y="2446717"/>
            <a:ext cx="6257433" cy="18554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B762B98-5447-5A25-856B-4D95F4622A0F}"/>
              </a:ext>
            </a:extLst>
          </p:cNvPr>
          <p:cNvSpPr txBox="1"/>
          <p:nvPr/>
        </p:nvSpPr>
        <p:spPr>
          <a:xfrm>
            <a:off x="10558021" y="1020090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Auteurswet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33D23C-A9B0-5D82-08E0-0E56E08A7389}"/>
              </a:ext>
            </a:extLst>
          </p:cNvPr>
          <p:cNvSpPr txBox="1"/>
          <p:nvPr/>
        </p:nvSpPr>
        <p:spPr>
          <a:xfrm>
            <a:off x="4566158" y="2763149"/>
            <a:ext cx="120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Cao hbo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A8AD86-8557-EB52-21FA-E6601C24570F}"/>
              </a:ext>
            </a:extLst>
          </p:cNvPr>
          <p:cNvSpPr txBox="1"/>
          <p:nvPr/>
        </p:nvSpPr>
        <p:spPr>
          <a:xfrm>
            <a:off x="8418529" y="6116738"/>
            <a:ext cx="120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Cao wo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5BEF693-B878-C1B0-A7D5-9D6FC4C2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9CBE57D-8882-B7F2-9352-790B5B76979C}"/>
              </a:ext>
            </a:extLst>
          </p:cNvPr>
          <p:cNvSpPr txBox="1"/>
          <p:nvPr/>
        </p:nvSpPr>
        <p:spPr>
          <a:xfrm>
            <a:off x="349623" y="1199384"/>
            <a:ext cx="1154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</a:t>
            </a:r>
            <a:r>
              <a:rPr lang="nl-NL" sz="2400" dirty="0"/>
              <a:t> In een </a:t>
            </a:r>
            <a:r>
              <a:rPr lang="nl-NL" sz="2400" dirty="0" err="1"/>
              <a:t>weblecture</a:t>
            </a:r>
            <a:r>
              <a:rPr lang="nl-NL" sz="2400" dirty="0"/>
              <a:t> bespreek je de Vijfde Symfonie van Ludwig van Beethoven. De opname duurt 7 minuten en 35 seconden, hoeveel seconden mag je laten horen?</a:t>
            </a:r>
            <a:endParaRPr lang="en-US" sz="2400" dirty="0"/>
          </a:p>
        </p:txBody>
      </p:sp>
      <p:pic>
        <p:nvPicPr>
          <p:cNvPr id="12" name="Picture 2" descr="Mentimeter - YouTube">
            <a:hlinkClick r:id="rId4"/>
            <a:extLst>
              <a:ext uri="{FF2B5EF4-FFF2-40B4-BE49-F238E27FC236}">
                <a16:creationId xmlns:a16="http://schemas.microsoft.com/office/drawing/2014/main" id="{6CFA7D62-A00A-A931-AF63-02E8585A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72" y="4962595"/>
            <a:ext cx="1556683" cy="1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6447861-7238-485E-AD08-2821DDFED15A}"/>
              </a:ext>
            </a:extLst>
          </p:cNvPr>
          <p:cNvSpPr txBox="1"/>
          <p:nvPr/>
        </p:nvSpPr>
        <p:spPr>
          <a:xfrm>
            <a:off x="349623" y="2343199"/>
            <a:ext cx="751233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Niets zonder toestemming van de muziekdistributeur.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Tot maximaal 10% van de opname, dus 45 seconden.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Zo veel als nodig is voor de bespreking.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200" dirty="0"/>
              <a:t>Onbeperkt want Van Beethoven is al meer dan 70 jaar dood.</a:t>
            </a:r>
            <a:endParaRPr lang="en-US" sz="2200" dirty="0"/>
          </a:p>
        </p:txBody>
      </p:sp>
      <p:pic>
        <p:nvPicPr>
          <p:cNvPr id="1026" name="Picture 2" descr="Portrait by Joseph Karl Stieler, 1820">
            <a:extLst>
              <a:ext uri="{FF2B5EF4-FFF2-40B4-BE49-F238E27FC236}">
                <a16:creationId xmlns:a16="http://schemas.microsoft.com/office/drawing/2014/main" id="{BB2A7F36-FA8C-CBA6-BE1B-D1E02C90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57" y="2343199"/>
            <a:ext cx="3189962" cy="39713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292FA7C-1539-F8C8-BF61-EC4345FC6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70" y="1776179"/>
            <a:ext cx="6297976" cy="4755212"/>
          </a:xfrm>
          <a:prstGeom prst="rect">
            <a:avLst/>
          </a:prstGeom>
        </p:spPr>
      </p:pic>
      <p:pic>
        <p:nvPicPr>
          <p:cNvPr id="7" name="Afbeelding 6">
            <a:hlinkClick r:id="rId4"/>
            <a:extLst>
              <a:ext uri="{FF2B5EF4-FFF2-40B4-BE49-F238E27FC236}">
                <a16:creationId xmlns:a16="http://schemas.microsoft.com/office/drawing/2014/main" id="{56CE59D1-54E2-4B6C-8E7A-2AE9F1579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45"/>
          <a:stretch/>
        </p:blipFill>
        <p:spPr>
          <a:xfrm>
            <a:off x="3206539" y="2094736"/>
            <a:ext cx="5507494" cy="3344342"/>
          </a:xfrm>
          <a:prstGeom prst="rect">
            <a:avLst/>
          </a:prstGeom>
        </p:spPr>
      </p:pic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5BEF693-B878-C1B0-A7D5-9D6FC4C25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9CBE57D-8882-B7F2-9352-790B5B76979C}"/>
              </a:ext>
            </a:extLst>
          </p:cNvPr>
          <p:cNvSpPr txBox="1"/>
          <p:nvPr/>
        </p:nvSpPr>
        <p:spPr>
          <a:xfrm>
            <a:off x="430248" y="1230649"/>
            <a:ext cx="939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Muziekweb.nl - 30 seconden van iedere track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0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5BEF693-B878-C1B0-A7D5-9D6FC4C2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9CBE57D-8882-B7F2-9352-790B5B76979C}"/>
              </a:ext>
            </a:extLst>
          </p:cNvPr>
          <p:cNvSpPr txBox="1"/>
          <p:nvPr/>
        </p:nvSpPr>
        <p:spPr>
          <a:xfrm>
            <a:off x="349622" y="1230649"/>
            <a:ext cx="1146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3</a:t>
            </a:r>
            <a:r>
              <a:rPr lang="nl-NL" sz="2400" dirty="0"/>
              <a:t> In welk jaar vervalt het auteursrecht van </a:t>
            </a:r>
            <a:r>
              <a:rPr lang="nl-NL" sz="2400" i="1" dirty="0" err="1"/>
              <a:t>Steamboat</a:t>
            </a:r>
            <a:r>
              <a:rPr lang="nl-NL" sz="2400" i="1" dirty="0"/>
              <a:t> Willie</a:t>
            </a:r>
            <a:r>
              <a:rPr lang="nl-NL" sz="2400" dirty="0"/>
              <a:t>, het eerste optreden van Mickey Mouse uit 1928?</a:t>
            </a:r>
            <a:endParaRPr lang="en-US" sz="2400" dirty="0"/>
          </a:p>
        </p:txBody>
      </p:sp>
      <p:pic>
        <p:nvPicPr>
          <p:cNvPr id="2050" name="Picture 2" descr="Early Version of Disney's Mickey Mouse Will Soon Be Public Property - The  New York Times">
            <a:extLst>
              <a:ext uri="{FF2B5EF4-FFF2-40B4-BE49-F238E27FC236}">
                <a16:creationId xmlns:a16="http://schemas.microsoft.com/office/drawing/2014/main" id="{51424E93-3643-6389-3DC5-B3EE69A3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24" y="2061646"/>
            <a:ext cx="4124325" cy="4124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4D31A17-4305-492B-238F-F6268A1DEE05}"/>
              </a:ext>
            </a:extLst>
          </p:cNvPr>
          <p:cNvSpPr txBox="1"/>
          <p:nvPr/>
        </p:nvSpPr>
        <p:spPr>
          <a:xfrm>
            <a:off x="349622" y="2349950"/>
            <a:ext cx="61318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Nooit, het wordt telkens verlengd door het opnieuw te vertonen, bijvoorbeeld op Disney+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Op 1 januari 2024, 95 jaar na de eerste vertoning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Op 1 januari 2062, 95 jaar na de dood van Walt Disney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/>
              <a:t>Het auteursrecht is al verlopen op 1 januari 2009, 70 jaar na de eerste vertoning</a:t>
            </a:r>
            <a:endParaRPr lang="en-US" sz="2000" dirty="0"/>
          </a:p>
        </p:txBody>
      </p:sp>
      <p:pic>
        <p:nvPicPr>
          <p:cNvPr id="6" name="Picture 2" descr="Mentimeter - YouTube">
            <a:hlinkClick r:id="rId5"/>
            <a:extLst>
              <a:ext uri="{FF2B5EF4-FFF2-40B4-BE49-F238E27FC236}">
                <a16:creationId xmlns:a16="http://schemas.microsoft.com/office/drawing/2014/main" id="{F0A877B3-46B6-3FFF-D2F8-3DE767A3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43" y="5042967"/>
            <a:ext cx="1556683" cy="1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wit, Graphics&#10;&#10;Automatisch gegenereerde beschrijving">
            <a:extLst>
              <a:ext uri="{FF2B5EF4-FFF2-40B4-BE49-F238E27FC236}">
                <a16:creationId xmlns:a16="http://schemas.microsoft.com/office/drawing/2014/main" id="{75BEF693-B878-C1B0-A7D5-9D6FC4C2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72843"/>
            <a:ext cx="5276873" cy="8472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B38EA1-DB09-BA61-55AD-EF9351DC5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59" y="1409775"/>
            <a:ext cx="9561882" cy="47041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AED3B07-D893-1FDB-7684-A50802B42BEF}"/>
              </a:ext>
            </a:extLst>
          </p:cNvPr>
          <p:cNvSpPr txBox="1"/>
          <p:nvPr/>
        </p:nvSpPr>
        <p:spPr>
          <a:xfrm>
            <a:off x="6268825" y="3761852"/>
            <a:ext cx="285632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EFA078-A3CB-447E-D944-1AF91970DED9}"/>
              </a:ext>
            </a:extLst>
          </p:cNvPr>
          <p:cNvSpPr txBox="1"/>
          <p:nvPr/>
        </p:nvSpPr>
        <p:spPr>
          <a:xfrm>
            <a:off x="6268825" y="3969187"/>
            <a:ext cx="275262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2070</Words>
  <Application>Microsoft Office PowerPoint</Application>
  <PresentationFormat>Breedbeeld</PresentationFormat>
  <Paragraphs>177</Paragraphs>
  <Slides>30</Slides>
  <Notes>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Arial</vt:lpstr>
      <vt:lpstr>Avenir Next LT Pro</vt:lpstr>
      <vt:lpstr>Calibri</vt:lpstr>
      <vt:lpstr>Calibri Light</vt:lpstr>
      <vt:lpstr>Open Sans</vt:lpstr>
      <vt:lpstr>Open Sans Semi-Bold</vt:lpstr>
      <vt:lpstr>Playfair Display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 Wat mag er in de les?</vt:lpstr>
      <vt:lpstr>PowerPoint-presentatie</vt:lpstr>
      <vt:lpstr> Wat mag er op de ELO?</vt:lpstr>
      <vt:lpstr> Open Access (Creative Commons)</vt:lpstr>
      <vt:lpstr> Citaatrecht voorwaarden </vt:lpstr>
      <vt:lpstr> Andere mogelijkheden </vt:lpstr>
      <vt:lpstr>PowerPoint-presentatie</vt:lpstr>
      <vt:lpstr> Zelf video’s maken</vt:lpstr>
      <vt:lpstr> Zelf video’s maken</vt:lpstr>
      <vt:lpstr>Video’s gebruiken</vt:lpstr>
      <vt:lpstr>Video’s gebruiken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Bronvermelding</vt:lpstr>
      <vt:lpstr>Bronvermelding</vt:lpstr>
    </vt:vector>
  </TitlesOfParts>
  <Company>Radboud University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Dalstra, J. (Jeroen)</dc:creator>
  <cp:lastModifiedBy>Lems, B.Y. (Brenda)</cp:lastModifiedBy>
  <cp:revision>33</cp:revision>
  <dcterms:created xsi:type="dcterms:W3CDTF">2023-11-02T07:38:56Z</dcterms:created>
  <dcterms:modified xsi:type="dcterms:W3CDTF">2024-01-16T11:30:15Z</dcterms:modified>
</cp:coreProperties>
</file>