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712" r:id="rId5"/>
    <p:sldId id="716" r:id="rId6"/>
    <p:sldId id="256" r:id="rId7"/>
    <p:sldId id="483" r:id="rId8"/>
    <p:sldId id="260" r:id="rId9"/>
    <p:sldId id="714" r:id="rId10"/>
    <p:sldId id="730" r:id="rId11"/>
    <p:sldId id="710" r:id="rId12"/>
    <p:sldId id="665" r:id="rId13"/>
    <p:sldId id="666" r:id="rId14"/>
    <p:sldId id="705" r:id="rId15"/>
    <p:sldId id="706" r:id="rId16"/>
    <p:sldId id="707" r:id="rId17"/>
    <p:sldId id="708" r:id="rId18"/>
    <p:sldId id="711" r:id="rId19"/>
    <p:sldId id="265" r:id="rId20"/>
    <p:sldId id="709" r:id="rId21"/>
    <p:sldId id="717" r:id="rId22"/>
    <p:sldId id="718" r:id="rId23"/>
    <p:sldId id="720" r:id="rId24"/>
    <p:sldId id="719" r:id="rId25"/>
    <p:sldId id="721" r:id="rId26"/>
    <p:sldId id="732" r:id="rId27"/>
    <p:sldId id="727" r:id="rId28"/>
    <p:sldId id="722" r:id="rId29"/>
    <p:sldId id="724" r:id="rId30"/>
    <p:sldId id="728" r:id="rId31"/>
    <p:sldId id="725" r:id="rId32"/>
    <p:sldId id="729" r:id="rId33"/>
    <p:sldId id="726" r:id="rId34"/>
    <p:sldId id="733" r:id="rId35"/>
    <p:sldId id="481" r:id="rId36"/>
    <p:sldId id="473" r:id="rId37"/>
    <p:sldId id="731"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a:srgbClr val="FF8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597" autoAdjust="0"/>
  </p:normalViewPr>
  <p:slideViewPr>
    <p:cSldViewPr snapToGrid="0">
      <p:cViewPr varScale="1">
        <p:scale>
          <a:sx n="105" d="100"/>
          <a:sy n="105" d="100"/>
        </p:scale>
        <p:origin x="77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AB4F8-FC1D-422B-9B50-BA12DB463A2A}" type="datetimeFigureOut">
              <a:rPr lang="nl-NL" smtClean="0"/>
              <a:t>17-9-2024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76D74-A1A4-4861-B1A4-7976F880366D}" type="slidenum">
              <a:rPr lang="nl-NL" smtClean="0"/>
              <a:t>‹nr.›</a:t>
            </a:fld>
            <a:endParaRPr lang="nl-NL"/>
          </a:p>
        </p:txBody>
      </p:sp>
    </p:spTree>
    <p:extLst>
      <p:ext uri="{BB962C8B-B14F-4D97-AF65-F5344CB8AC3E}">
        <p14:creationId xmlns:p14="http://schemas.microsoft.com/office/powerpoint/2010/main" val="8810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3</a:t>
            </a:fld>
            <a:endParaRPr lang="nl-NL"/>
          </a:p>
        </p:txBody>
      </p:sp>
    </p:spTree>
    <p:extLst>
      <p:ext uri="{BB962C8B-B14F-4D97-AF65-F5344CB8AC3E}">
        <p14:creationId xmlns:p14="http://schemas.microsoft.com/office/powerpoint/2010/main" val="123305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Kassa liet experts aan het woord: volgens Van Sinderen is het een foto van de natuur en de natuur is van iedereen, hier kunnen geen rechten aan ontleend worden.</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12</a:t>
            </a:fld>
            <a:endParaRPr lang="nl-NL"/>
          </a:p>
        </p:txBody>
      </p:sp>
    </p:spTree>
    <p:extLst>
      <p:ext uri="{BB962C8B-B14F-4D97-AF65-F5344CB8AC3E}">
        <p14:creationId xmlns:p14="http://schemas.microsoft.com/office/powerpoint/2010/main" val="170060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Volgens advocaat </a:t>
            </a:r>
            <a:r>
              <a:rPr lang="nl-NL" dirty="0" err="1"/>
              <a:t>Alberdingk</a:t>
            </a:r>
            <a:r>
              <a:rPr lang="nl-NL" dirty="0"/>
              <a:t> </a:t>
            </a:r>
            <a:r>
              <a:rPr lang="nl-NL" dirty="0" err="1"/>
              <a:t>Thijm</a:t>
            </a:r>
            <a:r>
              <a:rPr lang="nl-NL" dirty="0"/>
              <a:t> had Esprit dit niet mogen doen en adviseert een rechtszaak te beginnen.</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13</a:t>
            </a:fld>
            <a:endParaRPr lang="nl-NL"/>
          </a:p>
        </p:txBody>
      </p:sp>
    </p:spTree>
    <p:extLst>
      <p:ext uri="{BB962C8B-B14F-4D97-AF65-F5344CB8AC3E}">
        <p14:creationId xmlns:p14="http://schemas.microsoft.com/office/powerpoint/2010/main" val="306146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Heeft </a:t>
            </a:r>
            <a:r>
              <a:rPr lang="nl-NL" dirty="0" err="1"/>
              <a:t>Jojanne</a:t>
            </a:r>
            <a:r>
              <a:rPr lang="nl-NL" dirty="0"/>
              <a:t> pech? Na vraag: Esprit heeft schikking aangeboden, </a:t>
            </a:r>
            <a:r>
              <a:rPr lang="nl-NL" dirty="0" err="1"/>
              <a:t>Jojanne</a:t>
            </a:r>
            <a:r>
              <a:rPr lang="nl-NL" dirty="0"/>
              <a:t> heeft ruim € 10.000 gekregen.</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14</a:t>
            </a:fld>
            <a:endParaRPr lang="nl-NL"/>
          </a:p>
        </p:txBody>
      </p:sp>
    </p:spTree>
    <p:extLst>
      <p:ext uri="{BB962C8B-B14F-4D97-AF65-F5344CB8AC3E}">
        <p14:creationId xmlns:p14="http://schemas.microsoft.com/office/powerpoint/2010/main" val="310787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hand van het voorbeeld verschil tussen auteursrecht en plagiaat uitleggen.</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15</a:t>
            </a:fld>
            <a:endParaRPr lang="nl-NL"/>
          </a:p>
        </p:txBody>
      </p:sp>
    </p:spTree>
    <p:extLst>
      <p:ext uri="{BB962C8B-B14F-4D97-AF65-F5344CB8AC3E}">
        <p14:creationId xmlns:p14="http://schemas.microsoft.com/office/powerpoint/2010/main" val="171610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laatste, onvoltooide werk van Piet Mondriaan maakte hij in New York, </a:t>
            </a:r>
            <a:r>
              <a:rPr lang="nl-NL" dirty="0" err="1"/>
              <a:t>Victory</a:t>
            </a:r>
            <a:r>
              <a:rPr lang="nl-NL" dirty="0"/>
              <a:t> boogiewoogie. Het werd in 1997 door de Nederlandse Staat verworven en hangt nu in het Kunstmuseum (destijds Gemeentemuseum) in Den Haag.</a:t>
            </a:r>
          </a:p>
          <a:p>
            <a:r>
              <a:rPr lang="nl-NL" dirty="0"/>
              <a:t>Mondriaan overleed in 1944. Hij had al eerder bepaald dat zijn vriend Harry </a:t>
            </a:r>
            <a:r>
              <a:rPr lang="nl-NL" dirty="0" err="1"/>
              <a:t>Holtzman</a:t>
            </a:r>
            <a:r>
              <a:rPr lang="nl-NL" dirty="0"/>
              <a:t> zijn erfgenaam zou worden en dus de auteursrechthebbende. Na zijn dood in 1987 werd het auteursrecht overgedragen aan de </a:t>
            </a:r>
            <a:r>
              <a:rPr lang="nl-NL" dirty="0" err="1"/>
              <a:t>Mondrian</a:t>
            </a:r>
            <a:r>
              <a:rPr lang="nl-NL" dirty="0"/>
              <a:t> Trust. Van de stichting mocht het museum geen afbeelding in een catalogus zetten zonder een vergoeding, ondanks dat men 82 miljoen gulden had betaald.</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16</a:t>
            </a:fld>
            <a:endParaRPr lang="nl-NL"/>
          </a:p>
        </p:txBody>
      </p:sp>
    </p:spTree>
    <p:extLst>
      <p:ext uri="{BB962C8B-B14F-4D97-AF65-F5344CB8AC3E}">
        <p14:creationId xmlns:p14="http://schemas.microsoft.com/office/powerpoint/2010/main" val="133959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museum wilde niet betalen aan de stichting en plaatste een foto van een vrouw met kinderwagen die “toevallig” naar het schilderij kijkt. Het probleem loste zich vanzelf op, op 1 januari 2015: het auteursrecht kwam te vervallen. </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17</a:t>
            </a:fld>
            <a:endParaRPr lang="nl-NL"/>
          </a:p>
        </p:txBody>
      </p:sp>
    </p:spTree>
    <p:extLst>
      <p:ext uri="{BB962C8B-B14F-4D97-AF65-F5344CB8AC3E}">
        <p14:creationId xmlns:p14="http://schemas.microsoft.com/office/powerpoint/2010/main" val="282190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verschil auteursrecht en Creative </a:t>
            </a:r>
            <a:r>
              <a:rPr lang="nl-NL" dirty="0" err="1"/>
              <a:t>Commons</a:t>
            </a:r>
            <a:r>
              <a:rPr lang="nl-NL" dirty="0"/>
              <a:t>…</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18</a:t>
            </a:fld>
            <a:endParaRPr lang="nl-NL"/>
          </a:p>
        </p:txBody>
      </p:sp>
    </p:spTree>
    <p:extLst>
      <p:ext uri="{BB962C8B-B14F-4D97-AF65-F5344CB8AC3E}">
        <p14:creationId xmlns:p14="http://schemas.microsoft.com/office/powerpoint/2010/main" val="3446315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in het publieke domein. Waarde schilderij staat los van auteursrecht afbeelding.</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19</a:t>
            </a:fld>
            <a:endParaRPr lang="nl-NL"/>
          </a:p>
        </p:txBody>
      </p:sp>
    </p:spTree>
    <p:extLst>
      <p:ext uri="{BB962C8B-B14F-4D97-AF65-F5344CB8AC3E}">
        <p14:creationId xmlns:p14="http://schemas.microsoft.com/office/powerpoint/2010/main" val="51715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4</a:t>
            </a:fld>
            <a:endParaRPr lang="nl-NL"/>
          </a:p>
        </p:txBody>
      </p:sp>
    </p:spTree>
    <p:extLst>
      <p:ext uri="{BB962C8B-B14F-4D97-AF65-F5344CB8AC3E}">
        <p14:creationId xmlns:p14="http://schemas.microsoft.com/office/powerpoint/2010/main" val="254757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 Triviant/</a:t>
            </a:r>
            <a:r>
              <a:rPr lang="nl-NL" dirty="0" err="1"/>
              <a:t>Trivial</a:t>
            </a:r>
            <a:r>
              <a:rPr lang="nl-NL" dirty="0"/>
              <a:t> </a:t>
            </a:r>
            <a:r>
              <a:rPr lang="nl-NL" dirty="0" err="1"/>
              <a:t>Pursuit</a:t>
            </a:r>
            <a:r>
              <a:rPr lang="nl-NL" dirty="0"/>
              <a:t>, in de jaren 80 gelanceerd. </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5</a:t>
            </a:fld>
            <a:endParaRPr lang="nl-NL"/>
          </a:p>
        </p:txBody>
      </p:sp>
    </p:spTree>
    <p:extLst>
      <p:ext uri="{BB962C8B-B14F-4D97-AF65-F5344CB8AC3E}">
        <p14:creationId xmlns:p14="http://schemas.microsoft.com/office/powerpoint/2010/main" val="50936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Columbo</a:t>
            </a:r>
            <a:r>
              <a:rPr lang="nl-NL" dirty="0"/>
              <a:t> was een detectiveserie uit de jaren 70 en 80. </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6</a:t>
            </a:fld>
            <a:endParaRPr lang="nl-NL"/>
          </a:p>
        </p:txBody>
      </p:sp>
    </p:spTree>
    <p:extLst>
      <p:ext uri="{BB962C8B-B14F-4D97-AF65-F5344CB8AC3E}">
        <p14:creationId xmlns:p14="http://schemas.microsoft.com/office/powerpoint/2010/main" val="163831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Columbo</a:t>
            </a:r>
            <a:r>
              <a:rPr lang="nl-NL" dirty="0"/>
              <a:t> was een detectiveserie uit de jaren 70 en 80. </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7</a:t>
            </a:fld>
            <a:endParaRPr lang="nl-NL"/>
          </a:p>
        </p:txBody>
      </p:sp>
    </p:spTree>
    <p:extLst>
      <p:ext uri="{BB962C8B-B14F-4D97-AF65-F5344CB8AC3E}">
        <p14:creationId xmlns:p14="http://schemas.microsoft.com/office/powerpoint/2010/main" val="136522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Frank L. Worth eiste US $ 300 miljoen maar kreeg niets: op feitjes zit geen auteursrecht. </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8</a:t>
            </a:fld>
            <a:endParaRPr lang="nl-NL"/>
          </a:p>
        </p:txBody>
      </p:sp>
    </p:spTree>
    <p:extLst>
      <p:ext uri="{BB962C8B-B14F-4D97-AF65-F5344CB8AC3E}">
        <p14:creationId xmlns:p14="http://schemas.microsoft.com/office/powerpoint/2010/main" val="187957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Amateurfotograaf </a:t>
            </a:r>
            <a:r>
              <a:rPr lang="nl-NL" dirty="0" err="1"/>
              <a:t>Jojanne</a:t>
            </a:r>
            <a:r>
              <a:rPr lang="nl-NL" dirty="0"/>
              <a:t> plaatste foto van rozenveld op website Flickr.</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9</a:t>
            </a:fld>
            <a:endParaRPr lang="nl-NL"/>
          </a:p>
        </p:txBody>
      </p:sp>
    </p:spTree>
    <p:extLst>
      <p:ext uri="{BB962C8B-B14F-4D97-AF65-F5344CB8AC3E}">
        <p14:creationId xmlns:p14="http://schemas.microsoft.com/office/powerpoint/2010/main" val="127716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Jaren later zag ze haar foto op een T-shirt van Esprit. Contact met het modemerk leverde niets op.</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10</a:t>
            </a:fld>
            <a:endParaRPr lang="nl-NL"/>
          </a:p>
        </p:txBody>
      </p:sp>
    </p:spTree>
    <p:extLst>
      <p:ext uri="{BB962C8B-B14F-4D97-AF65-F5344CB8AC3E}">
        <p14:creationId xmlns:p14="http://schemas.microsoft.com/office/powerpoint/2010/main" val="192677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programma Kassa besteedde aandacht aan de zaak: T-shirt kostte € 12,99 en was inmiddels uitverkocht.</a:t>
            </a:r>
          </a:p>
        </p:txBody>
      </p:sp>
      <p:sp>
        <p:nvSpPr>
          <p:cNvPr id="4" name="Tijdelijke aanduiding voor dianummer 3"/>
          <p:cNvSpPr>
            <a:spLocks noGrp="1"/>
          </p:cNvSpPr>
          <p:nvPr>
            <p:ph type="sldNum" sz="quarter" idx="5"/>
          </p:nvPr>
        </p:nvSpPr>
        <p:spPr/>
        <p:txBody>
          <a:bodyPr/>
          <a:lstStyle/>
          <a:p>
            <a:fld id="{07876D74-A1A4-4861-B1A4-7976F880366D}" type="slidenum">
              <a:rPr lang="nl-NL" smtClean="0"/>
              <a:t>11</a:t>
            </a:fld>
            <a:endParaRPr lang="nl-NL"/>
          </a:p>
        </p:txBody>
      </p:sp>
    </p:spTree>
    <p:extLst>
      <p:ext uri="{BB962C8B-B14F-4D97-AF65-F5344CB8AC3E}">
        <p14:creationId xmlns:p14="http://schemas.microsoft.com/office/powerpoint/2010/main" val="44874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1F59A-4DAA-4F60-A2F4-D1FECDD04F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89EAED3-5810-4B75-A884-20C8A0572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FEC8FC3-BC91-4D15-80C0-8DA7418F0AA5}"/>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5" name="Tijdelijke aanduiding voor voettekst 4">
            <a:extLst>
              <a:ext uri="{FF2B5EF4-FFF2-40B4-BE49-F238E27FC236}">
                <a16:creationId xmlns:a16="http://schemas.microsoft.com/office/drawing/2014/main" id="{67008747-82A8-49A0-A5F8-3AE6578C4F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BE92C0-2868-44BA-8D98-767BCE1E161B}"/>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269966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45DA7-C734-4E8A-9C1F-CDBF1F16F00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9C8C0DC-D8E5-4CCE-93A9-07145CF8375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E9B3B5-C5C4-493B-8197-9192903B819E}"/>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5" name="Tijdelijke aanduiding voor voettekst 4">
            <a:extLst>
              <a:ext uri="{FF2B5EF4-FFF2-40B4-BE49-F238E27FC236}">
                <a16:creationId xmlns:a16="http://schemas.microsoft.com/office/drawing/2014/main" id="{9D01016B-1214-4EA0-8F6F-726918099E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1192FF-9F3E-481F-8364-F28F406BCCD4}"/>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423612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C4A96D-92A9-4C08-81D4-654A534F955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5F4F58B-031A-4F7C-A07C-1F9CBE5E67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1006C3-4C2B-44C6-9A5A-3BE80DD42AF9}"/>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5" name="Tijdelijke aanduiding voor voettekst 4">
            <a:extLst>
              <a:ext uri="{FF2B5EF4-FFF2-40B4-BE49-F238E27FC236}">
                <a16:creationId xmlns:a16="http://schemas.microsoft.com/office/drawing/2014/main" id="{1C5D9F30-F145-4A45-B6C1-04B9E87752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BDC9CA-1F24-4171-8A7A-352780D4D269}"/>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252955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0CA07-6DEE-4FF0-B78E-635100E6D3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D87A9D-DA04-4947-82E6-4BC1FBDA12F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840663-C443-4D86-9894-DF94342329D4}"/>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5" name="Tijdelijke aanduiding voor voettekst 4">
            <a:extLst>
              <a:ext uri="{FF2B5EF4-FFF2-40B4-BE49-F238E27FC236}">
                <a16:creationId xmlns:a16="http://schemas.microsoft.com/office/drawing/2014/main" id="{CACB374F-6BD1-42CB-BE8B-5D3656C4F0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515C8F-2945-4280-932B-0DD282EC0456}"/>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105344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4EF59-8729-41AC-BE45-B887B412E64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0B27A89-127F-4419-857B-3345887B7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AC7CC62-7A6E-4987-B131-9E1AEAB9B830}"/>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5" name="Tijdelijke aanduiding voor voettekst 4">
            <a:extLst>
              <a:ext uri="{FF2B5EF4-FFF2-40B4-BE49-F238E27FC236}">
                <a16:creationId xmlns:a16="http://schemas.microsoft.com/office/drawing/2014/main" id="{B6F74183-4B96-4221-A30F-804ACD8495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0D72EC-DF6C-4F96-BFD6-6471B893730C}"/>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159384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FA70-D5F4-4547-AD41-70B4C384BD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829B0D0-2B42-437A-A109-8CE81AC1DB7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6F3A102-635B-4DCF-9BD2-26F0D062476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F36F64-F71E-42AA-BFF4-94790619428D}"/>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6" name="Tijdelijke aanduiding voor voettekst 5">
            <a:extLst>
              <a:ext uri="{FF2B5EF4-FFF2-40B4-BE49-F238E27FC236}">
                <a16:creationId xmlns:a16="http://schemas.microsoft.com/office/drawing/2014/main" id="{34E7912D-EA29-41D5-8A79-8F70FD6C5F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08D142-B0B0-4D36-982B-09142F71CB06}"/>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143705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59BF8-9618-4623-8A9D-8046A4C0EC6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01FFA3B-930D-40B4-9BEA-5DA74E38A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F3936C6-94DA-472D-8C88-882DE424A6C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3ECF794-B278-49F8-8441-ADD7B5B35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EC45AA-8682-4434-BB1B-BAF2E0DEA5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E6C5078-6DDC-4A6D-AD8A-2A0C63728A6E}"/>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8" name="Tijdelijke aanduiding voor voettekst 7">
            <a:extLst>
              <a:ext uri="{FF2B5EF4-FFF2-40B4-BE49-F238E27FC236}">
                <a16:creationId xmlns:a16="http://schemas.microsoft.com/office/drawing/2014/main" id="{1322664D-D60E-4777-82F7-663F218CDF8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644647D-8DDB-4399-B40C-69D1D472EA76}"/>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413052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E3310-A3F4-48CD-9DD0-518E4B4F923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78CCDB-1E07-4ADE-9B7A-C64CBF6F8FFE}"/>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4" name="Tijdelijke aanduiding voor voettekst 3">
            <a:extLst>
              <a:ext uri="{FF2B5EF4-FFF2-40B4-BE49-F238E27FC236}">
                <a16:creationId xmlns:a16="http://schemas.microsoft.com/office/drawing/2014/main" id="{2062DFCA-B69F-41EF-AFE2-CF3765D71B0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51054C4-D26B-4CCC-A317-9DC61A2E4EC3}"/>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3134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9CD42F3-1483-4720-8B31-C731F9939414}"/>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3" name="Tijdelijke aanduiding voor voettekst 2">
            <a:extLst>
              <a:ext uri="{FF2B5EF4-FFF2-40B4-BE49-F238E27FC236}">
                <a16:creationId xmlns:a16="http://schemas.microsoft.com/office/drawing/2014/main" id="{25A1946B-272F-4369-9786-4F29D867B42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4FE2EF9-E477-4FD4-9018-98D957C3E098}"/>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78039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A778C-0E3A-46CF-9286-C7EEC1C20D3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5BF5027-39D2-44DE-A882-4C2B1C30F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9449AB1-4C2B-4B86-97EA-9E32909B5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BE34BE-BFD1-41B4-9BCA-3381C198F674}"/>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6" name="Tijdelijke aanduiding voor voettekst 5">
            <a:extLst>
              <a:ext uri="{FF2B5EF4-FFF2-40B4-BE49-F238E27FC236}">
                <a16:creationId xmlns:a16="http://schemas.microsoft.com/office/drawing/2014/main" id="{4D679CCD-1EC0-414D-8E5B-5B1BC13F99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9C9683-1054-47E8-AE28-68EB02F76733}"/>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104138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0F38B-2424-43BD-9020-E44EE147F4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B30DBFC-BA2B-4614-8B0B-55E4BA971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EFF9D50-11AB-4860-90AC-03285863A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ACB1F19-2F12-4249-9E03-4F5DBFB25FE5}"/>
              </a:ext>
            </a:extLst>
          </p:cNvPr>
          <p:cNvSpPr>
            <a:spLocks noGrp="1"/>
          </p:cNvSpPr>
          <p:nvPr>
            <p:ph type="dt" sz="half" idx="10"/>
          </p:nvPr>
        </p:nvSpPr>
        <p:spPr/>
        <p:txBody>
          <a:bodyPr/>
          <a:lstStyle/>
          <a:p>
            <a:fld id="{C27E01D9-DE1C-48FE-8B48-50B7C4181B04}" type="datetimeFigureOut">
              <a:rPr lang="nl-NL" smtClean="0"/>
              <a:t>17-9-2024</a:t>
            </a:fld>
            <a:endParaRPr lang="nl-NL"/>
          </a:p>
        </p:txBody>
      </p:sp>
      <p:sp>
        <p:nvSpPr>
          <p:cNvPr id="6" name="Tijdelijke aanduiding voor voettekst 5">
            <a:extLst>
              <a:ext uri="{FF2B5EF4-FFF2-40B4-BE49-F238E27FC236}">
                <a16:creationId xmlns:a16="http://schemas.microsoft.com/office/drawing/2014/main" id="{4F47007D-88E0-4549-9EB4-2C3845F5A8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B4AB08-09EA-40C1-B18A-40E669CAEDF0}"/>
              </a:ext>
            </a:extLst>
          </p:cNvPr>
          <p:cNvSpPr>
            <a:spLocks noGrp="1"/>
          </p:cNvSpPr>
          <p:nvPr>
            <p:ph type="sldNum" sz="quarter" idx="12"/>
          </p:nvPr>
        </p:nvSpPr>
        <p:spPr/>
        <p:txBody>
          <a:bodyPr/>
          <a:lstStyle/>
          <a:p>
            <a:fld id="{CBAA328F-C374-4482-979D-CDE4CE96B880}" type="slidenum">
              <a:rPr lang="nl-NL" smtClean="0"/>
              <a:t>‹nr.›</a:t>
            </a:fld>
            <a:endParaRPr lang="nl-NL"/>
          </a:p>
        </p:txBody>
      </p:sp>
    </p:spTree>
    <p:extLst>
      <p:ext uri="{BB962C8B-B14F-4D97-AF65-F5344CB8AC3E}">
        <p14:creationId xmlns:p14="http://schemas.microsoft.com/office/powerpoint/2010/main" val="304138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868AA12-F050-4C89-A81F-A34608218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DE0C10A-8AE3-48A6-BC96-68E97D11B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09407E-79F6-47EC-9BC9-240BCD776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01D9-DE1C-48FE-8B48-50B7C4181B04}" type="datetimeFigureOut">
              <a:rPr lang="nl-NL" smtClean="0"/>
              <a:t>17-9-2024</a:t>
            </a:fld>
            <a:endParaRPr lang="nl-NL"/>
          </a:p>
        </p:txBody>
      </p:sp>
      <p:sp>
        <p:nvSpPr>
          <p:cNvPr id="5" name="Tijdelijke aanduiding voor voettekst 4">
            <a:extLst>
              <a:ext uri="{FF2B5EF4-FFF2-40B4-BE49-F238E27FC236}">
                <a16:creationId xmlns:a16="http://schemas.microsoft.com/office/drawing/2014/main" id="{86C208C6-8362-4E74-BD6E-F8B485F6E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8FE33F-7D1B-4722-8E59-CE1DB63CD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A328F-C374-4482-979D-CDE4CE96B880}" type="slidenum">
              <a:rPr lang="nl-NL" smtClean="0"/>
              <a:t>‹nr.›</a:t>
            </a:fld>
            <a:endParaRPr lang="nl-NL"/>
          </a:p>
        </p:txBody>
      </p:sp>
    </p:spTree>
    <p:extLst>
      <p:ext uri="{BB962C8B-B14F-4D97-AF65-F5344CB8AC3E}">
        <p14:creationId xmlns:p14="http://schemas.microsoft.com/office/powerpoint/2010/main" val="115089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mentimeter.com/app/presentation/alowev8kq7y6zxno89e6rqq12wxcudc6/564bv9jza6ft" TargetMode="Externa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hyperlink" Target="https://www.mentimeter.com/app/presentation/alowev8kq7y6zxno89e6rqq12wxcudc6/2j3pzkrqsj6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urf.nl/copyrightprojec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hyperlink" Target="https://www.goodreads.com/book/show/2335795.The_Trivia_Encyclopedia" TargetMode="External"/><Relationship Id="rId13" Type="http://schemas.openxmlformats.org/officeDocument/2006/relationships/hyperlink" Target="http://www.alllovelythings.nl/3-zonnige-outfits-geinspireerd-door-esprit/" TargetMode="External"/><Relationship Id="rId18" Type="http://schemas.openxmlformats.org/officeDocument/2006/relationships/hyperlink" Target="https://en.wikipedia.org/wiki/List_of_most_expensive_paintings" TargetMode="External"/><Relationship Id="rId3" Type="http://schemas.openxmlformats.org/officeDocument/2006/relationships/hyperlink" Target="https://www.mentimeter.com/solutions/education/hybrid-learning" TargetMode="External"/><Relationship Id="rId21" Type="http://schemas.openxmlformats.org/officeDocument/2006/relationships/hyperlink" Target="https://www.flickr.com/photos/horiavarlan/4263290667" TargetMode="External"/><Relationship Id="rId7" Type="http://schemas.openxmlformats.org/officeDocument/2006/relationships/hyperlink" Target="https://creativecommons.org/licenses/by-nc-sa/2.0/" TargetMode="External"/><Relationship Id="rId12" Type="http://schemas.openxmlformats.org/officeDocument/2006/relationships/hyperlink" Target="https://www.flickr.com/photos/elementa/6240505367" TargetMode="External"/><Relationship Id="rId17" Type="http://schemas.openxmlformats.org/officeDocument/2006/relationships/hyperlink" Target="https://creativecommons.org/licenses/by/4.0/" TargetMode="External"/><Relationship Id="rId2" Type="http://schemas.openxmlformats.org/officeDocument/2006/relationships/image" Target="../media/image4.png"/><Relationship Id="rId16" Type="http://schemas.openxmlformats.org/officeDocument/2006/relationships/hyperlink" Target="https://creativecommons.org/licenses/" TargetMode="External"/><Relationship Id="rId20" Type="http://schemas.openxmlformats.org/officeDocument/2006/relationships/hyperlink" Target="https://www.stichting-uvo.nl/nl/Universiteit" TargetMode="External"/><Relationship Id="rId1" Type="http://schemas.openxmlformats.org/officeDocument/2006/relationships/slideLayout" Target="../slideLayouts/slideLayout1.xml"/><Relationship Id="rId6" Type="http://schemas.openxmlformats.org/officeDocument/2006/relationships/hyperlink" Target="https://www.flickr.com/photos/rtppt/49918592578" TargetMode="External"/><Relationship Id="rId11" Type="http://schemas.openxmlformats.org/officeDocument/2006/relationships/hyperlink" Target="http://nubeser.com/wp-content/uploads/2015/10/tfv.jpg" TargetMode="External"/><Relationship Id="rId5" Type="http://schemas.openxmlformats.org/officeDocument/2006/relationships/hyperlink" Target="https://www.youtube.com/watch?v=CwMvBxhovHY" TargetMode="External"/><Relationship Id="rId15" Type="http://schemas.openxmlformats.org/officeDocument/2006/relationships/hyperlink" Target="https://www.trouw.nl/cultuur-media/2015-mondriaan-mag-nu-op-een-theedoek~b50030b7/" TargetMode="External"/><Relationship Id="rId10" Type="http://schemas.openxmlformats.org/officeDocument/2006/relationships/hyperlink" Target="https://www.universiteitenvannederland.nl/files/documenten/CAO/2022/CAO_NU_2022-2023.pdf" TargetMode="External"/><Relationship Id="rId19" Type="http://schemas.openxmlformats.org/officeDocument/2006/relationships/hyperlink" Target="https://www.stichting-uvo.nl/nl/Hbo" TargetMode="External"/><Relationship Id="rId4" Type="http://schemas.openxmlformats.org/officeDocument/2006/relationships/hyperlink" Target="https://www.bol.com/nl/nl/p/trivial-pursuit-classic-bordspel/9200000082224797/https:/www.bol.com/nl/nl/p/trivial-pursuit-classic-bordspel/9200000082224797/" TargetMode="External"/><Relationship Id="rId9" Type="http://schemas.openxmlformats.org/officeDocument/2006/relationships/hyperlink" Target="https://www.aob.nl/wp-content/uploads/2022/09/Cao-hbo-2022-2023.pdf" TargetMode="External"/><Relationship Id="rId14" Type="http://schemas.openxmlformats.org/officeDocument/2006/relationships/hyperlink" Target="https://coatsdirect.com/media/catalog/category/ESPRIT-LOGO.jpg%20Copyright%20z.d" TargetMode="External"/><Relationship Id="rId22" Type="http://schemas.openxmlformats.org/officeDocument/2006/relationships/hyperlink" Target="https://creativecommons.org/licenses/by/2.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cogdog/16126314090/" TargetMode="External"/><Relationship Id="rId7" Type="http://schemas.openxmlformats.org/officeDocument/2006/relationships/hyperlink" Target="https://www.auteursrechten.nl/"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flickr.com/photos/ahaerlebnis/3212350135/" TargetMode="External"/><Relationship Id="rId5" Type="http://schemas.openxmlformats.org/officeDocument/2006/relationships/hyperlink" Target="https://www.flickr.com/photos/ahaerlebnis/" TargetMode="External"/><Relationship Id="rId4" Type="http://schemas.openxmlformats.org/officeDocument/2006/relationships/hyperlink" Target="https://creativecommons.org/licenses/by/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hyperlink" Target="https://www.mentimeter.com/app/presentation/b6bef659eb9115c5be4065295fd5fa32/e3d81a470d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mentimeter.com/app/presentation/alowev8kq7y6zxno89e6rqq12wxcudc6/csf6o9h8kyyu"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s://www.flickr.com/photos/elementa/6240505367"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44FD848-5B1F-C05A-8E94-11B47AE06785}"/>
              </a:ext>
            </a:extLst>
          </p:cNvPr>
          <p:cNvPicPr>
            <a:picLocks noChangeAspect="1"/>
          </p:cNvPicPr>
          <p:nvPr/>
        </p:nvPicPr>
        <p:blipFill rotWithShape="1">
          <a:blip r:embed="rId2"/>
          <a:srcRect t="14857" b="50984"/>
          <a:stretch/>
        </p:blipFill>
        <p:spPr>
          <a:xfrm>
            <a:off x="0" y="1193073"/>
            <a:ext cx="12261669" cy="2355993"/>
          </a:xfrm>
          <a:prstGeom prst="rect">
            <a:avLst/>
          </a:prstGeom>
        </p:spPr>
      </p:pic>
      <p:pic>
        <p:nvPicPr>
          <p:cNvPr id="1026" name="Picture 2">
            <a:extLst>
              <a:ext uri="{FF2B5EF4-FFF2-40B4-BE49-F238E27FC236}">
                <a16:creationId xmlns:a16="http://schemas.microsoft.com/office/drawing/2014/main" id="{EEE5071E-63C5-66F7-C9F3-10F2805B0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1" y="4801277"/>
            <a:ext cx="3607668" cy="1380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F8F839-478A-227A-7D27-0EF8B1397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033" y="3758973"/>
            <a:ext cx="3400425" cy="832396"/>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A17A2499-B42A-DBBD-4904-A29834908600}"/>
              </a:ext>
            </a:extLst>
          </p:cNvPr>
          <p:cNvSpPr txBox="1"/>
          <p:nvPr/>
        </p:nvSpPr>
        <p:spPr>
          <a:xfrm>
            <a:off x="4798243" y="4591370"/>
            <a:ext cx="7250882" cy="1200329"/>
          </a:xfrm>
          <a:prstGeom prst="rect">
            <a:avLst/>
          </a:prstGeom>
          <a:noFill/>
        </p:spPr>
        <p:txBody>
          <a:bodyPr wrap="square" rtlCol="0">
            <a:spAutoFit/>
          </a:bodyPr>
          <a:lstStyle/>
          <a:p>
            <a:r>
              <a:rPr lang="nl-NL" sz="2400" b="1" dirty="0"/>
              <a:t>Cynthia Halfwerk</a:t>
            </a:r>
            <a:r>
              <a:rPr lang="nl-NL" sz="2400" dirty="0"/>
              <a:t>  Saxion University of </a:t>
            </a:r>
            <a:r>
              <a:rPr lang="nl-NL" sz="2400" dirty="0" err="1"/>
              <a:t>Applied</a:t>
            </a:r>
            <a:r>
              <a:rPr lang="nl-NL" sz="2400" dirty="0"/>
              <a:t> Sciences</a:t>
            </a:r>
          </a:p>
          <a:p>
            <a:r>
              <a:rPr lang="nl-NL" sz="2400" b="1" dirty="0"/>
              <a:t>Jeroen Dalstra  </a:t>
            </a:r>
            <a:r>
              <a:rPr lang="nl-NL" sz="2400" dirty="0"/>
              <a:t>Radboud University</a:t>
            </a:r>
          </a:p>
          <a:p>
            <a:r>
              <a:rPr lang="nl-NL" sz="2400" b="1" dirty="0"/>
              <a:t>Arjan Doolaar  </a:t>
            </a:r>
            <a:r>
              <a:rPr lang="nl-NL" sz="2400" dirty="0"/>
              <a:t>HAN University of </a:t>
            </a:r>
            <a:r>
              <a:rPr lang="nl-NL" sz="2400" dirty="0" err="1"/>
              <a:t>Applied</a:t>
            </a:r>
            <a:r>
              <a:rPr lang="nl-NL" sz="2400" dirty="0"/>
              <a:t> Sciences</a:t>
            </a:r>
          </a:p>
        </p:txBody>
      </p:sp>
      <p:pic>
        <p:nvPicPr>
          <p:cNvPr id="15" name="Afbeelding 14">
            <a:extLst>
              <a:ext uri="{FF2B5EF4-FFF2-40B4-BE49-F238E27FC236}">
                <a16:creationId xmlns:a16="http://schemas.microsoft.com/office/drawing/2014/main" id="{C0EBD48D-3835-0383-50C1-1A220E9AD83D}"/>
              </a:ext>
            </a:extLst>
          </p:cNvPr>
          <p:cNvPicPr>
            <a:picLocks noChangeAspect="1"/>
          </p:cNvPicPr>
          <p:nvPr/>
        </p:nvPicPr>
        <p:blipFill>
          <a:blip r:embed="rId5"/>
          <a:stretch>
            <a:fillRect/>
          </a:stretch>
        </p:blipFill>
        <p:spPr>
          <a:xfrm>
            <a:off x="252412" y="177857"/>
            <a:ext cx="5376863" cy="805309"/>
          </a:xfrm>
          <a:prstGeom prst="rect">
            <a:avLst/>
          </a:prstGeom>
        </p:spPr>
      </p:pic>
      <p:sp>
        <p:nvSpPr>
          <p:cNvPr id="3" name="TextBox 2">
            <a:extLst>
              <a:ext uri="{FF2B5EF4-FFF2-40B4-BE49-F238E27FC236}">
                <a16:creationId xmlns:a16="http://schemas.microsoft.com/office/drawing/2014/main" id="{C0FA19E8-AC9F-12A2-277B-8625ADEB85F9}"/>
              </a:ext>
            </a:extLst>
          </p:cNvPr>
          <p:cNvSpPr txBox="1"/>
          <p:nvPr/>
        </p:nvSpPr>
        <p:spPr>
          <a:xfrm>
            <a:off x="8535459" y="6309371"/>
            <a:ext cx="1635694" cy="369332"/>
          </a:xfrm>
          <a:prstGeom prst="rect">
            <a:avLst/>
          </a:prstGeom>
          <a:noFill/>
        </p:spPr>
        <p:txBody>
          <a:bodyPr wrap="square" rtlCol="0">
            <a:spAutoFit/>
          </a:bodyPr>
          <a:lstStyle/>
          <a:p>
            <a:r>
              <a:rPr lang="en-US" dirty="0"/>
              <a:t>CC BY-NC 4.0</a:t>
            </a:r>
            <a:endParaRPr lang="nl-NL" dirty="0"/>
          </a:p>
        </p:txBody>
      </p:sp>
      <p:pic>
        <p:nvPicPr>
          <p:cNvPr id="4" name="Picture 2" descr="logo for the CC BY-NC license">
            <a:extLst>
              <a:ext uri="{FF2B5EF4-FFF2-40B4-BE49-F238E27FC236}">
                <a16:creationId xmlns:a16="http://schemas.microsoft.com/office/drawing/2014/main" id="{52751A52-EE8C-52C4-A522-1F80429FB8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425" y="5997196"/>
            <a:ext cx="1802680" cy="63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0160A0A-90AA-4658-B557-014D99577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355" y="1501720"/>
            <a:ext cx="3468687" cy="476191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1" name="Afbeelding 20">
            <a:extLst>
              <a:ext uri="{FF2B5EF4-FFF2-40B4-BE49-F238E27FC236}">
                <a16:creationId xmlns:a16="http://schemas.microsoft.com/office/drawing/2014/main" id="{F95BF189-AEEF-4CD9-802C-55331D609E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094" y="1499752"/>
            <a:ext cx="2323717" cy="778465"/>
          </a:xfrm>
          <a:prstGeom prst="rect">
            <a:avLst/>
          </a:prstGeom>
        </p:spPr>
      </p:pic>
      <p:pic>
        <p:nvPicPr>
          <p:cNvPr id="2" name="Afbeelding 1">
            <a:extLst>
              <a:ext uri="{FF2B5EF4-FFF2-40B4-BE49-F238E27FC236}">
                <a16:creationId xmlns:a16="http://schemas.microsoft.com/office/drawing/2014/main" id="{B818C97E-86F2-8411-406D-899CF0CCFD59}"/>
              </a:ext>
            </a:extLst>
          </p:cNvPr>
          <p:cNvPicPr>
            <a:picLocks noChangeAspect="1"/>
          </p:cNvPicPr>
          <p:nvPr/>
        </p:nvPicPr>
        <p:blipFill>
          <a:blip r:embed="rId5"/>
          <a:stretch>
            <a:fillRect/>
          </a:stretch>
        </p:blipFill>
        <p:spPr>
          <a:xfrm>
            <a:off x="252412" y="177857"/>
            <a:ext cx="5376863" cy="805309"/>
          </a:xfrm>
          <a:prstGeom prst="rect">
            <a:avLst/>
          </a:prstGeom>
        </p:spPr>
      </p:pic>
    </p:spTree>
    <p:extLst>
      <p:ext uri="{BB962C8B-B14F-4D97-AF65-F5344CB8AC3E}">
        <p14:creationId xmlns:p14="http://schemas.microsoft.com/office/powerpoint/2010/main" val="38775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TV.jpg">
            <a:extLst>
              <a:ext uri="{FF2B5EF4-FFF2-40B4-BE49-F238E27FC236}">
                <a16:creationId xmlns:a16="http://schemas.microsoft.com/office/drawing/2014/main" id="{19BDF972-118A-4373-B83E-5D854EF3FDB9}"/>
              </a:ext>
            </a:extLst>
          </p:cNvPr>
          <p:cNvPicPr>
            <a:picLocks noChangeAspect="1"/>
          </p:cNvPicPr>
          <p:nvPr/>
        </p:nvPicPr>
        <p:blipFill>
          <a:blip r:embed="rId3" cstate="print"/>
          <a:stretch>
            <a:fillRect/>
          </a:stretch>
        </p:blipFill>
        <p:spPr>
          <a:xfrm>
            <a:off x="1916811" y="1261862"/>
            <a:ext cx="6907088" cy="5168348"/>
          </a:xfrm>
          <a:prstGeom prst="rect">
            <a:avLst/>
          </a:prstGeom>
        </p:spPr>
      </p:pic>
      <p:pic>
        <p:nvPicPr>
          <p:cNvPr id="23" name="Afbeelding 22">
            <a:extLst>
              <a:ext uri="{FF2B5EF4-FFF2-40B4-BE49-F238E27FC236}">
                <a16:creationId xmlns:a16="http://schemas.microsoft.com/office/drawing/2014/main" id="{E23FC3AC-6AE0-482F-8415-D0C04009B6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618" y="1715707"/>
            <a:ext cx="6181821" cy="3690639"/>
          </a:xfrm>
          <a:prstGeom prst="rect">
            <a:avLst/>
          </a:prstGeom>
        </p:spPr>
      </p:pic>
      <p:sp>
        <p:nvSpPr>
          <p:cNvPr id="3" name="Rectangle 2">
            <a:extLst>
              <a:ext uri="{FF2B5EF4-FFF2-40B4-BE49-F238E27FC236}">
                <a16:creationId xmlns:a16="http://schemas.microsoft.com/office/drawing/2014/main" id="{655CC3F9-A8D0-B3F8-C96C-1FCFD4C192AC}"/>
              </a:ext>
            </a:extLst>
          </p:cNvPr>
          <p:cNvSpPr txBox="1">
            <a:spLocks noChangeArrowheads="1"/>
          </p:cNvSpPr>
          <p:nvPr/>
        </p:nvSpPr>
        <p:spPr>
          <a:xfrm>
            <a:off x="9354523" y="983166"/>
            <a:ext cx="1432911" cy="1080000"/>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Kassa</a:t>
            </a:r>
          </a:p>
        </p:txBody>
      </p:sp>
      <p:pic>
        <p:nvPicPr>
          <p:cNvPr id="4" name="Afbeelding 3">
            <a:extLst>
              <a:ext uri="{FF2B5EF4-FFF2-40B4-BE49-F238E27FC236}">
                <a16:creationId xmlns:a16="http://schemas.microsoft.com/office/drawing/2014/main" id="{B0EE23A3-A6BF-CF53-43E6-F1C356BADFB7}"/>
              </a:ext>
            </a:extLst>
          </p:cNvPr>
          <p:cNvPicPr>
            <a:picLocks noChangeAspect="1"/>
          </p:cNvPicPr>
          <p:nvPr/>
        </p:nvPicPr>
        <p:blipFill>
          <a:blip r:embed="rId5"/>
          <a:stretch>
            <a:fillRect/>
          </a:stretch>
        </p:blipFill>
        <p:spPr>
          <a:xfrm>
            <a:off x="252412" y="177857"/>
            <a:ext cx="5376863" cy="805309"/>
          </a:xfrm>
          <a:prstGeom prst="rect">
            <a:avLst/>
          </a:prstGeom>
        </p:spPr>
      </p:pic>
    </p:spTree>
    <p:extLst>
      <p:ext uri="{BB962C8B-B14F-4D97-AF65-F5344CB8AC3E}">
        <p14:creationId xmlns:p14="http://schemas.microsoft.com/office/powerpoint/2010/main" val="20277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TV.jpg">
            <a:extLst>
              <a:ext uri="{FF2B5EF4-FFF2-40B4-BE49-F238E27FC236}">
                <a16:creationId xmlns:a16="http://schemas.microsoft.com/office/drawing/2014/main" id="{A91B41D7-88A5-47D8-B0A3-2E851493F890}"/>
              </a:ext>
            </a:extLst>
          </p:cNvPr>
          <p:cNvPicPr>
            <a:picLocks noChangeAspect="1"/>
          </p:cNvPicPr>
          <p:nvPr/>
        </p:nvPicPr>
        <p:blipFill>
          <a:blip r:embed="rId3" cstate="print"/>
          <a:stretch>
            <a:fillRect/>
          </a:stretch>
        </p:blipFill>
        <p:spPr>
          <a:xfrm>
            <a:off x="1916811" y="1261862"/>
            <a:ext cx="6907088" cy="5168348"/>
          </a:xfrm>
          <a:prstGeom prst="rect">
            <a:avLst/>
          </a:prstGeom>
        </p:spPr>
      </p:pic>
      <p:pic>
        <p:nvPicPr>
          <p:cNvPr id="14" name="Afbeelding 13">
            <a:extLst>
              <a:ext uri="{FF2B5EF4-FFF2-40B4-BE49-F238E27FC236}">
                <a16:creationId xmlns:a16="http://schemas.microsoft.com/office/drawing/2014/main" id="{9CE0FE32-6978-4F6A-967E-55AF1B5F9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618" y="1715707"/>
            <a:ext cx="6181821" cy="3690639"/>
          </a:xfrm>
          <a:prstGeom prst="rect">
            <a:avLst/>
          </a:prstGeom>
        </p:spPr>
      </p:pic>
      <p:pic>
        <p:nvPicPr>
          <p:cNvPr id="22" name="Afbeelding 21">
            <a:extLst>
              <a:ext uri="{FF2B5EF4-FFF2-40B4-BE49-F238E27FC236}">
                <a16:creationId xmlns:a16="http://schemas.microsoft.com/office/drawing/2014/main" id="{2319D505-896E-453D-B8F5-A5EDCB499F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1617" y="1714666"/>
            <a:ext cx="6181821" cy="3793414"/>
          </a:xfrm>
          <a:prstGeom prst="rect">
            <a:avLst/>
          </a:prstGeom>
        </p:spPr>
      </p:pic>
      <p:pic>
        <p:nvPicPr>
          <p:cNvPr id="3" name="Afbeelding 2">
            <a:extLst>
              <a:ext uri="{FF2B5EF4-FFF2-40B4-BE49-F238E27FC236}">
                <a16:creationId xmlns:a16="http://schemas.microsoft.com/office/drawing/2014/main" id="{3C43F8EB-CD7F-C5AF-9DA1-8B1FB70F7A3F}"/>
              </a:ext>
            </a:extLst>
          </p:cNvPr>
          <p:cNvPicPr>
            <a:picLocks noChangeAspect="1"/>
          </p:cNvPicPr>
          <p:nvPr/>
        </p:nvPicPr>
        <p:blipFill>
          <a:blip r:embed="rId6"/>
          <a:stretch>
            <a:fillRect/>
          </a:stretch>
        </p:blipFill>
        <p:spPr>
          <a:xfrm>
            <a:off x="252412" y="177857"/>
            <a:ext cx="5376863" cy="805309"/>
          </a:xfrm>
          <a:prstGeom prst="rect">
            <a:avLst/>
          </a:prstGeom>
        </p:spPr>
      </p:pic>
      <p:sp>
        <p:nvSpPr>
          <p:cNvPr id="4" name="Rectangle 2">
            <a:extLst>
              <a:ext uri="{FF2B5EF4-FFF2-40B4-BE49-F238E27FC236}">
                <a16:creationId xmlns:a16="http://schemas.microsoft.com/office/drawing/2014/main" id="{55ACA8F7-6D55-C82B-2B5A-2E1607250E98}"/>
              </a:ext>
            </a:extLst>
          </p:cNvPr>
          <p:cNvSpPr txBox="1">
            <a:spLocks noChangeArrowheads="1"/>
          </p:cNvSpPr>
          <p:nvPr/>
        </p:nvSpPr>
        <p:spPr>
          <a:xfrm>
            <a:off x="9354523" y="983166"/>
            <a:ext cx="1432911" cy="1080000"/>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Kassa</a:t>
            </a:r>
          </a:p>
        </p:txBody>
      </p:sp>
    </p:spTree>
    <p:extLst>
      <p:ext uri="{BB962C8B-B14F-4D97-AF65-F5344CB8AC3E}">
        <p14:creationId xmlns:p14="http://schemas.microsoft.com/office/powerpoint/2010/main" val="416745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TV.jpg">
            <a:extLst>
              <a:ext uri="{FF2B5EF4-FFF2-40B4-BE49-F238E27FC236}">
                <a16:creationId xmlns:a16="http://schemas.microsoft.com/office/drawing/2014/main" id="{B87D1D45-EE5B-4E09-82D1-5836D06B0B93}"/>
              </a:ext>
            </a:extLst>
          </p:cNvPr>
          <p:cNvPicPr>
            <a:picLocks noChangeAspect="1"/>
          </p:cNvPicPr>
          <p:nvPr/>
        </p:nvPicPr>
        <p:blipFill>
          <a:blip r:embed="rId3" cstate="print"/>
          <a:stretch>
            <a:fillRect/>
          </a:stretch>
        </p:blipFill>
        <p:spPr>
          <a:xfrm>
            <a:off x="1916811" y="1261862"/>
            <a:ext cx="6907088" cy="5168348"/>
          </a:xfrm>
          <a:prstGeom prst="rect">
            <a:avLst/>
          </a:prstGeom>
        </p:spPr>
      </p:pic>
      <p:pic>
        <p:nvPicPr>
          <p:cNvPr id="15" name="Afbeelding 14">
            <a:extLst>
              <a:ext uri="{FF2B5EF4-FFF2-40B4-BE49-F238E27FC236}">
                <a16:creationId xmlns:a16="http://schemas.microsoft.com/office/drawing/2014/main" id="{32A2B3E7-A402-4800-AEB2-E7F5E70B7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617" y="1714666"/>
            <a:ext cx="6181821" cy="3793414"/>
          </a:xfrm>
          <a:prstGeom prst="rect">
            <a:avLst/>
          </a:prstGeom>
        </p:spPr>
      </p:pic>
      <p:pic>
        <p:nvPicPr>
          <p:cNvPr id="24" name="Afbeelding 23">
            <a:extLst>
              <a:ext uri="{FF2B5EF4-FFF2-40B4-BE49-F238E27FC236}">
                <a16:creationId xmlns:a16="http://schemas.microsoft.com/office/drawing/2014/main" id="{C053F436-F77A-496C-942C-99582B4982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1617" y="1714666"/>
            <a:ext cx="6221940" cy="3793414"/>
          </a:xfrm>
          <a:prstGeom prst="rect">
            <a:avLst/>
          </a:prstGeom>
        </p:spPr>
      </p:pic>
      <p:pic>
        <p:nvPicPr>
          <p:cNvPr id="3" name="Afbeelding 2">
            <a:extLst>
              <a:ext uri="{FF2B5EF4-FFF2-40B4-BE49-F238E27FC236}">
                <a16:creationId xmlns:a16="http://schemas.microsoft.com/office/drawing/2014/main" id="{3C648179-D5D8-1D0B-7C56-E1C30ED29A61}"/>
              </a:ext>
            </a:extLst>
          </p:cNvPr>
          <p:cNvPicPr>
            <a:picLocks noChangeAspect="1"/>
          </p:cNvPicPr>
          <p:nvPr/>
        </p:nvPicPr>
        <p:blipFill>
          <a:blip r:embed="rId6"/>
          <a:stretch>
            <a:fillRect/>
          </a:stretch>
        </p:blipFill>
        <p:spPr>
          <a:xfrm>
            <a:off x="252412" y="177857"/>
            <a:ext cx="5376863" cy="805309"/>
          </a:xfrm>
          <a:prstGeom prst="rect">
            <a:avLst/>
          </a:prstGeom>
        </p:spPr>
      </p:pic>
      <p:sp>
        <p:nvSpPr>
          <p:cNvPr id="4" name="Rectangle 2">
            <a:extLst>
              <a:ext uri="{FF2B5EF4-FFF2-40B4-BE49-F238E27FC236}">
                <a16:creationId xmlns:a16="http://schemas.microsoft.com/office/drawing/2014/main" id="{D9A189AA-F61E-A6E3-EE21-4066C8D8FBFA}"/>
              </a:ext>
            </a:extLst>
          </p:cNvPr>
          <p:cNvSpPr txBox="1">
            <a:spLocks noChangeArrowheads="1"/>
          </p:cNvSpPr>
          <p:nvPr/>
        </p:nvSpPr>
        <p:spPr>
          <a:xfrm>
            <a:off x="9354523" y="983166"/>
            <a:ext cx="1432911" cy="1080000"/>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Kassa</a:t>
            </a:r>
          </a:p>
        </p:txBody>
      </p:sp>
    </p:spTree>
    <p:extLst>
      <p:ext uri="{BB962C8B-B14F-4D97-AF65-F5344CB8AC3E}">
        <p14:creationId xmlns:p14="http://schemas.microsoft.com/office/powerpoint/2010/main" val="37594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TV.jpg">
            <a:extLst>
              <a:ext uri="{FF2B5EF4-FFF2-40B4-BE49-F238E27FC236}">
                <a16:creationId xmlns:a16="http://schemas.microsoft.com/office/drawing/2014/main" id="{165DD9ED-17E8-44B9-8A69-E01BBDE957BD}"/>
              </a:ext>
            </a:extLst>
          </p:cNvPr>
          <p:cNvPicPr>
            <a:picLocks noChangeAspect="1"/>
          </p:cNvPicPr>
          <p:nvPr/>
        </p:nvPicPr>
        <p:blipFill>
          <a:blip r:embed="rId3" cstate="print"/>
          <a:stretch>
            <a:fillRect/>
          </a:stretch>
        </p:blipFill>
        <p:spPr>
          <a:xfrm>
            <a:off x="1916811" y="1261862"/>
            <a:ext cx="6907088" cy="5168348"/>
          </a:xfrm>
          <a:prstGeom prst="rect">
            <a:avLst/>
          </a:prstGeom>
        </p:spPr>
      </p:pic>
      <p:pic>
        <p:nvPicPr>
          <p:cNvPr id="17" name="Afbeelding 16">
            <a:extLst>
              <a:ext uri="{FF2B5EF4-FFF2-40B4-BE49-F238E27FC236}">
                <a16:creationId xmlns:a16="http://schemas.microsoft.com/office/drawing/2014/main" id="{AAF6522E-99E1-4A3A-80E0-4B13D62AE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617" y="1714666"/>
            <a:ext cx="6221940" cy="3793414"/>
          </a:xfrm>
          <a:prstGeom prst="rect">
            <a:avLst/>
          </a:prstGeom>
        </p:spPr>
      </p:pic>
      <p:pic>
        <p:nvPicPr>
          <p:cNvPr id="25" name="Afbeelding 24">
            <a:extLst>
              <a:ext uri="{FF2B5EF4-FFF2-40B4-BE49-F238E27FC236}">
                <a16:creationId xmlns:a16="http://schemas.microsoft.com/office/drawing/2014/main" id="{8EB6EF1C-5297-4564-A50C-288BC5AFE17A}"/>
              </a:ext>
            </a:extLst>
          </p:cNvPr>
          <p:cNvPicPr>
            <a:picLocks noChangeAspect="1"/>
          </p:cNvPicPr>
          <p:nvPr/>
        </p:nvPicPr>
        <p:blipFill rotWithShape="1">
          <a:blip r:embed="rId5"/>
          <a:srcRect l="55687" t="36036" r="10041" b="26472"/>
          <a:stretch/>
        </p:blipFill>
        <p:spPr>
          <a:xfrm>
            <a:off x="2291617" y="1692663"/>
            <a:ext cx="6221940" cy="3815417"/>
          </a:xfrm>
          <a:prstGeom prst="rect">
            <a:avLst/>
          </a:prstGeom>
        </p:spPr>
      </p:pic>
      <p:pic>
        <p:nvPicPr>
          <p:cNvPr id="15" name="Picture 2" descr="Mentimeter - YouTube">
            <a:hlinkClick r:id="rId6"/>
            <a:extLst>
              <a:ext uri="{FF2B5EF4-FFF2-40B4-BE49-F238E27FC236}">
                <a16:creationId xmlns:a16="http://schemas.microsoft.com/office/drawing/2014/main" id="{4E097E25-143E-4E63-86D7-414F62DE3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0235" y="4219436"/>
            <a:ext cx="2407943" cy="240794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4B421A26-E52B-FD58-F80F-0D046EA40038}"/>
              </a:ext>
            </a:extLst>
          </p:cNvPr>
          <p:cNvPicPr>
            <a:picLocks noChangeAspect="1"/>
          </p:cNvPicPr>
          <p:nvPr/>
        </p:nvPicPr>
        <p:blipFill>
          <a:blip r:embed="rId8"/>
          <a:stretch>
            <a:fillRect/>
          </a:stretch>
        </p:blipFill>
        <p:spPr>
          <a:xfrm>
            <a:off x="252412" y="177857"/>
            <a:ext cx="5376863" cy="805309"/>
          </a:xfrm>
          <a:prstGeom prst="rect">
            <a:avLst/>
          </a:prstGeom>
        </p:spPr>
      </p:pic>
      <p:sp>
        <p:nvSpPr>
          <p:cNvPr id="2" name="Rectangle 2">
            <a:extLst>
              <a:ext uri="{FF2B5EF4-FFF2-40B4-BE49-F238E27FC236}">
                <a16:creationId xmlns:a16="http://schemas.microsoft.com/office/drawing/2014/main" id="{DA10F16A-EFA8-665E-94F1-66F62594F457}"/>
              </a:ext>
            </a:extLst>
          </p:cNvPr>
          <p:cNvSpPr txBox="1">
            <a:spLocks noChangeArrowheads="1"/>
          </p:cNvSpPr>
          <p:nvPr/>
        </p:nvSpPr>
        <p:spPr>
          <a:xfrm>
            <a:off x="9354523" y="983166"/>
            <a:ext cx="1432911" cy="1080000"/>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Kassa</a:t>
            </a:r>
          </a:p>
        </p:txBody>
      </p:sp>
    </p:spTree>
    <p:extLst>
      <p:ext uri="{BB962C8B-B14F-4D97-AF65-F5344CB8AC3E}">
        <p14:creationId xmlns:p14="http://schemas.microsoft.com/office/powerpoint/2010/main" val="67156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855375" y="1211367"/>
            <a:ext cx="2640300" cy="805309"/>
          </a:xfrm>
          <a:prstGeom prst="rect">
            <a:avLst/>
          </a:prstGeom>
          <a:noFill/>
          <a:ln w="19050">
            <a:noFill/>
          </a:ln>
          <a:effectLst/>
        </p:spPr>
        <p:txBody>
          <a:bodyPr vert="horz" lIns="91440" tIns="45720" rIns="91440" bIns="45720" rtlCol="0" anchor="ctr">
            <a:noAutofit/>
          </a:bodyPr>
          <a:lstStyle/>
          <a:p>
            <a:r>
              <a:rPr lang="nl-NL" sz="3600" dirty="0"/>
              <a:t>Auteursrecht</a:t>
            </a:r>
          </a:p>
        </p:txBody>
      </p:sp>
      <p:pic>
        <p:nvPicPr>
          <p:cNvPr id="2" name="Afbeelding 1">
            <a:extLst>
              <a:ext uri="{FF2B5EF4-FFF2-40B4-BE49-F238E27FC236}">
                <a16:creationId xmlns:a16="http://schemas.microsoft.com/office/drawing/2014/main" id="{5E8065F6-5737-5606-6E97-E56CD747F06B}"/>
              </a:ext>
            </a:extLst>
          </p:cNvPr>
          <p:cNvPicPr>
            <a:picLocks noChangeAspect="1"/>
          </p:cNvPicPr>
          <p:nvPr/>
        </p:nvPicPr>
        <p:blipFill>
          <a:blip r:embed="rId3"/>
          <a:stretch>
            <a:fillRect/>
          </a:stretch>
        </p:blipFill>
        <p:spPr>
          <a:xfrm>
            <a:off x="252412" y="177857"/>
            <a:ext cx="5376863" cy="805309"/>
          </a:xfrm>
          <a:prstGeom prst="rect">
            <a:avLst/>
          </a:prstGeom>
        </p:spPr>
      </p:pic>
      <p:sp>
        <p:nvSpPr>
          <p:cNvPr id="3" name="Rectangle 2">
            <a:extLst>
              <a:ext uri="{FF2B5EF4-FFF2-40B4-BE49-F238E27FC236}">
                <a16:creationId xmlns:a16="http://schemas.microsoft.com/office/drawing/2014/main" id="{7235297C-5B8B-A122-B688-A1DCD6609B91}"/>
              </a:ext>
            </a:extLst>
          </p:cNvPr>
          <p:cNvSpPr txBox="1">
            <a:spLocks noChangeArrowheads="1"/>
          </p:cNvSpPr>
          <p:nvPr/>
        </p:nvSpPr>
        <p:spPr>
          <a:xfrm>
            <a:off x="855375" y="3677092"/>
            <a:ext cx="8820000" cy="805309"/>
          </a:xfrm>
          <a:prstGeom prst="rect">
            <a:avLst/>
          </a:prstGeom>
          <a:noFill/>
          <a:ln w="19050">
            <a:noFill/>
          </a:ln>
          <a:effectLst/>
        </p:spPr>
        <p:txBody>
          <a:bodyPr vert="horz" lIns="91440" tIns="45720" rIns="91440" bIns="45720" rtlCol="0" anchor="ctr">
            <a:noAutofit/>
          </a:bodyPr>
          <a:lstStyle/>
          <a:p>
            <a:r>
              <a:rPr lang="nl-NL" sz="3600" dirty="0"/>
              <a:t>Plagiaat</a:t>
            </a:r>
          </a:p>
        </p:txBody>
      </p:sp>
      <p:sp>
        <p:nvSpPr>
          <p:cNvPr id="4" name="Tekstvak 3">
            <a:extLst>
              <a:ext uri="{FF2B5EF4-FFF2-40B4-BE49-F238E27FC236}">
                <a16:creationId xmlns:a16="http://schemas.microsoft.com/office/drawing/2014/main" id="{F139524C-3CF3-1333-375A-C426C1A6A606}"/>
              </a:ext>
            </a:extLst>
          </p:cNvPr>
          <p:cNvSpPr txBox="1"/>
          <p:nvPr/>
        </p:nvSpPr>
        <p:spPr>
          <a:xfrm>
            <a:off x="942975" y="2016676"/>
            <a:ext cx="9794155" cy="1200329"/>
          </a:xfrm>
          <a:prstGeom prst="rect">
            <a:avLst/>
          </a:prstGeom>
          <a:noFill/>
        </p:spPr>
        <p:txBody>
          <a:bodyPr wrap="square" rtlCol="0">
            <a:spAutoFit/>
          </a:bodyPr>
          <a:lstStyle/>
          <a:p>
            <a:r>
              <a:rPr lang="nl-NL" sz="2400" dirty="0"/>
              <a:t>Esprit heeft zonder toestemming van </a:t>
            </a:r>
            <a:r>
              <a:rPr lang="nl-NL" sz="2400" dirty="0" err="1"/>
              <a:t>Jojanne</a:t>
            </a:r>
            <a:r>
              <a:rPr lang="nl-NL" sz="2400" dirty="0"/>
              <a:t> haar foto op een T-shirt gezet.</a:t>
            </a:r>
          </a:p>
          <a:p>
            <a:r>
              <a:rPr lang="nl-NL" sz="2400" dirty="0" err="1"/>
              <a:t>Jojanne</a:t>
            </a:r>
            <a:r>
              <a:rPr lang="nl-NL" sz="2400" dirty="0"/>
              <a:t> is de maker van de foto en heeft het auteursrecht, dat is door Esprit geschonden.</a:t>
            </a:r>
          </a:p>
        </p:txBody>
      </p:sp>
      <p:sp>
        <p:nvSpPr>
          <p:cNvPr id="5" name="Tekstvak 4">
            <a:extLst>
              <a:ext uri="{FF2B5EF4-FFF2-40B4-BE49-F238E27FC236}">
                <a16:creationId xmlns:a16="http://schemas.microsoft.com/office/drawing/2014/main" id="{12F41DC1-DF6D-771F-F6E2-FA23992ED7AA}"/>
              </a:ext>
            </a:extLst>
          </p:cNvPr>
          <p:cNvSpPr txBox="1"/>
          <p:nvPr/>
        </p:nvSpPr>
        <p:spPr>
          <a:xfrm>
            <a:off x="942974" y="4482401"/>
            <a:ext cx="9794154" cy="1200329"/>
          </a:xfrm>
          <a:prstGeom prst="rect">
            <a:avLst/>
          </a:prstGeom>
          <a:noFill/>
        </p:spPr>
        <p:txBody>
          <a:bodyPr wrap="square" rtlCol="0">
            <a:spAutoFit/>
          </a:bodyPr>
          <a:lstStyle/>
          <a:p>
            <a:r>
              <a:rPr lang="nl-NL" sz="2400" dirty="0"/>
              <a:t>Esprit heeft nergens de herkomst van de foto vermeld, waardoor de indruk wordt gewekt dat Esprit de maker of eigenaar van de foto is. Het weglaten van een bronvermelding is plagiaat. </a:t>
            </a:r>
          </a:p>
        </p:txBody>
      </p:sp>
      <p:sp>
        <p:nvSpPr>
          <p:cNvPr id="6" name="Rectangle 2">
            <a:extLst>
              <a:ext uri="{FF2B5EF4-FFF2-40B4-BE49-F238E27FC236}">
                <a16:creationId xmlns:a16="http://schemas.microsoft.com/office/drawing/2014/main" id="{CC38A012-254C-8F98-F9CB-057DDFEE5C67}"/>
              </a:ext>
            </a:extLst>
          </p:cNvPr>
          <p:cNvSpPr txBox="1">
            <a:spLocks noChangeArrowheads="1"/>
          </p:cNvSpPr>
          <p:nvPr/>
        </p:nvSpPr>
        <p:spPr>
          <a:xfrm>
            <a:off x="3312675" y="1323479"/>
            <a:ext cx="6362700" cy="805309"/>
          </a:xfrm>
          <a:prstGeom prst="rect">
            <a:avLst/>
          </a:prstGeom>
          <a:noFill/>
          <a:ln w="19050">
            <a:noFill/>
          </a:ln>
          <a:effectLst/>
        </p:spPr>
        <p:txBody>
          <a:bodyPr vert="horz" lIns="91440" tIns="45720" rIns="91440" bIns="45720" rtlCol="0" anchor="ctr">
            <a:noAutofit/>
          </a:bodyPr>
          <a:lstStyle/>
          <a:p>
            <a:r>
              <a:rPr lang="nl-NL" sz="2800" dirty="0">
                <a:solidFill>
                  <a:srgbClr val="E50056"/>
                </a:solidFill>
              </a:rPr>
              <a:t>vervalt 70 jaar na dood auteur</a:t>
            </a:r>
          </a:p>
        </p:txBody>
      </p:sp>
      <p:sp>
        <p:nvSpPr>
          <p:cNvPr id="7" name="Rectangle 2">
            <a:extLst>
              <a:ext uri="{FF2B5EF4-FFF2-40B4-BE49-F238E27FC236}">
                <a16:creationId xmlns:a16="http://schemas.microsoft.com/office/drawing/2014/main" id="{DCC8AA1E-B6CE-AEB7-7CB2-368B751BF328}"/>
              </a:ext>
            </a:extLst>
          </p:cNvPr>
          <p:cNvSpPr txBox="1">
            <a:spLocks noChangeArrowheads="1"/>
          </p:cNvSpPr>
          <p:nvPr/>
        </p:nvSpPr>
        <p:spPr>
          <a:xfrm>
            <a:off x="2362200" y="3826705"/>
            <a:ext cx="6362700" cy="805309"/>
          </a:xfrm>
          <a:prstGeom prst="rect">
            <a:avLst/>
          </a:prstGeom>
          <a:noFill/>
          <a:ln w="19050">
            <a:noFill/>
          </a:ln>
          <a:effectLst/>
        </p:spPr>
        <p:txBody>
          <a:bodyPr vert="horz" lIns="91440" tIns="45720" rIns="91440" bIns="45720" rtlCol="0" anchor="ctr">
            <a:noAutofit/>
          </a:bodyPr>
          <a:lstStyle/>
          <a:p>
            <a:r>
              <a:rPr lang="nl-NL" sz="2800" dirty="0">
                <a:solidFill>
                  <a:srgbClr val="E50056"/>
                </a:solidFill>
              </a:rPr>
              <a:t>vervalt nooit</a:t>
            </a:r>
          </a:p>
        </p:txBody>
      </p:sp>
    </p:spTree>
    <p:extLst>
      <p:ext uri="{BB962C8B-B14F-4D97-AF65-F5344CB8AC3E}">
        <p14:creationId xmlns:p14="http://schemas.microsoft.com/office/powerpoint/2010/main" val="210276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383218" y="990000"/>
            <a:ext cx="8820000" cy="1080000"/>
          </a:xfrm>
          <a:prstGeom prst="rect">
            <a:avLst/>
          </a:prstGeom>
          <a:noFill/>
          <a:ln w="19050">
            <a:noFill/>
          </a:ln>
          <a:effectLst/>
        </p:spPr>
        <p:txBody>
          <a:bodyPr vert="horz" lIns="91440" tIns="45720" rIns="91440" bIns="45720" rtlCol="0" anchor="ctr">
            <a:noAutofit/>
          </a:bodyPr>
          <a:lstStyle/>
          <a:p>
            <a:r>
              <a:rPr lang="nl-NL" sz="3600" dirty="0"/>
              <a:t>Piet Mondriaan</a:t>
            </a:r>
          </a:p>
        </p:txBody>
      </p:sp>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5122" name="Picture 2" descr="Victory Boogie Woogie">
            <a:extLst>
              <a:ext uri="{FF2B5EF4-FFF2-40B4-BE49-F238E27FC236}">
                <a16:creationId xmlns:a16="http://schemas.microsoft.com/office/drawing/2014/main" id="{AE4846D2-A1FB-4A61-AC43-553218C26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770" y="621468"/>
            <a:ext cx="5615066" cy="5615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entimeter - YouTube">
            <a:hlinkClick r:id="rId4"/>
            <a:extLst>
              <a:ext uri="{FF2B5EF4-FFF2-40B4-BE49-F238E27FC236}">
                <a16:creationId xmlns:a16="http://schemas.microsoft.com/office/drawing/2014/main" id="{3FED0169-9805-4A8E-AB1B-7714DFDC7D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0235" y="4219436"/>
            <a:ext cx="2407943" cy="240794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6A68A4B-A981-413F-952E-C79CEC7F62E6}"/>
              </a:ext>
            </a:extLst>
          </p:cNvPr>
          <p:cNvSpPr txBox="1"/>
          <p:nvPr/>
        </p:nvSpPr>
        <p:spPr>
          <a:xfrm>
            <a:off x="392949" y="4526851"/>
            <a:ext cx="2222983" cy="461665"/>
          </a:xfrm>
          <a:prstGeom prst="rect">
            <a:avLst/>
          </a:prstGeom>
          <a:noFill/>
        </p:spPr>
        <p:txBody>
          <a:bodyPr wrap="square" rtlCol="0">
            <a:spAutoFit/>
          </a:bodyPr>
          <a:lstStyle/>
          <a:p>
            <a:r>
              <a:rPr lang="nl-NL" sz="2400" dirty="0"/>
              <a:t>1872 - 1944</a:t>
            </a:r>
          </a:p>
        </p:txBody>
      </p:sp>
      <p:sp>
        <p:nvSpPr>
          <p:cNvPr id="21" name="Tekstvak 20">
            <a:extLst>
              <a:ext uri="{FF2B5EF4-FFF2-40B4-BE49-F238E27FC236}">
                <a16:creationId xmlns:a16="http://schemas.microsoft.com/office/drawing/2014/main" id="{BDDFE414-2884-4FAC-8E80-91521F06A6DB}"/>
              </a:ext>
            </a:extLst>
          </p:cNvPr>
          <p:cNvSpPr txBox="1"/>
          <p:nvPr/>
        </p:nvSpPr>
        <p:spPr>
          <a:xfrm>
            <a:off x="392949" y="5145186"/>
            <a:ext cx="4149189" cy="461665"/>
          </a:xfrm>
          <a:prstGeom prst="rect">
            <a:avLst/>
          </a:prstGeom>
          <a:noFill/>
        </p:spPr>
        <p:txBody>
          <a:bodyPr wrap="square" rtlCol="0">
            <a:spAutoFit/>
          </a:bodyPr>
          <a:lstStyle/>
          <a:p>
            <a:r>
              <a:rPr lang="nl-NL" sz="2400" dirty="0"/>
              <a:t>Harry </a:t>
            </a:r>
            <a:r>
              <a:rPr lang="nl-NL" sz="2400" dirty="0" err="1"/>
              <a:t>Holtzman</a:t>
            </a:r>
            <a:r>
              <a:rPr lang="nl-NL" sz="2400" dirty="0"/>
              <a:t> (1912-1987)</a:t>
            </a:r>
          </a:p>
        </p:txBody>
      </p:sp>
      <p:sp>
        <p:nvSpPr>
          <p:cNvPr id="22" name="Tekstvak 21">
            <a:extLst>
              <a:ext uri="{FF2B5EF4-FFF2-40B4-BE49-F238E27FC236}">
                <a16:creationId xmlns:a16="http://schemas.microsoft.com/office/drawing/2014/main" id="{9DC0B9B4-2743-4EED-910D-94147767CD93}"/>
              </a:ext>
            </a:extLst>
          </p:cNvPr>
          <p:cNvSpPr txBox="1"/>
          <p:nvPr/>
        </p:nvSpPr>
        <p:spPr>
          <a:xfrm>
            <a:off x="392948" y="5774869"/>
            <a:ext cx="4149189" cy="461665"/>
          </a:xfrm>
          <a:prstGeom prst="rect">
            <a:avLst/>
          </a:prstGeom>
          <a:noFill/>
        </p:spPr>
        <p:txBody>
          <a:bodyPr wrap="square" rtlCol="0">
            <a:spAutoFit/>
          </a:bodyPr>
          <a:lstStyle/>
          <a:p>
            <a:r>
              <a:rPr lang="nl-NL" sz="2400" dirty="0" err="1"/>
              <a:t>Mondrian</a:t>
            </a:r>
            <a:r>
              <a:rPr lang="nl-NL" sz="2400" dirty="0"/>
              <a:t> Trust</a:t>
            </a:r>
          </a:p>
        </p:txBody>
      </p:sp>
      <p:pic>
        <p:nvPicPr>
          <p:cNvPr id="3" name="Afbeelding 2">
            <a:extLst>
              <a:ext uri="{FF2B5EF4-FFF2-40B4-BE49-F238E27FC236}">
                <a16:creationId xmlns:a16="http://schemas.microsoft.com/office/drawing/2014/main" id="{CAF87138-27FF-A14A-3CB5-A84DCB292B24}"/>
              </a:ext>
            </a:extLst>
          </p:cNvPr>
          <p:cNvPicPr>
            <a:picLocks noChangeAspect="1"/>
          </p:cNvPicPr>
          <p:nvPr/>
        </p:nvPicPr>
        <p:blipFill>
          <a:blip r:embed="rId6"/>
          <a:stretch>
            <a:fillRect/>
          </a:stretch>
        </p:blipFill>
        <p:spPr>
          <a:xfrm>
            <a:off x="252412" y="177857"/>
            <a:ext cx="5376863" cy="805309"/>
          </a:xfrm>
          <a:prstGeom prst="rect">
            <a:avLst/>
          </a:prstGeom>
        </p:spPr>
      </p:pic>
      <p:sp>
        <p:nvSpPr>
          <p:cNvPr id="4" name="Tekstvak 3">
            <a:extLst>
              <a:ext uri="{FF2B5EF4-FFF2-40B4-BE49-F238E27FC236}">
                <a16:creationId xmlns:a16="http://schemas.microsoft.com/office/drawing/2014/main" id="{F741A732-3F68-7FA1-7A69-89DD0587A04C}"/>
              </a:ext>
            </a:extLst>
          </p:cNvPr>
          <p:cNvSpPr txBox="1"/>
          <p:nvPr/>
        </p:nvSpPr>
        <p:spPr>
          <a:xfrm>
            <a:off x="392793" y="1869485"/>
            <a:ext cx="3529335" cy="461665"/>
          </a:xfrm>
          <a:prstGeom prst="rect">
            <a:avLst/>
          </a:prstGeom>
          <a:noFill/>
        </p:spPr>
        <p:txBody>
          <a:bodyPr wrap="square" rtlCol="0">
            <a:spAutoFit/>
          </a:bodyPr>
          <a:lstStyle/>
          <a:p>
            <a:r>
              <a:rPr lang="nl-NL" sz="2400" dirty="0" err="1"/>
              <a:t>Victory</a:t>
            </a:r>
            <a:r>
              <a:rPr lang="nl-NL" sz="2400" dirty="0"/>
              <a:t> Boogie </a:t>
            </a:r>
            <a:r>
              <a:rPr lang="nl-NL" sz="2400" dirty="0" err="1"/>
              <a:t>Woogie</a:t>
            </a:r>
            <a:endParaRPr lang="nl-NL" sz="2400" dirty="0"/>
          </a:p>
        </p:txBody>
      </p:sp>
      <p:sp>
        <p:nvSpPr>
          <p:cNvPr id="5" name="Tekstvak 4">
            <a:extLst>
              <a:ext uri="{FF2B5EF4-FFF2-40B4-BE49-F238E27FC236}">
                <a16:creationId xmlns:a16="http://schemas.microsoft.com/office/drawing/2014/main" id="{85ECA750-C0EF-76D3-A456-A251FAADD4C4}"/>
              </a:ext>
            </a:extLst>
          </p:cNvPr>
          <p:cNvSpPr txBox="1"/>
          <p:nvPr/>
        </p:nvSpPr>
        <p:spPr>
          <a:xfrm>
            <a:off x="392793" y="2394688"/>
            <a:ext cx="3529335" cy="461665"/>
          </a:xfrm>
          <a:prstGeom prst="rect">
            <a:avLst/>
          </a:prstGeom>
          <a:noFill/>
        </p:spPr>
        <p:txBody>
          <a:bodyPr wrap="square" rtlCol="0">
            <a:spAutoFit/>
          </a:bodyPr>
          <a:lstStyle/>
          <a:p>
            <a:r>
              <a:rPr lang="nl-NL" sz="2400" dirty="0"/>
              <a:t>1997 – 82 miljoen gulden</a:t>
            </a:r>
          </a:p>
        </p:txBody>
      </p:sp>
    </p:spTree>
    <p:extLst>
      <p:ext uri="{BB962C8B-B14F-4D97-AF65-F5344CB8AC3E}">
        <p14:creationId xmlns:p14="http://schemas.microsoft.com/office/powerpoint/2010/main" val="33495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1026" name="Picture 2">
            <a:extLst>
              <a:ext uri="{FF2B5EF4-FFF2-40B4-BE49-F238E27FC236}">
                <a16:creationId xmlns:a16="http://schemas.microsoft.com/office/drawing/2014/main" id="{9509E6F0-7F06-4A6C-AEF0-95BA6F91E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922" y="1128923"/>
            <a:ext cx="4361296" cy="53877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9DF35E3-F15B-C42A-C2BD-C5B1FF539C04}"/>
              </a:ext>
            </a:extLst>
          </p:cNvPr>
          <p:cNvSpPr txBox="1"/>
          <p:nvPr/>
        </p:nvSpPr>
        <p:spPr>
          <a:xfrm>
            <a:off x="522000" y="3717841"/>
            <a:ext cx="3821400" cy="646331"/>
          </a:xfrm>
          <a:prstGeom prst="rect">
            <a:avLst/>
          </a:prstGeom>
          <a:noFill/>
        </p:spPr>
        <p:txBody>
          <a:bodyPr wrap="square" rtlCol="0">
            <a:spAutoFit/>
          </a:bodyPr>
          <a:lstStyle/>
          <a:p>
            <a:r>
              <a:rPr lang="nl-NL" dirty="0"/>
              <a:t>Tot en met 31 december 2014:</a:t>
            </a:r>
            <a:br>
              <a:rPr lang="nl-NL" dirty="0"/>
            </a:br>
            <a:r>
              <a:rPr lang="nl-NL" dirty="0"/>
              <a:t>Foto schilderij publiceren US $ 350,-</a:t>
            </a:r>
          </a:p>
        </p:txBody>
      </p:sp>
      <p:sp>
        <p:nvSpPr>
          <p:cNvPr id="3" name="Tekstvak 2">
            <a:extLst>
              <a:ext uri="{FF2B5EF4-FFF2-40B4-BE49-F238E27FC236}">
                <a16:creationId xmlns:a16="http://schemas.microsoft.com/office/drawing/2014/main" id="{ACF0624E-2812-21AE-32E4-520F3CA0D8E2}"/>
              </a:ext>
            </a:extLst>
          </p:cNvPr>
          <p:cNvSpPr txBox="1"/>
          <p:nvPr/>
        </p:nvSpPr>
        <p:spPr>
          <a:xfrm>
            <a:off x="522000" y="4718125"/>
            <a:ext cx="3449925" cy="646331"/>
          </a:xfrm>
          <a:prstGeom prst="rect">
            <a:avLst/>
          </a:prstGeom>
          <a:noFill/>
        </p:spPr>
        <p:txBody>
          <a:bodyPr wrap="square" rtlCol="0">
            <a:spAutoFit/>
          </a:bodyPr>
          <a:lstStyle/>
          <a:p>
            <a:r>
              <a:rPr lang="nl-NL" dirty="0"/>
              <a:t>Vanaf 1 januari 2015:</a:t>
            </a:r>
            <a:br>
              <a:rPr lang="nl-NL" dirty="0"/>
            </a:br>
            <a:r>
              <a:rPr lang="nl-NL" dirty="0"/>
              <a:t>Foto schilderij publiceren gratis</a:t>
            </a:r>
          </a:p>
        </p:txBody>
      </p:sp>
      <p:sp>
        <p:nvSpPr>
          <p:cNvPr id="4" name="Rectangle 2">
            <a:extLst>
              <a:ext uri="{FF2B5EF4-FFF2-40B4-BE49-F238E27FC236}">
                <a16:creationId xmlns:a16="http://schemas.microsoft.com/office/drawing/2014/main" id="{F4CE7B38-82A4-328F-271D-A1E95C3635B3}"/>
              </a:ext>
            </a:extLst>
          </p:cNvPr>
          <p:cNvSpPr txBox="1">
            <a:spLocks noChangeArrowheads="1"/>
          </p:cNvSpPr>
          <p:nvPr/>
        </p:nvSpPr>
        <p:spPr>
          <a:xfrm>
            <a:off x="383218" y="990000"/>
            <a:ext cx="8820000" cy="1080000"/>
          </a:xfrm>
          <a:prstGeom prst="rect">
            <a:avLst/>
          </a:prstGeom>
          <a:noFill/>
          <a:ln w="19050">
            <a:noFill/>
          </a:ln>
          <a:effectLst/>
        </p:spPr>
        <p:txBody>
          <a:bodyPr vert="horz" lIns="91440" tIns="45720" rIns="91440" bIns="45720" rtlCol="0" anchor="ctr">
            <a:noAutofit/>
          </a:bodyPr>
          <a:lstStyle/>
          <a:p>
            <a:r>
              <a:rPr lang="nl-NL" sz="3600" dirty="0"/>
              <a:t>Piet Mondriaan</a:t>
            </a:r>
          </a:p>
        </p:txBody>
      </p:sp>
      <p:pic>
        <p:nvPicPr>
          <p:cNvPr id="5" name="Afbeelding 4">
            <a:extLst>
              <a:ext uri="{FF2B5EF4-FFF2-40B4-BE49-F238E27FC236}">
                <a16:creationId xmlns:a16="http://schemas.microsoft.com/office/drawing/2014/main" id="{6C663200-107A-4CAF-1ED5-EF0F541A1EC3}"/>
              </a:ext>
            </a:extLst>
          </p:cNvPr>
          <p:cNvPicPr>
            <a:picLocks noChangeAspect="1"/>
          </p:cNvPicPr>
          <p:nvPr/>
        </p:nvPicPr>
        <p:blipFill>
          <a:blip r:embed="rId4"/>
          <a:stretch>
            <a:fillRect/>
          </a:stretch>
        </p:blipFill>
        <p:spPr>
          <a:xfrm>
            <a:off x="252412" y="177857"/>
            <a:ext cx="5376863" cy="805309"/>
          </a:xfrm>
          <a:prstGeom prst="rect">
            <a:avLst/>
          </a:prstGeom>
        </p:spPr>
      </p:pic>
    </p:spTree>
    <p:extLst>
      <p:ext uri="{BB962C8B-B14F-4D97-AF65-F5344CB8AC3E}">
        <p14:creationId xmlns:p14="http://schemas.microsoft.com/office/powerpoint/2010/main" val="6045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5" name="Afbeelding 4">
            <a:extLst>
              <a:ext uri="{FF2B5EF4-FFF2-40B4-BE49-F238E27FC236}">
                <a16:creationId xmlns:a16="http://schemas.microsoft.com/office/drawing/2014/main" id="{6C663200-107A-4CAF-1ED5-EF0F541A1EC3}"/>
              </a:ext>
            </a:extLst>
          </p:cNvPr>
          <p:cNvPicPr>
            <a:picLocks noChangeAspect="1"/>
          </p:cNvPicPr>
          <p:nvPr/>
        </p:nvPicPr>
        <p:blipFill>
          <a:blip r:embed="rId3"/>
          <a:stretch>
            <a:fillRect/>
          </a:stretch>
        </p:blipFill>
        <p:spPr>
          <a:xfrm>
            <a:off x="252412" y="177857"/>
            <a:ext cx="5376863" cy="805309"/>
          </a:xfrm>
          <a:prstGeom prst="rect">
            <a:avLst/>
          </a:prstGeom>
        </p:spPr>
      </p:pic>
      <p:sp>
        <p:nvSpPr>
          <p:cNvPr id="6" name="Rectangle 2">
            <a:extLst>
              <a:ext uri="{FF2B5EF4-FFF2-40B4-BE49-F238E27FC236}">
                <a16:creationId xmlns:a16="http://schemas.microsoft.com/office/drawing/2014/main" id="{0E710639-1DDC-BEA4-301D-CCBC7AB5197A}"/>
              </a:ext>
            </a:extLst>
          </p:cNvPr>
          <p:cNvSpPr txBox="1">
            <a:spLocks noChangeArrowheads="1"/>
          </p:cNvSpPr>
          <p:nvPr/>
        </p:nvSpPr>
        <p:spPr>
          <a:xfrm>
            <a:off x="855375" y="1211367"/>
            <a:ext cx="3402300" cy="805309"/>
          </a:xfrm>
          <a:prstGeom prst="rect">
            <a:avLst/>
          </a:prstGeom>
          <a:noFill/>
          <a:ln w="19050">
            <a:noFill/>
          </a:ln>
          <a:effectLst/>
        </p:spPr>
        <p:txBody>
          <a:bodyPr vert="horz" lIns="91440" tIns="45720" rIns="91440" bIns="45720" rtlCol="0" anchor="ctr">
            <a:noAutofit/>
          </a:bodyPr>
          <a:lstStyle/>
          <a:p>
            <a:r>
              <a:rPr lang="nl-NL" sz="3600" dirty="0"/>
              <a:t>Auteursrecht</a:t>
            </a:r>
          </a:p>
        </p:txBody>
      </p:sp>
      <p:sp>
        <p:nvSpPr>
          <p:cNvPr id="7" name="Tekstvak 6">
            <a:extLst>
              <a:ext uri="{FF2B5EF4-FFF2-40B4-BE49-F238E27FC236}">
                <a16:creationId xmlns:a16="http://schemas.microsoft.com/office/drawing/2014/main" id="{AB64E63A-14C2-5FDE-664A-36BB5D9E526E}"/>
              </a:ext>
            </a:extLst>
          </p:cNvPr>
          <p:cNvSpPr txBox="1"/>
          <p:nvPr/>
        </p:nvSpPr>
        <p:spPr>
          <a:xfrm>
            <a:off x="1847850" y="2016676"/>
            <a:ext cx="9364012" cy="830997"/>
          </a:xfrm>
          <a:prstGeom prst="rect">
            <a:avLst/>
          </a:prstGeom>
          <a:noFill/>
        </p:spPr>
        <p:txBody>
          <a:bodyPr wrap="square" rtlCol="0">
            <a:spAutoFit/>
          </a:bodyPr>
          <a:lstStyle/>
          <a:p>
            <a:r>
              <a:rPr lang="nl-NL" sz="2400" dirty="0"/>
              <a:t>Standaard op ieder origineel werk tot en met 70 jaar na de dood van de maker. In de Verenigde Staten 95 jaar.</a:t>
            </a:r>
          </a:p>
        </p:txBody>
      </p:sp>
      <p:sp>
        <p:nvSpPr>
          <p:cNvPr id="8" name="Rectangle 2">
            <a:extLst>
              <a:ext uri="{FF2B5EF4-FFF2-40B4-BE49-F238E27FC236}">
                <a16:creationId xmlns:a16="http://schemas.microsoft.com/office/drawing/2014/main" id="{6772E544-F570-130D-1EB9-4B875C5FADDA}"/>
              </a:ext>
            </a:extLst>
          </p:cNvPr>
          <p:cNvSpPr txBox="1">
            <a:spLocks noChangeArrowheads="1"/>
          </p:cNvSpPr>
          <p:nvPr/>
        </p:nvSpPr>
        <p:spPr>
          <a:xfrm>
            <a:off x="855374" y="2856061"/>
            <a:ext cx="6383625" cy="805309"/>
          </a:xfrm>
          <a:prstGeom prst="rect">
            <a:avLst/>
          </a:prstGeom>
          <a:noFill/>
          <a:ln w="19050">
            <a:noFill/>
          </a:ln>
          <a:effectLst/>
        </p:spPr>
        <p:txBody>
          <a:bodyPr vert="horz" lIns="91440" tIns="45720" rIns="91440" bIns="45720" rtlCol="0" anchor="ctr">
            <a:noAutofit/>
          </a:bodyPr>
          <a:lstStyle/>
          <a:p>
            <a:r>
              <a:rPr lang="nl-NL" sz="3600" dirty="0"/>
              <a:t>Creative </a:t>
            </a:r>
            <a:r>
              <a:rPr lang="nl-NL" sz="3600" dirty="0" err="1"/>
              <a:t>Commons</a:t>
            </a:r>
            <a:endParaRPr lang="nl-NL" sz="3600" dirty="0"/>
          </a:p>
        </p:txBody>
      </p:sp>
      <p:pic>
        <p:nvPicPr>
          <p:cNvPr id="9" name="Picture 2">
            <a:extLst>
              <a:ext uri="{FF2B5EF4-FFF2-40B4-BE49-F238E27FC236}">
                <a16:creationId xmlns:a16="http://schemas.microsoft.com/office/drawing/2014/main" id="{3387090B-47B6-4F0B-9CC5-8A0CD7B741D2}"/>
              </a:ext>
            </a:extLst>
          </p:cNvPr>
          <p:cNvPicPr>
            <a:picLocks noChangeAspect="1" noChangeArrowheads="1"/>
          </p:cNvPicPr>
          <p:nvPr/>
        </p:nvPicPr>
        <p:blipFill rotWithShape="1">
          <a:blip r:embed="rId4"/>
          <a:srcRect r="81868"/>
          <a:stretch/>
        </p:blipFill>
        <p:spPr bwMode="auto">
          <a:xfrm>
            <a:off x="1118225" y="3699149"/>
            <a:ext cx="805825" cy="279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pic>
      <p:sp>
        <p:nvSpPr>
          <p:cNvPr id="10" name="Tekstvak 9">
            <a:extLst>
              <a:ext uri="{FF2B5EF4-FFF2-40B4-BE49-F238E27FC236}">
                <a16:creationId xmlns:a16="http://schemas.microsoft.com/office/drawing/2014/main" id="{FDAE7BAC-2244-8D99-1AFF-0644ED1AF90C}"/>
              </a:ext>
            </a:extLst>
          </p:cNvPr>
          <p:cNvSpPr txBox="1"/>
          <p:nvPr/>
        </p:nvSpPr>
        <p:spPr>
          <a:xfrm>
            <a:off x="980138" y="1970510"/>
            <a:ext cx="742950" cy="923330"/>
          </a:xfrm>
          <a:prstGeom prst="rect">
            <a:avLst/>
          </a:prstGeom>
          <a:noFill/>
        </p:spPr>
        <p:txBody>
          <a:bodyPr wrap="square" rtlCol="0">
            <a:spAutoFit/>
          </a:bodyPr>
          <a:lstStyle/>
          <a:p>
            <a:r>
              <a:rPr lang="nl-NL" sz="5400" dirty="0"/>
              <a:t>©</a:t>
            </a:r>
          </a:p>
        </p:txBody>
      </p:sp>
      <p:sp>
        <p:nvSpPr>
          <p:cNvPr id="2" name="Tekstvak 1">
            <a:extLst>
              <a:ext uri="{FF2B5EF4-FFF2-40B4-BE49-F238E27FC236}">
                <a16:creationId xmlns:a16="http://schemas.microsoft.com/office/drawing/2014/main" id="{A75B067D-AA54-BEC3-A318-E6D79B245861}"/>
              </a:ext>
            </a:extLst>
          </p:cNvPr>
          <p:cNvSpPr txBox="1"/>
          <p:nvPr/>
        </p:nvSpPr>
        <p:spPr>
          <a:xfrm>
            <a:off x="2009775" y="3699149"/>
            <a:ext cx="6496050" cy="2780248"/>
          </a:xfrm>
          <a:prstGeom prst="rect">
            <a:avLst/>
          </a:prstGeom>
          <a:noFill/>
        </p:spPr>
        <p:txBody>
          <a:bodyPr wrap="square" rtlCol="0">
            <a:spAutoFit/>
          </a:bodyPr>
          <a:lstStyle/>
          <a:p>
            <a:pPr>
              <a:spcAft>
                <a:spcPts val="1600"/>
              </a:spcAft>
            </a:pPr>
            <a:r>
              <a:rPr lang="nl-NL" dirty="0"/>
              <a:t>Naamsvermelding</a:t>
            </a:r>
          </a:p>
          <a:p>
            <a:pPr>
              <a:spcAft>
                <a:spcPts val="1600"/>
              </a:spcAft>
            </a:pPr>
            <a:r>
              <a:rPr lang="nl-NL" dirty="0"/>
              <a:t>Naamsvermelding-Gelijk Delen</a:t>
            </a:r>
          </a:p>
          <a:p>
            <a:pPr>
              <a:spcAft>
                <a:spcPts val="1600"/>
              </a:spcAft>
            </a:pPr>
            <a:r>
              <a:rPr lang="nl-NL" dirty="0"/>
              <a:t>Naamsvermelding-Geen Afgeleide Werken</a:t>
            </a:r>
          </a:p>
          <a:p>
            <a:pPr>
              <a:spcAft>
                <a:spcPts val="1600"/>
              </a:spcAft>
            </a:pPr>
            <a:r>
              <a:rPr lang="nl-NL" dirty="0"/>
              <a:t>Naamsvermelding-Niet Commercieel</a:t>
            </a:r>
          </a:p>
          <a:p>
            <a:pPr>
              <a:spcAft>
                <a:spcPts val="1600"/>
              </a:spcAft>
            </a:pPr>
            <a:r>
              <a:rPr lang="nl-NL" dirty="0"/>
              <a:t>Naamsvermelding-Niet Commercieel-Gelijk Delen</a:t>
            </a:r>
          </a:p>
          <a:p>
            <a:pPr>
              <a:spcAft>
                <a:spcPts val="1600"/>
              </a:spcAft>
            </a:pPr>
            <a:r>
              <a:rPr lang="nl-NL" dirty="0"/>
              <a:t>Naamsvermelding-Niet Commercieel-Geen Afgeleide Werken</a:t>
            </a:r>
          </a:p>
        </p:txBody>
      </p:sp>
    </p:spTree>
    <p:extLst>
      <p:ext uri="{BB962C8B-B14F-4D97-AF65-F5344CB8AC3E}">
        <p14:creationId xmlns:p14="http://schemas.microsoft.com/office/powerpoint/2010/main" val="89202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ctory Boogie Woogie">
            <a:extLst>
              <a:ext uri="{FF2B5EF4-FFF2-40B4-BE49-F238E27FC236}">
                <a16:creationId xmlns:a16="http://schemas.microsoft.com/office/drawing/2014/main" id="{1F1DF105-4475-3112-69F1-08CE41AA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231" y="2351095"/>
            <a:ext cx="4197921" cy="4197921"/>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5" name="Afbeelding 4">
            <a:extLst>
              <a:ext uri="{FF2B5EF4-FFF2-40B4-BE49-F238E27FC236}">
                <a16:creationId xmlns:a16="http://schemas.microsoft.com/office/drawing/2014/main" id="{6C663200-107A-4CAF-1ED5-EF0F541A1EC3}"/>
              </a:ext>
            </a:extLst>
          </p:cNvPr>
          <p:cNvPicPr>
            <a:picLocks noChangeAspect="1"/>
          </p:cNvPicPr>
          <p:nvPr/>
        </p:nvPicPr>
        <p:blipFill>
          <a:blip r:embed="rId4"/>
          <a:stretch>
            <a:fillRect/>
          </a:stretch>
        </p:blipFill>
        <p:spPr>
          <a:xfrm>
            <a:off x="252412" y="177857"/>
            <a:ext cx="5376863" cy="805309"/>
          </a:xfrm>
          <a:prstGeom prst="rect">
            <a:avLst/>
          </a:prstGeom>
        </p:spPr>
      </p:pic>
      <p:sp>
        <p:nvSpPr>
          <p:cNvPr id="6" name="Rectangle 2">
            <a:extLst>
              <a:ext uri="{FF2B5EF4-FFF2-40B4-BE49-F238E27FC236}">
                <a16:creationId xmlns:a16="http://schemas.microsoft.com/office/drawing/2014/main" id="{0E710639-1DDC-BEA4-301D-CCBC7AB5197A}"/>
              </a:ext>
            </a:extLst>
          </p:cNvPr>
          <p:cNvSpPr txBox="1">
            <a:spLocks noChangeArrowheads="1"/>
          </p:cNvSpPr>
          <p:nvPr/>
        </p:nvSpPr>
        <p:spPr>
          <a:xfrm>
            <a:off x="474375" y="1181691"/>
            <a:ext cx="5376862" cy="805309"/>
          </a:xfrm>
          <a:prstGeom prst="rect">
            <a:avLst/>
          </a:prstGeom>
          <a:noFill/>
          <a:ln w="19050">
            <a:noFill/>
          </a:ln>
          <a:effectLst/>
        </p:spPr>
        <p:txBody>
          <a:bodyPr vert="horz" lIns="91440" tIns="45720" rIns="91440" bIns="45720" rtlCol="0" anchor="ctr">
            <a:noAutofit/>
          </a:bodyPr>
          <a:lstStyle/>
          <a:p>
            <a:r>
              <a:rPr lang="nl-NL" sz="3600" dirty="0"/>
              <a:t>In het publieke domein</a:t>
            </a:r>
          </a:p>
        </p:txBody>
      </p:sp>
      <p:sp>
        <p:nvSpPr>
          <p:cNvPr id="7" name="Tekstvak 6">
            <a:extLst>
              <a:ext uri="{FF2B5EF4-FFF2-40B4-BE49-F238E27FC236}">
                <a16:creationId xmlns:a16="http://schemas.microsoft.com/office/drawing/2014/main" id="{AB64E63A-14C2-5FDE-664A-36BB5D9E526E}"/>
              </a:ext>
            </a:extLst>
          </p:cNvPr>
          <p:cNvSpPr txBox="1"/>
          <p:nvPr/>
        </p:nvSpPr>
        <p:spPr>
          <a:xfrm>
            <a:off x="552450" y="1987000"/>
            <a:ext cx="5162550" cy="461665"/>
          </a:xfrm>
          <a:prstGeom prst="rect">
            <a:avLst/>
          </a:prstGeom>
          <a:noFill/>
        </p:spPr>
        <p:txBody>
          <a:bodyPr wrap="square" rtlCol="0">
            <a:spAutoFit/>
          </a:bodyPr>
          <a:lstStyle/>
          <a:p>
            <a:r>
              <a:rPr lang="nl-NL" sz="2400" dirty="0"/>
              <a:t>Vanaf 70 jaar na de dood van de maker.</a:t>
            </a:r>
          </a:p>
        </p:txBody>
      </p:sp>
      <p:sp>
        <p:nvSpPr>
          <p:cNvPr id="4" name="Tekstballon: rechthoek 3">
            <a:extLst>
              <a:ext uri="{FF2B5EF4-FFF2-40B4-BE49-F238E27FC236}">
                <a16:creationId xmlns:a16="http://schemas.microsoft.com/office/drawing/2014/main" id="{1A85D5B3-23EA-1CDC-41D0-FF333F2E3DEE}"/>
              </a:ext>
            </a:extLst>
          </p:cNvPr>
          <p:cNvSpPr/>
          <p:nvPr/>
        </p:nvSpPr>
        <p:spPr>
          <a:xfrm>
            <a:off x="7053561" y="6080041"/>
            <a:ext cx="1616363" cy="468975"/>
          </a:xfrm>
          <a:prstGeom prst="wedgeRectCallout">
            <a:avLst>
              <a:gd name="adj1" fmla="val -52083"/>
              <a:gd name="adj2" fmla="val -1817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ƒ 82 miljoen</a:t>
            </a:r>
          </a:p>
        </p:txBody>
      </p:sp>
      <p:pic>
        <p:nvPicPr>
          <p:cNvPr id="2052" name="Picture 4" descr="Wat weten we over de Vaandeldrager van Rembrandt van Rijn? - KunstVensters">
            <a:extLst>
              <a:ext uri="{FF2B5EF4-FFF2-40B4-BE49-F238E27FC236}">
                <a16:creationId xmlns:a16="http://schemas.microsoft.com/office/drawing/2014/main" id="{10A4D358-ACFA-D37E-4D20-CBACEC038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468" y="2974211"/>
            <a:ext cx="2569925" cy="3232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kstballon: rechthoek 10">
            <a:extLst>
              <a:ext uri="{FF2B5EF4-FFF2-40B4-BE49-F238E27FC236}">
                <a16:creationId xmlns:a16="http://schemas.microsoft.com/office/drawing/2014/main" id="{B6B4E046-E725-F323-429D-EC11E9168E95}"/>
              </a:ext>
            </a:extLst>
          </p:cNvPr>
          <p:cNvSpPr/>
          <p:nvPr/>
        </p:nvSpPr>
        <p:spPr>
          <a:xfrm>
            <a:off x="3833102" y="2505236"/>
            <a:ext cx="1616363" cy="468975"/>
          </a:xfrm>
          <a:prstGeom prst="wedgeRectCallout">
            <a:avLst>
              <a:gd name="adj1" fmla="val -62916"/>
              <a:gd name="adj2" fmla="val 1563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€ 175 miljoen</a:t>
            </a:r>
          </a:p>
        </p:txBody>
      </p:sp>
      <p:pic>
        <p:nvPicPr>
          <p:cNvPr id="2054" name="Picture 6" descr="Leonardo da Vinci Salvator Mundi - Popart Schilderijen - Popart Schilderijen">
            <a:extLst>
              <a:ext uri="{FF2B5EF4-FFF2-40B4-BE49-F238E27FC236}">
                <a16:creationId xmlns:a16="http://schemas.microsoft.com/office/drawing/2014/main" id="{D24A64DF-606D-5D5D-7F8A-6267F395E6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818" t="4114" r="20081" b="4255"/>
          <a:stretch/>
        </p:blipFill>
        <p:spPr bwMode="auto">
          <a:xfrm>
            <a:off x="9121071" y="3012978"/>
            <a:ext cx="2060141" cy="30894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kstballon: rechthoek 11">
            <a:extLst>
              <a:ext uri="{FF2B5EF4-FFF2-40B4-BE49-F238E27FC236}">
                <a16:creationId xmlns:a16="http://schemas.microsoft.com/office/drawing/2014/main" id="{2EBF270A-7734-1037-205E-1C4F1E58FFAE}"/>
              </a:ext>
            </a:extLst>
          </p:cNvPr>
          <p:cNvSpPr/>
          <p:nvPr/>
        </p:nvSpPr>
        <p:spPr>
          <a:xfrm>
            <a:off x="8440598" y="2224292"/>
            <a:ext cx="1616363" cy="468975"/>
          </a:xfrm>
          <a:prstGeom prst="wedgeRectCallout">
            <a:avLst>
              <a:gd name="adj1" fmla="val 49626"/>
              <a:gd name="adj2" fmla="val 1356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$ 450 miljoen</a:t>
            </a:r>
          </a:p>
        </p:txBody>
      </p:sp>
    </p:spTree>
    <p:extLst>
      <p:ext uri="{BB962C8B-B14F-4D97-AF65-F5344CB8AC3E}">
        <p14:creationId xmlns:p14="http://schemas.microsoft.com/office/powerpoint/2010/main" val="33448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44FD848-5B1F-C05A-8E94-11B47AE06785}"/>
              </a:ext>
            </a:extLst>
          </p:cNvPr>
          <p:cNvPicPr>
            <a:picLocks noChangeAspect="1"/>
          </p:cNvPicPr>
          <p:nvPr/>
        </p:nvPicPr>
        <p:blipFill rotWithShape="1">
          <a:blip r:embed="rId2"/>
          <a:srcRect t="14857" b="50984"/>
          <a:stretch/>
        </p:blipFill>
        <p:spPr>
          <a:xfrm>
            <a:off x="0" y="1193073"/>
            <a:ext cx="12261669" cy="2355993"/>
          </a:xfrm>
          <a:prstGeom prst="rect">
            <a:avLst/>
          </a:prstGeom>
        </p:spPr>
      </p:pic>
      <p:sp>
        <p:nvSpPr>
          <p:cNvPr id="2" name="Tekstvak 1">
            <a:extLst>
              <a:ext uri="{FF2B5EF4-FFF2-40B4-BE49-F238E27FC236}">
                <a16:creationId xmlns:a16="http://schemas.microsoft.com/office/drawing/2014/main" id="{877F0BEA-A665-BE46-2975-8CA2E5540CC0}"/>
              </a:ext>
            </a:extLst>
          </p:cNvPr>
          <p:cNvSpPr txBox="1"/>
          <p:nvPr/>
        </p:nvSpPr>
        <p:spPr>
          <a:xfrm>
            <a:off x="1291046" y="3915927"/>
            <a:ext cx="9350828" cy="1723549"/>
          </a:xfrm>
          <a:prstGeom prst="rect">
            <a:avLst/>
          </a:prstGeom>
          <a:noFill/>
        </p:spPr>
        <p:txBody>
          <a:bodyPr wrap="square" rtlCol="0">
            <a:spAutoFit/>
          </a:bodyPr>
          <a:lstStyle/>
          <a:p>
            <a:r>
              <a:rPr lang="nl-NL" sz="2400" b="1" dirty="0"/>
              <a:t>Programma</a:t>
            </a:r>
          </a:p>
          <a:p>
            <a:endParaRPr lang="nl-NL" sz="2400" dirty="0"/>
          </a:p>
          <a:p>
            <a:pPr>
              <a:spcAft>
                <a:spcPts val="1200"/>
              </a:spcAft>
            </a:pPr>
            <a:r>
              <a:rPr lang="nl-NL" sz="2400" dirty="0"/>
              <a:t>09.30 – 09.45 uur   Introductie</a:t>
            </a:r>
          </a:p>
          <a:p>
            <a:pPr>
              <a:spcAft>
                <a:spcPts val="1200"/>
              </a:spcAft>
            </a:pPr>
            <a:r>
              <a:rPr lang="nl-NL" sz="2400" dirty="0"/>
              <a:t>09.45 – 10.30 uur   Auteursrecht in het hoger onderwijs en vragen</a:t>
            </a:r>
          </a:p>
        </p:txBody>
      </p:sp>
      <p:pic>
        <p:nvPicPr>
          <p:cNvPr id="3" name="Afbeelding 2">
            <a:extLst>
              <a:ext uri="{FF2B5EF4-FFF2-40B4-BE49-F238E27FC236}">
                <a16:creationId xmlns:a16="http://schemas.microsoft.com/office/drawing/2014/main" id="{AE6DD51E-53F9-1D47-CEC7-1AB8B495D55C}"/>
              </a:ext>
            </a:extLst>
          </p:cNvPr>
          <p:cNvPicPr>
            <a:picLocks noChangeAspect="1"/>
          </p:cNvPicPr>
          <p:nvPr/>
        </p:nvPicPr>
        <p:blipFill>
          <a:blip r:embed="rId3"/>
          <a:stretch>
            <a:fillRect/>
          </a:stretch>
        </p:blipFill>
        <p:spPr>
          <a:xfrm>
            <a:off x="252412" y="177857"/>
            <a:ext cx="5376863" cy="805309"/>
          </a:xfrm>
          <a:prstGeom prst="rect">
            <a:avLst/>
          </a:prstGeom>
        </p:spPr>
      </p:pic>
    </p:spTree>
    <p:extLst>
      <p:ext uri="{BB962C8B-B14F-4D97-AF65-F5344CB8AC3E}">
        <p14:creationId xmlns:p14="http://schemas.microsoft.com/office/powerpoint/2010/main" val="38464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4090C-E536-C3A5-DEB6-6C6FC79F24E3}"/>
              </a:ext>
            </a:extLst>
          </p:cNvPr>
          <p:cNvSpPr>
            <a:spLocks noGrp="1"/>
          </p:cNvSpPr>
          <p:nvPr>
            <p:ph type="title"/>
          </p:nvPr>
        </p:nvSpPr>
        <p:spPr>
          <a:xfrm>
            <a:off x="902208" y="401701"/>
            <a:ext cx="10515600" cy="1325563"/>
          </a:xfrm>
        </p:spPr>
        <p:txBody>
          <a:bodyPr/>
          <a:lstStyle/>
          <a:p>
            <a:br>
              <a:rPr lang="nl-NL" dirty="0"/>
            </a:br>
            <a:r>
              <a:rPr lang="nl-NL" sz="3600" dirty="0">
                <a:latin typeface="Calibiri"/>
                <a:cs typeface="Calibri"/>
              </a:rPr>
              <a:t>Waarom de Easy Access-regeling?</a:t>
            </a:r>
          </a:p>
        </p:txBody>
      </p:sp>
      <p:sp>
        <p:nvSpPr>
          <p:cNvPr id="3" name="Tijdelijke aanduiding voor inhoud 2">
            <a:extLst>
              <a:ext uri="{FF2B5EF4-FFF2-40B4-BE49-F238E27FC236}">
                <a16:creationId xmlns:a16="http://schemas.microsoft.com/office/drawing/2014/main" id="{D3D806D4-AD4E-F1B4-406C-AF105FE6C0B3}"/>
              </a:ext>
            </a:extLst>
          </p:cNvPr>
          <p:cNvSpPr>
            <a:spLocks noGrp="1"/>
          </p:cNvSpPr>
          <p:nvPr>
            <p:ph idx="1"/>
          </p:nvPr>
        </p:nvSpPr>
        <p:spPr/>
        <p:txBody>
          <a:bodyPr vert="horz" lIns="91440" tIns="45720" rIns="91440" bIns="45720" rtlCol="0" anchor="t">
            <a:normAutofit/>
          </a:bodyPr>
          <a:lstStyle/>
          <a:p>
            <a:r>
              <a:rPr lang="nl-NL" dirty="0"/>
              <a:t>Bij hergebruik van publicaties in het onderwijs speelt het auteursrecht een rol</a:t>
            </a:r>
            <a:r>
              <a:rPr lang="nl-NL" dirty="0">
                <a:solidFill>
                  <a:schemeClr val="accent1"/>
                </a:solidFill>
              </a:rPr>
              <a:t> </a:t>
            </a:r>
            <a:r>
              <a:rPr lang="nl-NL" dirty="0"/>
              <a:t>(Easy Access-regeling valt onder één van de uitzonderingen in de Auteurswet).</a:t>
            </a:r>
            <a:br>
              <a:rPr lang="nl-NL" dirty="0"/>
            </a:br>
            <a:endParaRPr lang="nl-NL" dirty="0"/>
          </a:p>
          <a:p>
            <a:r>
              <a:rPr lang="nl-NL" dirty="0"/>
              <a:t>Onderwijsmateriaal wordt steeds meer digitaal aangeboden.</a:t>
            </a:r>
            <a:endParaRPr lang="nl-NL" dirty="0">
              <a:cs typeface="Calibri"/>
            </a:endParaRPr>
          </a:p>
          <a:p>
            <a:endParaRPr lang="nl-NL" dirty="0"/>
          </a:p>
          <a:p>
            <a:r>
              <a:rPr lang="nl-NL" b="1" dirty="0"/>
              <a:t>Let op</a:t>
            </a:r>
            <a:r>
              <a:rPr lang="nl-NL" dirty="0"/>
              <a:t>: De Easy Access-regeling geldt voor papieren readers en overnames op de elektronische leeromgeving (ELO), zoals </a:t>
            </a:r>
            <a:r>
              <a:rPr lang="nl-NL" dirty="0" err="1"/>
              <a:t>Brightspace</a:t>
            </a:r>
            <a:r>
              <a:rPr lang="nl-NL" dirty="0"/>
              <a:t> of Canvas.</a:t>
            </a:r>
            <a:endParaRPr lang="nl-NL" dirty="0">
              <a:cs typeface="Calibri"/>
            </a:endParaRPr>
          </a:p>
        </p:txBody>
      </p:sp>
      <p:pic>
        <p:nvPicPr>
          <p:cNvPr id="4" name="Afbeelding 3">
            <a:extLst>
              <a:ext uri="{FF2B5EF4-FFF2-40B4-BE49-F238E27FC236}">
                <a16:creationId xmlns:a16="http://schemas.microsoft.com/office/drawing/2014/main" id="{C150A5C4-065A-94E5-FD83-BA6A61033458}"/>
              </a:ext>
            </a:extLst>
          </p:cNvPr>
          <p:cNvPicPr>
            <a:picLocks noChangeAspect="1"/>
          </p:cNvPicPr>
          <p:nvPr/>
        </p:nvPicPr>
        <p:blipFill>
          <a:blip r:embed="rId2"/>
          <a:stretch>
            <a:fillRect/>
          </a:stretch>
        </p:blipFill>
        <p:spPr>
          <a:xfrm>
            <a:off x="252412" y="177857"/>
            <a:ext cx="5376863" cy="805309"/>
          </a:xfrm>
          <a:prstGeom prst="rect">
            <a:avLst/>
          </a:prstGeom>
        </p:spPr>
      </p:pic>
    </p:spTree>
    <p:extLst>
      <p:ext uri="{BB962C8B-B14F-4D97-AF65-F5344CB8AC3E}">
        <p14:creationId xmlns:p14="http://schemas.microsoft.com/office/powerpoint/2010/main" val="168961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E9664-73A8-25AF-0A8A-6971FD9F987B}"/>
              </a:ext>
            </a:extLst>
          </p:cNvPr>
          <p:cNvSpPr>
            <a:spLocks noGrp="1"/>
          </p:cNvSpPr>
          <p:nvPr>
            <p:ph type="title"/>
          </p:nvPr>
        </p:nvSpPr>
        <p:spPr>
          <a:xfrm>
            <a:off x="838200" y="681095"/>
            <a:ext cx="10515600" cy="1325563"/>
          </a:xfrm>
        </p:spPr>
        <p:txBody>
          <a:bodyPr>
            <a:normAutofit fontScale="90000"/>
          </a:bodyPr>
          <a:lstStyle/>
          <a:p>
            <a:br>
              <a:rPr lang="nl-NL" dirty="0"/>
            </a:br>
            <a:r>
              <a:rPr lang="nl-NL" sz="3600" dirty="0">
                <a:latin typeface="Calibri"/>
                <a:cs typeface="Calibri"/>
              </a:rPr>
              <a:t>Stichting UvO (Uitgeversorganisatie voor Onderwijslicenties)</a:t>
            </a:r>
            <a:endParaRPr lang="nl-NL" sz="3600">
              <a:latin typeface="Calibri"/>
              <a:cs typeface="Calibri"/>
            </a:endParaRPr>
          </a:p>
        </p:txBody>
      </p:sp>
      <p:sp>
        <p:nvSpPr>
          <p:cNvPr id="3" name="Tijdelijke aanduiding voor inhoud 2">
            <a:extLst>
              <a:ext uri="{FF2B5EF4-FFF2-40B4-BE49-F238E27FC236}">
                <a16:creationId xmlns:a16="http://schemas.microsoft.com/office/drawing/2014/main" id="{C70090E7-F0D8-5857-EFDE-AD458D60DD1C}"/>
              </a:ext>
            </a:extLst>
          </p:cNvPr>
          <p:cNvSpPr>
            <a:spLocks noGrp="1"/>
          </p:cNvSpPr>
          <p:nvPr>
            <p:ph idx="1"/>
          </p:nvPr>
        </p:nvSpPr>
        <p:spPr>
          <a:xfrm>
            <a:off x="838200" y="2401957"/>
            <a:ext cx="10515600" cy="3678803"/>
          </a:xfrm>
        </p:spPr>
        <p:txBody>
          <a:bodyPr>
            <a:normAutofit fontScale="92500" lnSpcReduction="20000"/>
          </a:bodyPr>
          <a:lstStyle/>
          <a:p>
            <a:r>
              <a:rPr lang="nl-NL" dirty="0"/>
              <a:t>Opgericht in 2019.</a:t>
            </a:r>
          </a:p>
          <a:p>
            <a:pPr marL="0" indent="0">
              <a:buNone/>
            </a:pPr>
            <a:endParaRPr lang="nl-NL" dirty="0"/>
          </a:p>
          <a:p>
            <a:r>
              <a:rPr lang="nl-NL" dirty="0"/>
              <a:t>Belangenbehartiger voor uitgevers en andere auteursrechthebbenden, verdeelt de inkomsten.</a:t>
            </a:r>
            <a:br>
              <a:rPr lang="nl-NL" dirty="0"/>
            </a:br>
            <a:endParaRPr lang="nl-NL" dirty="0"/>
          </a:p>
          <a:p>
            <a:r>
              <a:rPr lang="nl-NL" dirty="0"/>
              <a:t>Controleert naleving van de afgesloten regelingen.</a:t>
            </a:r>
            <a:br>
              <a:rPr lang="nl-NL" dirty="0"/>
            </a:br>
            <a:endParaRPr lang="nl-NL" dirty="0"/>
          </a:p>
          <a:p>
            <a:r>
              <a:rPr lang="nl-NL" dirty="0"/>
              <a:t>De Copyrighttool (wordt door SURF ontwikkeld).</a:t>
            </a:r>
            <a:br>
              <a:rPr lang="nl-NL" dirty="0"/>
            </a:br>
            <a:r>
              <a:rPr lang="nl-NL" dirty="0" err="1">
                <a:hlinkClick r:id="rId2"/>
              </a:rPr>
              <a:t>CopyRIGHT</a:t>
            </a:r>
            <a:r>
              <a:rPr lang="nl-NL" dirty="0">
                <a:hlinkClick r:id="rId2"/>
              </a:rPr>
              <a:t>-project: hergebruik van (leer)materiaal waarbij auteursrecht goed geregeld is | SURF.nl</a:t>
            </a:r>
            <a:endParaRPr lang="nl-NL" dirty="0"/>
          </a:p>
        </p:txBody>
      </p:sp>
      <p:pic>
        <p:nvPicPr>
          <p:cNvPr id="4" name="Afbeelding 3">
            <a:extLst>
              <a:ext uri="{FF2B5EF4-FFF2-40B4-BE49-F238E27FC236}">
                <a16:creationId xmlns:a16="http://schemas.microsoft.com/office/drawing/2014/main" id="{018D4FE2-5F85-82FF-2CA3-D7D6E3F113B0}"/>
              </a:ext>
            </a:extLst>
          </p:cNvPr>
          <p:cNvPicPr>
            <a:picLocks noChangeAspect="1"/>
          </p:cNvPicPr>
          <p:nvPr/>
        </p:nvPicPr>
        <p:blipFill>
          <a:blip r:embed="rId3"/>
          <a:stretch>
            <a:fillRect/>
          </a:stretch>
        </p:blipFill>
        <p:spPr>
          <a:xfrm>
            <a:off x="252412" y="177857"/>
            <a:ext cx="5376863" cy="805309"/>
          </a:xfrm>
          <a:prstGeom prst="rect">
            <a:avLst/>
          </a:prstGeom>
        </p:spPr>
      </p:pic>
    </p:spTree>
    <p:extLst>
      <p:ext uri="{BB962C8B-B14F-4D97-AF65-F5344CB8AC3E}">
        <p14:creationId xmlns:p14="http://schemas.microsoft.com/office/powerpoint/2010/main" val="1566519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43D6D-BD28-DEA7-CE7B-2A1859B5571C}"/>
              </a:ext>
            </a:extLst>
          </p:cNvPr>
          <p:cNvSpPr>
            <a:spLocks noGrp="1"/>
          </p:cNvSpPr>
          <p:nvPr>
            <p:ph type="title"/>
          </p:nvPr>
        </p:nvSpPr>
        <p:spPr>
          <a:xfrm>
            <a:off x="838199" y="681036"/>
            <a:ext cx="10515600" cy="1325563"/>
          </a:xfrm>
        </p:spPr>
        <p:txBody>
          <a:bodyPr>
            <a:normAutofit fontScale="90000"/>
          </a:bodyPr>
          <a:lstStyle/>
          <a:p>
            <a:br>
              <a:rPr lang="nl-NL" dirty="0"/>
            </a:br>
            <a:r>
              <a:rPr lang="nl-NL" sz="4000" dirty="0">
                <a:latin typeface="+mn-lt"/>
                <a:cs typeface="Calibri"/>
              </a:rPr>
              <a:t>Easy Access-regeling: wat is toegestaan?</a:t>
            </a:r>
            <a:br>
              <a:rPr lang="nl-NL" sz="4000" dirty="0">
                <a:latin typeface="+mn-lt"/>
                <a:cs typeface="Calibri"/>
              </a:rPr>
            </a:br>
            <a:endParaRPr lang="nl-NL" sz="4000" dirty="0">
              <a:latin typeface="+mn-lt"/>
              <a:cs typeface="Calibri"/>
            </a:endParaRPr>
          </a:p>
        </p:txBody>
      </p:sp>
      <p:pic>
        <p:nvPicPr>
          <p:cNvPr id="4" name="Tijdelijke aanduiding voor inhoud 3">
            <a:extLst>
              <a:ext uri="{FF2B5EF4-FFF2-40B4-BE49-F238E27FC236}">
                <a16:creationId xmlns:a16="http://schemas.microsoft.com/office/drawing/2014/main" id="{58AF9FD0-D790-6A05-ED7C-54C574A2B1AD}"/>
              </a:ext>
            </a:extLst>
          </p:cNvPr>
          <p:cNvPicPr>
            <a:picLocks noGrp="1" noChangeAspect="1"/>
          </p:cNvPicPr>
          <p:nvPr>
            <p:ph idx="1"/>
          </p:nvPr>
        </p:nvPicPr>
        <p:blipFill>
          <a:blip r:embed="rId2"/>
          <a:stretch>
            <a:fillRect/>
          </a:stretch>
        </p:blipFill>
        <p:spPr>
          <a:xfrm>
            <a:off x="2762054" y="1649690"/>
            <a:ext cx="6558952" cy="4757125"/>
          </a:xfrm>
          <a:prstGeom prst="rect">
            <a:avLst/>
          </a:prstGeom>
        </p:spPr>
      </p:pic>
      <p:pic>
        <p:nvPicPr>
          <p:cNvPr id="5" name="Afbeelding 4">
            <a:extLst>
              <a:ext uri="{FF2B5EF4-FFF2-40B4-BE49-F238E27FC236}">
                <a16:creationId xmlns:a16="http://schemas.microsoft.com/office/drawing/2014/main" id="{CB2F5D6C-B91F-67B3-F1F4-733D13ADD0FD}"/>
              </a:ext>
            </a:extLst>
          </p:cNvPr>
          <p:cNvPicPr>
            <a:picLocks noChangeAspect="1"/>
          </p:cNvPicPr>
          <p:nvPr/>
        </p:nvPicPr>
        <p:blipFill>
          <a:blip r:embed="rId3"/>
          <a:stretch>
            <a:fillRect/>
          </a:stretch>
        </p:blipFill>
        <p:spPr>
          <a:xfrm>
            <a:off x="330745" y="278382"/>
            <a:ext cx="5376863" cy="805309"/>
          </a:xfrm>
          <a:prstGeom prst="rect">
            <a:avLst/>
          </a:prstGeom>
        </p:spPr>
      </p:pic>
    </p:spTree>
    <p:extLst>
      <p:ext uri="{BB962C8B-B14F-4D97-AF65-F5344CB8AC3E}">
        <p14:creationId xmlns:p14="http://schemas.microsoft.com/office/powerpoint/2010/main" val="1041045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43D6D-BD28-DEA7-CE7B-2A1859B5571C}"/>
              </a:ext>
            </a:extLst>
          </p:cNvPr>
          <p:cNvSpPr>
            <a:spLocks noGrp="1"/>
          </p:cNvSpPr>
          <p:nvPr>
            <p:ph type="title"/>
          </p:nvPr>
        </p:nvSpPr>
        <p:spPr>
          <a:xfrm>
            <a:off x="1058777" y="681036"/>
            <a:ext cx="10295022" cy="1325563"/>
          </a:xfrm>
        </p:spPr>
        <p:txBody>
          <a:bodyPr>
            <a:normAutofit/>
          </a:bodyPr>
          <a:lstStyle/>
          <a:p>
            <a:r>
              <a:rPr lang="nl-NL" sz="3600" dirty="0">
                <a:latin typeface="Calibri" panose="020F0502020204030204" pitchFamily="34" charset="0"/>
                <a:cs typeface="Calibri" panose="020F0502020204030204" pitchFamily="34" charset="0"/>
              </a:rPr>
              <a:t>Easy Access-regeling: wat is toegestaan?</a:t>
            </a:r>
          </a:p>
        </p:txBody>
      </p:sp>
      <p:pic>
        <p:nvPicPr>
          <p:cNvPr id="5" name="Afbeelding 4">
            <a:extLst>
              <a:ext uri="{FF2B5EF4-FFF2-40B4-BE49-F238E27FC236}">
                <a16:creationId xmlns:a16="http://schemas.microsoft.com/office/drawing/2014/main" id="{CB2F5D6C-B91F-67B3-F1F4-733D13ADD0FD}"/>
              </a:ext>
            </a:extLst>
          </p:cNvPr>
          <p:cNvPicPr>
            <a:picLocks noChangeAspect="1"/>
          </p:cNvPicPr>
          <p:nvPr/>
        </p:nvPicPr>
        <p:blipFill>
          <a:blip r:embed="rId2"/>
          <a:stretch>
            <a:fillRect/>
          </a:stretch>
        </p:blipFill>
        <p:spPr>
          <a:xfrm>
            <a:off x="330745" y="278382"/>
            <a:ext cx="5376863" cy="805309"/>
          </a:xfrm>
          <a:prstGeom prst="rect">
            <a:avLst/>
          </a:prstGeom>
        </p:spPr>
      </p:pic>
      <p:pic>
        <p:nvPicPr>
          <p:cNvPr id="1026" name="Picture 2">
            <a:extLst>
              <a:ext uri="{FF2B5EF4-FFF2-40B4-BE49-F238E27FC236}">
                <a16:creationId xmlns:a16="http://schemas.microsoft.com/office/drawing/2014/main" id="{C1BB1481-1FB8-1A26-3BBE-6426BD2DFB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9779" y="1615516"/>
            <a:ext cx="4636386" cy="524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0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8F367-6738-C613-18B6-ECFDC341D1C2}"/>
              </a:ext>
            </a:extLst>
          </p:cNvPr>
          <p:cNvSpPr>
            <a:spLocks noGrp="1"/>
          </p:cNvSpPr>
          <p:nvPr>
            <p:ph type="title"/>
          </p:nvPr>
        </p:nvSpPr>
        <p:spPr/>
        <p:txBody>
          <a:bodyPr/>
          <a:lstStyle/>
          <a:p>
            <a:br>
              <a:rPr lang="nl-NL" dirty="0"/>
            </a:br>
            <a:r>
              <a:rPr lang="nl-NL" sz="3600" dirty="0">
                <a:latin typeface="Calibiri"/>
                <a:cs typeface="Calibri"/>
              </a:rPr>
              <a:t>Stapelen/meervoudige overnames</a:t>
            </a:r>
          </a:p>
        </p:txBody>
      </p:sp>
      <p:sp>
        <p:nvSpPr>
          <p:cNvPr id="3" name="Tijdelijke aanduiding voor inhoud 2">
            <a:extLst>
              <a:ext uri="{FF2B5EF4-FFF2-40B4-BE49-F238E27FC236}">
                <a16:creationId xmlns:a16="http://schemas.microsoft.com/office/drawing/2014/main" id="{8AF3B7ED-0612-C879-4FC9-732BEFD7594D}"/>
              </a:ext>
            </a:extLst>
          </p:cNvPr>
          <p:cNvSpPr>
            <a:spLocks noGrp="1"/>
          </p:cNvSpPr>
          <p:nvPr>
            <p:ph idx="1"/>
          </p:nvPr>
        </p:nvSpPr>
        <p:spPr/>
        <p:txBody>
          <a:bodyPr/>
          <a:lstStyle/>
          <a:p>
            <a:r>
              <a:rPr lang="nl-NL" dirty="0"/>
              <a:t>Hergebruik van materiaal uit dezelfde bron in meerdere readers is niet toegestaan, als dat het maximale aantal pagina’s overschrijdt. </a:t>
            </a:r>
          </a:p>
        </p:txBody>
      </p:sp>
      <p:pic>
        <p:nvPicPr>
          <p:cNvPr id="4" name="Afbeelding 3">
            <a:extLst>
              <a:ext uri="{FF2B5EF4-FFF2-40B4-BE49-F238E27FC236}">
                <a16:creationId xmlns:a16="http://schemas.microsoft.com/office/drawing/2014/main" id="{62D5A2C6-68A1-5CAF-A696-F6611EAD4251}"/>
              </a:ext>
            </a:extLst>
          </p:cNvPr>
          <p:cNvPicPr>
            <a:picLocks noChangeAspect="1"/>
          </p:cNvPicPr>
          <p:nvPr/>
        </p:nvPicPr>
        <p:blipFill>
          <a:blip r:embed="rId2"/>
          <a:stretch>
            <a:fillRect/>
          </a:stretch>
        </p:blipFill>
        <p:spPr>
          <a:xfrm>
            <a:off x="252412" y="177857"/>
            <a:ext cx="5376863" cy="805309"/>
          </a:xfrm>
          <a:prstGeom prst="rect">
            <a:avLst/>
          </a:prstGeom>
        </p:spPr>
      </p:pic>
      <p:pic>
        <p:nvPicPr>
          <p:cNvPr id="5" name="Afbeelding 4">
            <a:extLst>
              <a:ext uri="{FF2B5EF4-FFF2-40B4-BE49-F238E27FC236}">
                <a16:creationId xmlns:a16="http://schemas.microsoft.com/office/drawing/2014/main" id="{A4578EFB-15A1-F1F5-9A46-4D1D4CA45CCA}"/>
              </a:ext>
            </a:extLst>
          </p:cNvPr>
          <p:cNvPicPr>
            <a:picLocks noChangeAspect="1"/>
          </p:cNvPicPr>
          <p:nvPr/>
        </p:nvPicPr>
        <p:blipFill>
          <a:blip r:embed="rId3"/>
          <a:stretch>
            <a:fillRect/>
          </a:stretch>
        </p:blipFill>
        <p:spPr>
          <a:xfrm>
            <a:off x="4739951" y="2898174"/>
            <a:ext cx="2397967" cy="3594701"/>
          </a:xfrm>
          <a:prstGeom prst="rect">
            <a:avLst/>
          </a:prstGeom>
        </p:spPr>
      </p:pic>
    </p:spTree>
    <p:extLst>
      <p:ext uri="{BB962C8B-B14F-4D97-AF65-F5344CB8AC3E}">
        <p14:creationId xmlns:p14="http://schemas.microsoft.com/office/powerpoint/2010/main" val="102827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9F0AE-418D-F3D7-68DD-D849BA53B82C}"/>
              </a:ext>
            </a:extLst>
          </p:cNvPr>
          <p:cNvSpPr>
            <a:spLocks noGrp="1"/>
          </p:cNvSpPr>
          <p:nvPr>
            <p:ph type="title"/>
          </p:nvPr>
        </p:nvSpPr>
        <p:spPr/>
        <p:txBody>
          <a:bodyPr/>
          <a:lstStyle/>
          <a:p>
            <a:br>
              <a:rPr lang="nl-NL" dirty="0"/>
            </a:br>
            <a:r>
              <a:rPr lang="nl-NL" sz="3600" dirty="0">
                <a:latin typeface="Calibiri"/>
                <a:cs typeface="Calibri"/>
              </a:rPr>
              <a:t>Wat is nog meer toegestaan? (1)</a:t>
            </a:r>
          </a:p>
        </p:txBody>
      </p:sp>
      <p:sp>
        <p:nvSpPr>
          <p:cNvPr id="3" name="Tijdelijke aanduiding voor inhoud 2">
            <a:extLst>
              <a:ext uri="{FF2B5EF4-FFF2-40B4-BE49-F238E27FC236}">
                <a16:creationId xmlns:a16="http://schemas.microsoft.com/office/drawing/2014/main" id="{6F823422-853C-FB6C-C2EB-0A8E4917C3BA}"/>
              </a:ext>
            </a:extLst>
          </p:cNvPr>
          <p:cNvSpPr>
            <a:spLocks noGrp="1"/>
          </p:cNvSpPr>
          <p:nvPr>
            <p:ph idx="1"/>
          </p:nvPr>
        </p:nvSpPr>
        <p:spPr/>
        <p:txBody>
          <a:bodyPr/>
          <a:lstStyle/>
          <a:p>
            <a:r>
              <a:rPr lang="nl-NL" dirty="0"/>
              <a:t>Een link opnemen naar de full </a:t>
            </a:r>
            <a:r>
              <a:rPr lang="nl-NL" dirty="0" err="1"/>
              <a:t>text</a:t>
            </a:r>
            <a:r>
              <a:rPr lang="nl-NL" dirty="0"/>
              <a:t>, website of video is vaak toegestaan.</a:t>
            </a:r>
          </a:p>
          <a:p>
            <a:endParaRPr lang="nl-NL" dirty="0"/>
          </a:p>
          <a:p>
            <a:endParaRPr lang="nl-NL" dirty="0"/>
          </a:p>
          <a:p>
            <a:endParaRPr lang="nl-NL" dirty="0"/>
          </a:p>
          <a:p>
            <a:endParaRPr lang="nl-NL" dirty="0"/>
          </a:p>
          <a:p>
            <a:r>
              <a:rPr lang="nl-NL" dirty="0"/>
              <a:t>Hergebruik van legale Open Access publicaties (Voorzien van CC- licentie of voorzien van OA-logo).</a:t>
            </a:r>
          </a:p>
          <a:p>
            <a:r>
              <a:rPr lang="nl-NL" dirty="0"/>
              <a:t>Full </a:t>
            </a:r>
            <a:r>
              <a:rPr lang="nl-NL" dirty="0" err="1"/>
              <a:t>text</a:t>
            </a:r>
            <a:r>
              <a:rPr lang="nl-NL" dirty="0"/>
              <a:t> met CC-licentie uit de </a:t>
            </a:r>
            <a:r>
              <a:rPr lang="nl-NL" dirty="0" err="1"/>
              <a:t>instellingsrepository</a:t>
            </a:r>
            <a:r>
              <a:rPr lang="nl-NL" dirty="0"/>
              <a:t>.</a:t>
            </a:r>
          </a:p>
          <a:p>
            <a:endParaRPr lang="nl-NL" dirty="0"/>
          </a:p>
          <a:p>
            <a:endParaRPr lang="nl-NL" dirty="0"/>
          </a:p>
        </p:txBody>
      </p:sp>
      <p:pic>
        <p:nvPicPr>
          <p:cNvPr id="5" name="Afbeelding 4">
            <a:extLst>
              <a:ext uri="{FF2B5EF4-FFF2-40B4-BE49-F238E27FC236}">
                <a16:creationId xmlns:a16="http://schemas.microsoft.com/office/drawing/2014/main" id="{D01AC989-A242-AC61-3E97-AAA9D63AE7DA}"/>
              </a:ext>
            </a:extLst>
          </p:cNvPr>
          <p:cNvPicPr>
            <a:picLocks noChangeAspect="1"/>
          </p:cNvPicPr>
          <p:nvPr/>
        </p:nvPicPr>
        <p:blipFill>
          <a:blip r:embed="rId2"/>
          <a:stretch>
            <a:fillRect/>
          </a:stretch>
        </p:blipFill>
        <p:spPr>
          <a:xfrm>
            <a:off x="389115" y="230188"/>
            <a:ext cx="5376863" cy="805309"/>
          </a:xfrm>
          <a:prstGeom prst="rect">
            <a:avLst/>
          </a:prstGeom>
        </p:spPr>
      </p:pic>
      <p:pic>
        <p:nvPicPr>
          <p:cNvPr id="7" name="Afbeelding 6" descr="Afbeelding met metaalwaren, ketting&#10;&#10;Automatisch gegenereerde beschrijving">
            <a:extLst>
              <a:ext uri="{FF2B5EF4-FFF2-40B4-BE49-F238E27FC236}">
                <a16:creationId xmlns:a16="http://schemas.microsoft.com/office/drawing/2014/main" id="{5D830E5A-586B-861F-8A01-8FD678D18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128" y="2398014"/>
            <a:ext cx="3041904" cy="2281428"/>
          </a:xfrm>
          <a:prstGeom prst="rect">
            <a:avLst/>
          </a:prstGeom>
        </p:spPr>
      </p:pic>
    </p:spTree>
    <p:extLst>
      <p:ext uri="{BB962C8B-B14F-4D97-AF65-F5344CB8AC3E}">
        <p14:creationId xmlns:p14="http://schemas.microsoft.com/office/powerpoint/2010/main" val="3655959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DE21A-A7AE-FFCC-0CDB-15C1BE8A80E5}"/>
              </a:ext>
            </a:extLst>
          </p:cNvPr>
          <p:cNvSpPr>
            <a:spLocks noGrp="1"/>
          </p:cNvSpPr>
          <p:nvPr>
            <p:ph type="title"/>
          </p:nvPr>
        </p:nvSpPr>
        <p:spPr/>
        <p:txBody>
          <a:bodyPr/>
          <a:lstStyle/>
          <a:p>
            <a:br>
              <a:rPr lang="nl-NL" dirty="0"/>
            </a:br>
            <a:r>
              <a:rPr lang="nl-NL" sz="3600" dirty="0">
                <a:latin typeface="Calibiri"/>
                <a:cs typeface="Calibri"/>
              </a:rPr>
              <a:t>Wat is nog meer toegestaan? (2)</a:t>
            </a:r>
          </a:p>
        </p:txBody>
      </p:sp>
      <p:sp>
        <p:nvSpPr>
          <p:cNvPr id="3" name="Tijdelijke aanduiding voor inhoud 2">
            <a:extLst>
              <a:ext uri="{FF2B5EF4-FFF2-40B4-BE49-F238E27FC236}">
                <a16:creationId xmlns:a16="http://schemas.microsoft.com/office/drawing/2014/main" id="{B4A3D11C-71D6-49C0-084B-D426F6BE6E32}"/>
              </a:ext>
            </a:extLst>
          </p:cNvPr>
          <p:cNvSpPr>
            <a:spLocks noGrp="1"/>
          </p:cNvSpPr>
          <p:nvPr>
            <p:ph idx="1"/>
          </p:nvPr>
        </p:nvSpPr>
        <p:spPr/>
        <p:txBody>
          <a:bodyPr/>
          <a:lstStyle/>
          <a:p>
            <a:r>
              <a:rPr lang="nl-NL" dirty="0"/>
              <a:t>Informatie van de overheid.</a:t>
            </a:r>
          </a:p>
          <a:p>
            <a:r>
              <a:rPr lang="nl-NL" dirty="0" err="1"/>
              <a:t>Rechtenvrije</a:t>
            </a:r>
            <a:r>
              <a:rPr lang="nl-NL" dirty="0"/>
              <a:t> werken: 70 jaar na de dood van de maker valt het werk in het publieke domein.</a:t>
            </a:r>
          </a:p>
          <a:p>
            <a:r>
              <a:rPr lang="nl-NL" dirty="0"/>
              <a:t>Soms is hergebruik toegestaan binnen het abonnement/de licentie van de bibliotheek.</a:t>
            </a:r>
          </a:p>
          <a:p>
            <a:r>
              <a:rPr lang="nl-NL" dirty="0"/>
              <a:t>Gebruik in presentaties in de fysieke en digitale onderwijsruimtes valt binnen de onderwijsvrijstelling.</a:t>
            </a:r>
          </a:p>
          <a:p>
            <a:r>
              <a:rPr lang="nl-NL" b="1" dirty="0"/>
              <a:t>Een juiste bronvermelding voor alle overnames en links is verplicht.</a:t>
            </a:r>
          </a:p>
          <a:p>
            <a:endParaRPr lang="nl-NL" dirty="0"/>
          </a:p>
        </p:txBody>
      </p:sp>
      <p:pic>
        <p:nvPicPr>
          <p:cNvPr id="4" name="Afbeelding 3">
            <a:extLst>
              <a:ext uri="{FF2B5EF4-FFF2-40B4-BE49-F238E27FC236}">
                <a16:creationId xmlns:a16="http://schemas.microsoft.com/office/drawing/2014/main" id="{CFF8A045-02A7-DD1F-C22D-84337428C58A}"/>
              </a:ext>
            </a:extLst>
          </p:cNvPr>
          <p:cNvPicPr>
            <a:picLocks noChangeAspect="1"/>
          </p:cNvPicPr>
          <p:nvPr/>
        </p:nvPicPr>
        <p:blipFill>
          <a:blip r:embed="rId2"/>
          <a:stretch>
            <a:fillRect/>
          </a:stretch>
        </p:blipFill>
        <p:spPr>
          <a:xfrm>
            <a:off x="389115" y="230188"/>
            <a:ext cx="5376863" cy="805309"/>
          </a:xfrm>
          <a:prstGeom prst="rect">
            <a:avLst/>
          </a:prstGeom>
        </p:spPr>
      </p:pic>
    </p:spTree>
    <p:extLst>
      <p:ext uri="{BB962C8B-B14F-4D97-AF65-F5344CB8AC3E}">
        <p14:creationId xmlns:p14="http://schemas.microsoft.com/office/powerpoint/2010/main" val="3667109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039EA-C855-3A69-3C83-E8F778BD71BE}"/>
              </a:ext>
            </a:extLst>
          </p:cNvPr>
          <p:cNvSpPr>
            <a:spLocks noGrp="1"/>
          </p:cNvSpPr>
          <p:nvPr>
            <p:ph type="title"/>
          </p:nvPr>
        </p:nvSpPr>
        <p:spPr>
          <a:xfrm>
            <a:off x="838200" y="632842"/>
            <a:ext cx="10515600" cy="1325563"/>
          </a:xfrm>
        </p:spPr>
        <p:txBody>
          <a:bodyPr>
            <a:normAutofit/>
          </a:bodyPr>
          <a:lstStyle/>
          <a:p>
            <a:br>
              <a:rPr lang="nl-NL" dirty="0"/>
            </a:br>
            <a:r>
              <a:rPr lang="nl-NL" sz="3600" dirty="0">
                <a:latin typeface="Calibiri"/>
                <a:cs typeface="Calibri"/>
              </a:rPr>
              <a:t>Educatieve platforms, zoals </a:t>
            </a:r>
            <a:r>
              <a:rPr lang="nl-NL" sz="3600" dirty="0" err="1">
                <a:latin typeface="Calibiri"/>
                <a:cs typeface="Calibri"/>
              </a:rPr>
              <a:t>Edusources</a:t>
            </a:r>
            <a:r>
              <a:rPr lang="nl-NL" sz="3600" dirty="0">
                <a:latin typeface="Calibiri"/>
                <a:cs typeface="Calibri"/>
              </a:rPr>
              <a:t> en Wikiwijs</a:t>
            </a:r>
          </a:p>
        </p:txBody>
      </p:sp>
      <p:sp>
        <p:nvSpPr>
          <p:cNvPr id="3" name="Tijdelijke aanduiding voor inhoud 2">
            <a:extLst>
              <a:ext uri="{FF2B5EF4-FFF2-40B4-BE49-F238E27FC236}">
                <a16:creationId xmlns:a16="http://schemas.microsoft.com/office/drawing/2014/main" id="{EF8A22CC-C473-BA09-0B63-D4D883CCB2B0}"/>
              </a:ext>
            </a:extLst>
          </p:cNvPr>
          <p:cNvSpPr>
            <a:spLocks noGrp="1"/>
          </p:cNvSpPr>
          <p:nvPr>
            <p:ph idx="1"/>
          </p:nvPr>
        </p:nvSpPr>
        <p:spPr>
          <a:xfrm>
            <a:off x="838200" y="2361059"/>
            <a:ext cx="10515600" cy="4351338"/>
          </a:xfrm>
        </p:spPr>
        <p:txBody>
          <a:bodyPr/>
          <a:lstStyle/>
          <a:p>
            <a:r>
              <a:rPr lang="nl-NL" dirty="0"/>
              <a:t>Je mag eigen materiaal plaatsen op deze platforms.</a:t>
            </a:r>
          </a:p>
          <a:p>
            <a:endParaRPr lang="nl-NL" dirty="0"/>
          </a:p>
          <a:p>
            <a:r>
              <a:rPr lang="nl-NL" dirty="0"/>
              <a:t>Let op: plaatsen van materiaal op deze platforms kan niet op basis van de afspraken uit de Easy Acces-regeling.</a:t>
            </a:r>
          </a:p>
        </p:txBody>
      </p:sp>
      <p:pic>
        <p:nvPicPr>
          <p:cNvPr id="4" name="Afbeelding 3">
            <a:extLst>
              <a:ext uri="{FF2B5EF4-FFF2-40B4-BE49-F238E27FC236}">
                <a16:creationId xmlns:a16="http://schemas.microsoft.com/office/drawing/2014/main" id="{383452B1-6148-B70D-BC91-A5BDDF1167CB}"/>
              </a:ext>
            </a:extLst>
          </p:cNvPr>
          <p:cNvPicPr>
            <a:picLocks noChangeAspect="1"/>
          </p:cNvPicPr>
          <p:nvPr/>
        </p:nvPicPr>
        <p:blipFill>
          <a:blip r:embed="rId2"/>
          <a:stretch>
            <a:fillRect/>
          </a:stretch>
        </p:blipFill>
        <p:spPr>
          <a:xfrm>
            <a:off x="389115" y="230188"/>
            <a:ext cx="5376863" cy="805309"/>
          </a:xfrm>
          <a:prstGeom prst="rect">
            <a:avLst/>
          </a:prstGeom>
        </p:spPr>
      </p:pic>
    </p:spTree>
    <p:extLst>
      <p:ext uri="{BB962C8B-B14F-4D97-AF65-F5344CB8AC3E}">
        <p14:creationId xmlns:p14="http://schemas.microsoft.com/office/powerpoint/2010/main" val="1060693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46F4D-9E78-1B70-989C-94CF5B1021AE}"/>
              </a:ext>
            </a:extLst>
          </p:cNvPr>
          <p:cNvSpPr>
            <a:spLocks noGrp="1"/>
          </p:cNvSpPr>
          <p:nvPr>
            <p:ph type="title"/>
          </p:nvPr>
        </p:nvSpPr>
        <p:spPr>
          <a:xfrm>
            <a:off x="838800" y="363600"/>
            <a:ext cx="10515600" cy="1325563"/>
          </a:xfrm>
        </p:spPr>
        <p:txBody>
          <a:bodyPr/>
          <a:lstStyle/>
          <a:p>
            <a:br>
              <a:rPr lang="nl-NL" dirty="0"/>
            </a:br>
            <a:r>
              <a:rPr lang="nl-NL" sz="3600" dirty="0">
                <a:latin typeface="Calibiri"/>
                <a:cs typeface="Calibri"/>
              </a:rPr>
              <a:t>Correcte bronvermelding (1)</a:t>
            </a:r>
          </a:p>
        </p:txBody>
      </p:sp>
      <p:pic>
        <p:nvPicPr>
          <p:cNvPr id="4" name="Tijdelijke aanduiding voor inhoud 1">
            <a:extLst>
              <a:ext uri="{FF2B5EF4-FFF2-40B4-BE49-F238E27FC236}">
                <a16:creationId xmlns:a16="http://schemas.microsoft.com/office/drawing/2014/main" id="{E6388975-9359-F3EB-693A-306707821E74}"/>
              </a:ext>
            </a:extLst>
          </p:cNvPr>
          <p:cNvPicPr>
            <a:picLocks noGrp="1" noChangeAspect="1"/>
          </p:cNvPicPr>
          <p:nvPr>
            <p:ph idx="1"/>
          </p:nvPr>
        </p:nvPicPr>
        <p:blipFill>
          <a:blip r:embed="rId2"/>
          <a:stretch>
            <a:fillRect/>
          </a:stretch>
        </p:blipFill>
        <p:spPr>
          <a:xfrm>
            <a:off x="1568786" y="2735108"/>
            <a:ext cx="4828498" cy="1565604"/>
          </a:xfrm>
          <a:prstGeom prst="rect">
            <a:avLst/>
          </a:prstGeom>
        </p:spPr>
      </p:pic>
      <p:sp>
        <p:nvSpPr>
          <p:cNvPr id="6" name="Tekstvak 5">
            <a:extLst>
              <a:ext uri="{FF2B5EF4-FFF2-40B4-BE49-F238E27FC236}">
                <a16:creationId xmlns:a16="http://schemas.microsoft.com/office/drawing/2014/main" id="{52E7B60E-F3AA-BE8A-B9A3-152A17A8AE08}"/>
              </a:ext>
            </a:extLst>
          </p:cNvPr>
          <p:cNvSpPr txBox="1"/>
          <p:nvPr/>
        </p:nvSpPr>
        <p:spPr>
          <a:xfrm>
            <a:off x="1492479" y="5294071"/>
            <a:ext cx="10108178" cy="1200329"/>
          </a:xfrm>
          <a:prstGeom prst="rect">
            <a:avLst/>
          </a:prstGeom>
          <a:noFill/>
        </p:spPr>
        <p:txBody>
          <a:bodyPr wrap="square">
            <a:spAutoFit/>
          </a:bodyPr>
          <a:lstStyle/>
          <a:p>
            <a:r>
              <a:rPr lang="nl-NL" b="1" dirty="0"/>
              <a:t>Literatuurlijst</a:t>
            </a:r>
            <a:endParaRPr lang="nl-NL" b="1" i="1" dirty="0"/>
          </a:p>
          <a:p>
            <a:pPr marL="361950" indent="-361950"/>
            <a:r>
              <a:rPr lang="nl-NL" dirty="0" err="1"/>
              <a:t>Klappe</a:t>
            </a:r>
            <a:r>
              <a:rPr lang="nl-NL" dirty="0"/>
              <a:t>, E. M. (2019). Methoden van het lichamelijk onderzoek</a:t>
            </a:r>
            <a:r>
              <a:rPr lang="nl-NL" i="1" dirty="0"/>
              <a:t>. </a:t>
            </a:r>
            <a:r>
              <a:rPr lang="nl-NL" dirty="0"/>
              <a:t>In J. W. M. van der Meer, C. T. Postma, D. E. Blockmans, &amp; S. E. J. A. de Rooij (</a:t>
            </a:r>
            <a:r>
              <a:rPr lang="nl-NL" dirty="0" err="1"/>
              <a:t>Reds</a:t>
            </a:r>
            <a:r>
              <a:rPr lang="nl-NL" dirty="0"/>
              <a:t>.), </a:t>
            </a:r>
            <a:r>
              <a:rPr lang="nl-NL" i="1" dirty="0"/>
              <a:t>Anamnese en lichamelijk onderzoek </a:t>
            </a:r>
            <a:r>
              <a:rPr lang="nl-NL" dirty="0"/>
              <a:t>(9</a:t>
            </a:r>
            <a:r>
              <a:rPr lang="nl-NL" baseline="30000" dirty="0"/>
              <a:t>e</a:t>
            </a:r>
            <a:r>
              <a:rPr lang="nl-NL" dirty="0"/>
              <a:t> herziene druk, pp. 33-53). </a:t>
            </a:r>
            <a:r>
              <a:rPr lang="nl-NL" dirty="0" err="1"/>
              <a:t>Bohn</a:t>
            </a:r>
            <a:r>
              <a:rPr lang="nl-NL" dirty="0"/>
              <a:t> </a:t>
            </a:r>
            <a:r>
              <a:rPr lang="nl-NL" dirty="0" err="1"/>
              <a:t>Stafleu</a:t>
            </a:r>
            <a:r>
              <a:rPr lang="nl-NL" dirty="0"/>
              <a:t> van </a:t>
            </a:r>
            <a:r>
              <a:rPr lang="nl-NL" dirty="0" err="1"/>
              <a:t>Loghum</a:t>
            </a:r>
            <a:r>
              <a:rPr lang="nl-NL" dirty="0"/>
              <a:t>. </a:t>
            </a:r>
            <a:r>
              <a:rPr lang="nl-NL" b="0" i="0" dirty="0">
                <a:effectLst/>
              </a:rPr>
              <a:t>https://doi.org/10.1007/978-90-368-2072-1_6 </a:t>
            </a:r>
            <a:endParaRPr lang="nl-NL" dirty="0"/>
          </a:p>
        </p:txBody>
      </p:sp>
      <p:pic>
        <p:nvPicPr>
          <p:cNvPr id="7" name="Afbeelding 6">
            <a:extLst>
              <a:ext uri="{FF2B5EF4-FFF2-40B4-BE49-F238E27FC236}">
                <a16:creationId xmlns:a16="http://schemas.microsoft.com/office/drawing/2014/main" id="{2D1FB362-D50C-D88E-2AE2-E49E55EE2963}"/>
              </a:ext>
            </a:extLst>
          </p:cNvPr>
          <p:cNvPicPr>
            <a:picLocks noChangeAspect="1"/>
          </p:cNvPicPr>
          <p:nvPr/>
        </p:nvPicPr>
        <p:blipFill>
          <a:blip r:embed="rId3"/>
          <a:stretch>
            <a:fillRect/>
          </a:stretch>
        </p:blipFill>
        <p:spPr>
          <a:xfrm>
            <a:off x="389115" y="230188"/>
            <a:ext cx="5376863" cy="805309"/>
          </a:xfrm>
          <a:prstGeom prst="rect">
            <a:avLst/>
          </a:prstGeom>
        </p:spPr>
      </p:pic>
      <p:sp>
        <p:nvSpPr>
          <p:cNvPr id="3" name="Tekstvak 2">
            <a:extLst>
              <a:ext uri="{FF2B5EF4-FFF2-40B4-BE49-F238E27FC236}">
                <a16:creationId xmlns:a16="http://schemas.microsoft.com/office/drawing/2014/main" id="{FD96A1D4-E596-6A7F-3A55-98D39BAA3D69}"/>
              </a:ext>
            </a:extLst>
          </p:cNvPr>
          <p:cNvSpPr txBox="1"/>
          <p:nvPr/>
        </p:nvSpPr>
        <p:spPr>
          <a:xfrm>
            <a:off x="1492479" y="1822575"/>
            <a:ext cx="4091233" cy="800219"/>
          </a:xfrm>
          <a:prstGeom prst="rect">
            <a:avLst/>
          </a:prstGeom>
          <a:noFill/>
        </p:spPr>
        <p:txBody>
          <a:bodyPr wrap="square" rtlCol="0">
            <a:spAutoFit/>
          </a:bodyPr>
          <a:lstStyle/>
          <a:p>
            <a:r>
              <a:rPr lang="nl-NL" b="1" dirty="0"/>
              <a:t>Figuur 1</a:t>
            </a:r>
            <a:endParaRPr lang="nl-NL" sz="1000" b="1" dirty="0"/>
          </a:p>
          <a:p>
            <a:r>
              <a:rPr lang="nl-NL" sz="1000" dirty="0"/>
              <a:t>   </a:t>
            </a:r>
          </a:p>
          <a:p>
            <a:r>
              <a:rPr lang="nl-NL" i="1" dirty="0"/>
              <a:t>Percussietechniek</a:t>
            </a:r>
          </a:p>
        </p:txBody>
      </p:sp>
      <p:sp>
        <p:nvSpPr>
          <p:cNvPr id="5" name="Tekstvak 4">
            <a:extLst>
              <a:ext uri="{FF2B5EF4-FFF2-40B4-BE49-F238E27FC236}">
                <a16:creationId xmlns:a16="http://schemas.microsoft.com/office/drawing/2014/main" id="{2D968891-15E8-9B54-CD66-1CF84E915948}"/>
              </a:ext>
            </a:extLst>
          </p:cNvPr>
          <p:cNvSpPr txBox="1"/>
          <p:nvPr/>
        </p:nvSpPr>
        <p:spPr>
          <a:xfrm>
            <a:off x="1492479" y="4413026"/>
            <a:ext cx="5365522" cy="430887"/>
          </a:xfrm>
          <a:prstGeom prst="rect">
            <a:avLst/>
          </a:prstGeom>
          <a:noFill/>
        </p:spPr>
        <p:txBody>
          <a:bodyPr wrap="square">
            <a:spAutoFit/>
          </a:bodyPr>
          <a:lstStyle/>
          <a:p>
            <a:r>
              <a:rPr lang="nl-NL" sz="1100" i="1" dirty="0"/>
              <a:t>Opmerking</a:t>
            </a:r>
            <a:r>
              <a:rPr lang="nl-NL" sz="1100" dirty="0"/>
              <a:t>. Overgenomen uit “Methoden van het lichamelijk onderzoek” (p. 38) door E. M. </a:t>
            </a:r>
            <a:r>
              <a:rPr lang="nl-NL" sz="1100" dirty="0" err="1"/>
              <a:t>Klappe</a:t>
            </a:r>
            <a:r>
              <a:rPr lang="nl-NL" sz="1100" dirty="0"/>
              <a:t>, 2019, </a:t>
            </a:r>
            <a:r>
              <a:rPr lang="nl-NL" sz="1100" dirty="0" err="1"/>
              <a:t>Bohn</a:t>
            </a:r>
            <a:r>
              <a:rPr lang="nl-NL" sz="1100" dirty="0"/>
              <a:t> </a:t>
            </a:r>
            <a:r>
              <a:rPr lang="nl-NL" sz="1100" dirty="0" err="1"/>
              <a:t>Stafleu</a:t>
            </a:r>
            <a:r>
              <a:rPr lang="nl-NL" sz="1100" dirty="0"/>
              <a:t> van </a:t>
            </a:r>
            <a:r>
              <a:rPr lang="nl-NL" sz="1100" dirty="0" err="1"/>
              <a:t>Loghum</a:t>
            </a:r>
            <a:r>
              <a:rPr lang="nl-NL" sz="1100" dirty="0"/>
              <a:t>. Copyright 2019, </a:t>
            </a:r>
            <a:r>
              <a:rPr lang="nl-NL" sz="1100" dirty="0" err="1"/>
              <a:t>Bohn</a:t>
            </a:r>
            <a:r>
              <a:rPr lang="nl-NL" sz="1100" dirty="0"/>
              <a:t> </a:t>
            </a:r>
            <a:r>
              <a:rPr lang="nl-NL" sz="1100" dirty="0" err="1"/>
              <a:t>Stafleu</a:t>
            </a:r>
            <a:r>
              <a:rPr lang="nl-NL" sz="1100" dirty="0"/>
              <a:t> van </a:t>
            </a:r>
            <a:r>
              <a:rPr lang="nl-NL" sz="1100" dirty="0" err="1"/>
              <a:t>Loghum</a:t>
            </a:r>
            <a:r>
              <a:rPr lang="nl-NL" sz="1100" dirty="0"/>
              <a:t>.</a:t>
            </a:r>
          </a:p>
        </p:txBody>
      </p:sp>
    </p:spTree>
    <p:extLst>
      <p:ext uri="{BB962C8B-B14F-4D97-AF65-F5344CB8AC3E}">
        <p14:creationId xmlns:p14="http://schemas.microsoft.com/office/powerpoint/2010/main" val="44219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36461-EB1A-06E7-F478-606C66C21A48}"/>
              </a:ext>
            </a:extLst>
          </p:cNvPr>
          <p:cNvSpPr>
            <a:spLocks noGrp="1"/>
          </p:cNvSpPr>
          <p:nvPr>
            <p:ph type="title"/>
          </p:nvPr>
        </p:nvSpPr>
        <p:spPr/>
        <p:txBody>
          <a:bodyPr/>
          <a:lstStyle/>
          <a:p>
            <a:br>
              <a:rPr lang="nl-NL" dirty="0"/>
            </a:br>
            <a:r>
              <a:rPr lang="nl-NL" sz="3600" dirty="0">
                <a:latin typeface="Calibiri"/>
                <a:cs typeface="Calibri"/>
              </a:rPr>
              <a:t>Correcte bronvermelding (2)</a:t>
            </a:r>
          </a:p>
        </p:txBody>
      </p:sp>
      <p:pic>
        <p:nvPicPr>
          <p:cNvPr id="4" name="Tijdelijke aanduiding voor inhoud 3">
            <a:extLst>
              <a:ext uri="{FF2B5EF4-FFF2-40B4-BE49-F238E27FC236}">
                <a16:creationId xmlns:a16="http://schemas.microsoft.com/office/drawing/2014/main" id="{D093B9FB-4216-D717-9153-F235A9E8C73C}"/>
              </a:ext>
            </a:extLst>
          </p:cNvPr>
          <p:cNvPicPr>
            <a:picLocks noGrp="1" noChangeAspect="1"/>
          </p:cNvPicPr>
          <p:nvPr>
            <p:ph idx="1"/>
          </p:nvPr>
        </p:nvPicPr>
        <p:blipFill rotWithShape="1">
          <a:blip r:embed="rId2"/>
          <a:srcRect l="31251" t="11748" r="32441" b="4432"/>
          <a:stretch/>
        </p:blipFill>
        <p:spPr>
          <a:xfrm>
            <a:off x="765048" y="2235199"/>
            <a:ext cx="3350849" cy="4351338"/>
          </a:xfrm>
          <a:prstGeom prst="rect">
            <a:avLst/>
          </a:prstGeom>
        </p:spPr>
      </p:pic>
      <p:sp>
        <p:nvSpPr>
          <p:cNvPr id="7" name="Tekstvak 6">
            <a:extLst>
              <a:ext uri="{FF2B5EF4-FFF2-40B4-BE49-F238E27FC236}">
                <a16:creationId xmlns:a16="http://schemas.microsoft.com/office/drawing/2014/main" id="{ED1838CB-1BB3-F3C3-608F-BDC16E4CFBC8}"/>
              </a:ext>
            </a:extLst>
          </p:cNvPr>
          <p:cNvSpPr txBox="1"/>
          <p:nvPr/>
        </p:nvSpPr>
        <p:spPr>
          <a:xfrm>
            <a:off x="863362" y="1811003"/>
            <a:ext cx="4485878" cy="276999"/>
          </a:xfrm>
          <a:prstGeom prst="rect">
            <a:avLst/>
          </a:prstGeom>
          <a:noFill/>
        </p:spPr>
        <p:txBody>
          <a:bodyPr wrap="square">
            <a:spAutoFit/>
          </a:bodyPr>
          <a:lstStyle/>
          <a:p>
            <a:r>
              <a:rPr lang="nl-NL" sz="1200" dirty="0"/>
              <a:t>Artikel uit tijdschrift </a:t>
            </a:r>
            <a:r>
              <a:rPr lang="nl-NL" sz="1200" i="1" dirty="0"/>
              <a:t>Intensive Care </a:t>
            </a:r>
            <a:r>
              <a:rPr lang="nl-NL" sz="1200" i="1" dirty="0" err="1"/>
              <a:t>Medicine</a:t>
            </a:r>
            <a:endParaRPr lang="nl-NL" sz="1200" i="1" dirty="0"/>
          </a:p>
        </p:txBody>
      </p:sp>
      <p:sp>
        <p:nvSpPr>
          <p:cNvPr id="9" name="Tekstvak 8">
            <a:extLst>
              <a:ext uri="{FF2B5EF4-FFF2-40B4-BE49-F238E27FC236}">
                <a16:creationId xmlns:a16="http://schemas.microsoft.com/office/drawing/2014/main" id="{D46F4ABF-3389-9947-8698-15F553E976A7}"/>
              </a:ext>
            </a:extLst>
          </p:cNvPr>
          <p:cNvSpPr txBox="1"/>
          <p:nvPr/>
        </p:nvSpPr>
        <p:spPr>
          <a:xfrm>
            <a:off x="5028867" y="2000412"/>
            <a:ext cx="6094476" cy="830997"/>
          </a:xfrm>
          <a:prstGeom prst="rect">
            <a:avLst/>
          </a:prstGeom>
          <a:noFill/>
        </p:spPr>
        <p:txBody>
          <a:bodyPr wrap="square">
            <a:spAutoFit/>
          </a:bodyPr>
          <a:lstStyle/>
          <a:p>
            <a:r>
              <a:rPr lang="nl-NL" sz="1200" b="1" dirty="0">
                <a:latin typeface="Calibiri"/>
              </a:rPr>
              <a:t>Literatuurlijst</a:t>
            </a:r>
          </a:p>
          <a:p>
            <a:pPr marL="361950" indent="-361950"/>
            <a:r>
              <a:rPr lang="nl-NL" sz="1200" b="0" i="0" dirty="0">
                <a:solidFill>
                  <a:srgbClr val="212121"/>
                </a:solidFill>
                <a:effectLst/>
                <a:latin typeface="Calibiri"/>
              </a:rPr>
              <a:t>De Jong, A., </a:t>
            </a:r>
            <a:r>
              <a:rPr lang="nl-NL" sz="1200" b="0" i="0" dirty="0" err="1">
                <a:solidFill>
                  <a:srgbClr val="212121"/>
                </a:solidFill>
                <a:effectLst/>
                <a:latin typeface="Calibiri"/>
              </a:rPr>
              <a:t>Wrigge</a:t>
            </a:r>
            <a:r>
              <a:rPr lang="nl-NL" sz="1200" b="0" i="0" dirty="0">
                <a:solidFill>
                  <a:srgbClr val="212121"/>
                </a:solidFill>
                <a:effectLst/>
                <a:latin typeface="Calibiri"/>
              </a:rPr>
              <a:t>, H., </a:t>
            </a:r>
            <a:r>
              <a:rPr lang="nl-NL" sz="1200" b="0" i="0" dirty="0" err="1">
                <a:solidFill>
                  <a:srgbClr val="212121"/>
                </a:solidFill>
                <a:effectLst/>
                <a:latin typeface="Calibiri"/>
              </a:rPr>
              <a:t>Hedenstierna</a:t>
            </a:r>
            <a:r>
              <a:rPr lang="nl-NL" sz="1200" b="0" i="0" dirty="0">
                <a:solidFill>
                  <a:srgbClr val="212121"/>
                </a:solidFill>
                <a:effectLst/>
                <a:latin typeface="Calibiri"/>
              </a:rPr>
              <a:t>, G., </a:t>
            </a:r>
            <a:r>
              <a:rPr lang="nl-NL" sz="1200" b="0" i="0" dirty="0" err="1">
                <a:solidFill>
                  <a:srgbClr val="212121"/>
                </a:solidFill>
                <a:effectLst/>
                <a:latin typeface="Calibiri"/>
              </a:rPr>
              <a:t>Gattinoni</a:t>
            </a:r>
            <a:r>
              <a:rPr lang="nl-NL" sz="1200" b="0" i="0" dirty="0">
                <a:solidFill>
                  <a:srgbClr val="212121"/>
                </a:solidFill>
                <a:effectLst/>
                <a:latin typeface="Calibiri"/>
              </a:rPr>
              <a:t>, L., </a:t>
            </a:r>
            <a:r>
              <a:rPr lang="nl-NL" sz="1200" b="0" i="0" dirty="0" err="1">
                <a:solidFill>
                  <a:srgbClr val="212121"/>
                </a:solidFill>
                <a:effectLst/>
                <a:latin typeface="Calibiri"/>
              </a:rPr>
              <a:t>Chiumello</a:t>
            </a:r>
            <a:r>
              <a:rPr lang="nl-NL" sz="1200" b="0" i="0" dirty="0">
                <a:solidFill>
                  <a:srgbClr val="212121"/>
                </a:solidFill>
                <a:effectLst/>
                <a:latin typeface="Calibiri"/>
              </a:rPr>
              <a:t>, D., </a:t>
            </a:r>
            <a:r>
              <a:rPr lang="nl-NL" sz="1200" b="0" i="0" dirty="0" err="1">
                <a:solidFill>
                  <a:srgbClr val="212121"/>
                </a:solidFill>
                <a:effectLst/>
                <a:latin typeface="Calibiri"/>
              </a:rPr>
              <a:t>Frat</a:t>
            </a:r>
            <a:r>
              <a:rPr lang="nl-NL" sz="1200" b="0" i="0" dirty="0">
                <a:solidFill>
                  <a:srgbClr val="212121"/>
                </a:solidFill>
                <a:effectLst/>
                <a:latin typeface="Calibiri"/>
              </a:rPr>
              <a:t>, J. P., Ball, L., </a:t>
            </a:r>
            <a:r>
              <a:rPr lang="nl-NL" sz="1200" b="0" i="0" dirty="0" err="1">
                <a:solidFill>
                  <a:srgbClr val="212121"/>
                </a:solidFill>
                <a:effectLst/>
                <a:latin typeface="Calibiri"/>
              </a:rPr>
              <a:t>Schetz</a:t>
            </a:r>
            <a:r>
              <a:rPr lang="nl-NL" sz="1200" b="0" i="0" dirty="0">
                <a:solidFill>
                  <a:srgbClr val="212121"/>
                </a:solidFill>
                <a:effectLst/>
                <a:latin typeface="Calibiri"/>
              </a:rPr>
              <a:t>, M., Pickkers, P., &amp; </a:t>
            </a:r>
            <a:r>
              <a:rPr lang="nl-NL" sz="1200" b="0" i="0" dirty="0" err="1">
                <a:solidFill>
                  <a:srgbClr val="212121"/>
                </a:solidFill>
                <a:effectLst/>
                <a:latin typeface="Calibiri"/>
              </a:rPr>
              <a:t>Jaber</a:t>
            </a:r>
            <a:r>
              <a:rPr lang="nl-NL" sz="1200" b="0" i="0" dirty="0">
                <a:solidFill>
                  <a:srgbClr val="212121"/>
                </a:solidFill>
                <a:effectLst/>
                <a:latin typeface="Calibiri"/>
              </a:rPr>
              <a:t>, S. (2020). How </a:t>
            </a:r>
            <a:r>
              <a:rPr lang="nl-NL" sz="1200" b="0" i="0" dirty="0" err="1">
                <a:solidFill>
                  <a:srgbClr val="212121"/>
                </a:solidFill>
                <a:effectLst/>
                <a:latin typeface="Calibiri"/>
              </a:rPr>
              <a:t>to</a:t>
            </a:r>
            <a:r>
              <a:rPr lang="nl-NL" sz="1200" b="0" i="0" dirty="0">
                <a:solidFill>
                  <a:srgbClr val="212121"/>
                </a:solidFill>
                <a:effectLst/>
                <a:latin typeface="Calibiri"/>
              </a:rPr>
              <a:t> </a:t>
            </a:r>
            <a:r>
              <a:rPr lang="nl-NL" sz="1200" b="0" i="0" dirty="0" err="1">
                <a:solidFill>
                  <a:srgbClr val="212121"/>
                </a:solidFill>
                <a:effectLst/>
                <a:latin typeface="Calibiri"/>
              </a:rPr>
              <a:t>ventilate</a:t>
            </a:r>
            <a:r>
              <a:rPr lang="nl-NL" sz="1200" b="0" i="0" dirty="0">
                <a:solidFill>
                  <a:srgbClr val="212121"/>
                </a:solidFill>
                <a:effectLst/>
                <a:latin typeface="Calibiri"/>
              </a:rPr>
              <a:t> </a:t>
            </a:r>
            <a:r>
              <a:rPr lang="nl-NL" sz="1200" b="0" i="0" dirty="0" err="1">
                <a:solidFill>
                  <a:srgbClr val="212121"/>
                </a:solidFill>
                <a:effectLst/>
                <a:latin typeface="Calibiri"/>
              </a:rPr>
              <a:t>obese</a:t>
            </a:r>
            <a:r>
              <a:rPr lang="nl-NL" sz="1200" b="0" i="0" dirty="0">
                <a:solidFill>
                  <a:srgbClr val="212121"/>
                </a:solidFill>
                <a:effectLst/>
                <a:latin typeface="Calibiri"/>
              </a:rPr>
              <a:t> </a:t>
            </a:r>
            <a:r>
              <a:rPr lang="nl-NL" sz="1200" b="0" i="0" dirty="0" err="1">
                <a:solidFill>
                  <a:srgbClr val="212121"/>
                </a:solidFill>
                <a:effectLst/>
                <a:latin typeface="Calibiri"/>
              </a:rPr>
              <a:t>patients</a:t>
            </a:r>
            <a:r>
              <a:rPr lang="nl-NL" sz="1200" b="0" i="0" dirty="0">
                <a:solidFill>
                  <a:srgbClr val="212121"/>
                </a:solidFill>
                <a:effectLst/>
                <a:latin typeface="Calibiri"/>
              </a:rPr>
              <a:t> in </a:t>
            </a:r>
            <a:r>
              <a:rPr lang="nl-NL" sz="1200" b="0" i="0" dirty="0" err="1">
                <a:solidFill>
                  <a:srgbClr val="212121"/>
                </a:solidFill>
                <a:effectLst/>
                <a:latin typeface="Calibiri"/>
              </a:rPr>
              <a:t>the</a:t>
            </a:r>
            <a:r>
              <a:rPr lang="nl-NL" sz="1200" b="0" i="0" dirty="0">
                <a:solidFill>
                  <a:srgbClr val="212121"/>
                </a:solidFill>
                <a:effectLst/>
                <a:latin typeface="Calibiri"/>
              </a:rPr>
              <a:t> ICU. </a:t>
            </a:r>
            <a:r>
              <a:rPr lang="nl-NL" sz="1200" b="0" i="1" dirty="0">
                <a:solidFill>
                  <a:srgbClr val="212121"/>
                </a:solidFill>
                <a:effectLst/>
                <a:latin typeface="Calibiri"/>
              </a:rPr>
              <a:t>Intensive Care </a:t>
            </a:r>
            <a:r>
              <a:rPr lang="nl-NL" sz="1200" i="1" dirty="0" err="1">
                <a:solidFill>
                  <a:srgbClr val="212121"/>
                </a:solidFill>
                <a:latin typeface="Calibiri"/>
              </a:rPr>
              <a:t>M</a:t>
            </a:r>
            <a:r>
              <a:rPr lang="nl-NL" sz="1200" b="0" i="1" dirty="0" err="1">
                <a:solidFill>
                  <a:srgbClr val="212121"/>
                </a:solidFill>
                <a:effectLst/>
                <a:latin typeface="Calibiri"/>
              </a:rPr>
              <a:t>edicine</a:t>
            </a:r>
            <a:r>
              <a:rPr lang="nl-NL" sz="1200" b="0" i="0" dirty="0">
                <a:solidFill>
                  <a:srgbClr val="212121"/>
                </a:solidFill>
                <a:effectLst/>
                <a:latin typeface="Calibiri"/>
              </a:rPr>
              <a:t>, </a:t>
            </a:r>
            <a:r>
              <a:rPr lang="nl-NL" sz="1200" b="0" i="1" dirty="0">
                <a:solidFill>
                  <a:srgbClr val="212121"/>
                </a:solidFill>
                <a:effectLst/>
                <a:latin typeface="Calibiri"/>
              </a:rPr>
              <a:t>46</a:t>
            </a:r>
            <a:r>
              <a:rPr lang="nl-NL" sz="1200" b="0" i="0" dirty="0">
                <a:solidFill>
                  <a:srgbClr val="212121"/>
                </a:solidFill>
                <a:effectLst/>
                <a:latin typeface="Calibiri"/>
              </a:rPr>
              <a:t>(12), 2423–2435. https://doi.org/10.1007/s00134-020-06286-x</a:t>
            </a:r>
            <a:endParaRPr lang="nl-NL" sz="1200" dirty="0">
              <a:latin typeface="Calibiri"/>
            </a:endParaRPr>
          </a:p>
        </p:txBody>
      </p:sp>
      <p:sp>
        <p:nvSpPr>
          <p:cNvPr id="11" name="Tekstvak 10">
            <a:extLst>
              <a:ext uri="{FF2B5EF4-FFF2-40B4-BE49-F238E27FC236}">
                <a16:creationId xmlns:a16="http://schemas.microsoft.com/office/drawing/2014/main" id="{D2F97511-D36C-A876-8F5D-7F87B2F39051}"/>
              </a:ext>
            </a:extLst>
          </p:cNvPr>
          <p:cNvSpPr txBox="1"/>
          <p:nvPr/>
        </p:nvSpPr>
        <p:spPr>
          <a:xfrm>
            <a:off x="5028867" y="3020818"/>
            <a:ext cx="6094476" cy="646331"/>
          </a:xfrm>
          <a:prstGeom prst="rect">
            <a:avLst/>
          </a:prstGeom>
          <a:noFill/>
        </p:spPr>
        <p:txBody>
          <a:bodyPr wrap="square">
            <a:spAutoFit/>
          </a:bodyPr>
          <a:lstStyle/>
          <a:p>
            <a:pPr marL="361950" indent="-361950"/>
            <a:r>
              <a:rPr lang="nl-NL" sz="1200" b="1" dirty="0"/>
              <a:t>Video van YouTube</a:t>
            </a:r>
          </a:p>
          <a:p>
            <a:pPr marL="361950" indent="-361950"/>
            <a:r>
              <a:rPr lang="nl-NL" sz="1200" dirty="0" err="1"/>
              <a:t>Radboudumc</a:t>
            </a:r>
            <a:r>
              <a:rPr lang="nl-NL" sz="1200" dirty="0"/>
              <a:t>. (2020, 15 oktober). </a:t>
            </a:r>
            <a:r>
              <a:rPr lang="nl-NL" sz="1200" i="1" dirty="0"/>
              <a:t>Virtuele tour: Op de OK in het </a:t>
            </a:r>
            <a:r>
              <a:rPr lang="nl-NL" sz="1200" i="1" dirty="0" err="1"/>
              <a:t>Radboudumc</a:t>
            </a:r>
            <a:r>
              <a:rPr lang="nl-NL" sz="1200" i="1" dirty="0"/>
              <a:t> </a:t>
            </a:r>
            <a:r>
              <a:rPr lang="nl-NL" sz="1200" dirty="0"/>
              <a:t>[Video]. YouTube. Geraadpleegd op 13 april 2021, van https://youtu.be/GSKTKEe9Zbk</a:t>
            </a:r>
          </a:p>
        </p:txBody>
      </p:sp>
      <p:sp>
        <p:nvSpPr>
          <p:cNvPr id="13" name="Tekstvak 12">
            <a:extLst>
              <a:ext uri="{FF2B5EF4-FFF2-40B4-BE49-F238E27FC236}">
                <a16:creationId xmlns:a16="http://schemas.microsoft.com/office/drawing/2014/main" id="{FE0B50C5-C995-FD96-4219-F90505A2CB2A}"/>
              </a:ext>
            </a:extLst>
          </p:cNvPr>
          <p:cNvSpPr txBox="1"/>
          <p:nvPr/>
        </p:nvSpPr>
        <p:spPr>
          <a:xfrm>
            <a:off x="5028867" y="3856558"/>
            <a:ext cx="6094476" cy="1200329"/>
          </a:xfrm>
          <a:prstGeom prst="rect">
            <a:avLst/>
          </a:prstGeom>
          <a:noFill/>
        </p:spPr>
        <p:txBody>
          <a:bodyPr wrap="square">
            <a:spAutoFit/>
          </a:bodyPr>
          <a:lstStyle/>
          <a:p>
            <a:r>
              <a:rPr lang="nl-NL" sz="1200" b="1" dirty="0"/>
              <a:t>Video in E-book</a:t>
            </a:r>
          </a:p>
          <a:p>
            <a:pPr marL="361950" indent="-361950"/>
            <a:r>
              <a:rPr lang="nl-NL" sz="1200" dirty="0"/>
              <a:t>De Jongh, T. O. H., &amp; </a:t>
            </a:r>
            <a:r>
              <a:rPr lang="nl-NL" sz="1200" dirty="0" err="1"/>
              <a:t>Vanderveken</a:t>
            </a:r>
            <a:r>
              <a:rPr lang="nl-NL" sz="1200" dirty="0"/>
              <a:t>, O. M. (2015). </a:t>
            </a:r>
            <a:r>
              <a:rPr lang="nl-NL" sz="1200" i="1" dirty="0"/>
              <a:t>Hoofd en hals</a:t>
            </a:r>
            <a:r>
              <a:rPr lang="nl-NL" sz="1200" dirty="0"/>
              <a:t> [Video]. In T. O. H. Jongh, H. E. M. </a:t>
            </a:r>
            <a:r>
              <a:rPr lang="nl-NL" sz="1200" dirty="0" err="1"/>
              <a:t>Daelmans</a:t>
            </a:r>
            <a:r>
              <a:rPr lang="nl-NL" sz="1200" dirty="0"/>
              <a:t>, M. J. Dekker, W. L. M. Kramer, R. Remmen, C. P. M. </a:t>
            </a:r>
            <a:r>
              <a:rPr lang="nl-NL" sz="1200" dirty="0" err="1"/>
              <a:t>Verhoeff</a:t>
            </a:r>
            <a:r>
              <a:rPr lang="nl-NL" sz="1200" dirty="0"/>
              <a:t>, &amp; G. M. </a:t>
            </a:r>
            <a:r>
              <a:rPr lang="nl-NL" sz="1200" dirty="0" err="1"/>
              <a:t>Verwijnen</a:t>
            </a:r>
            <a:r>
              <a:rPr lang="nl-NL" sz="1200" dirty="0"/>
              <a:t> (</a:t>
            </a:r>
            <a:r>
              <a:rPr lang="nl-NL" sz="1200" dirty="0" err="1"/>
              <a:t>Reds</a:t>
            </a:r>
            <a:r>
              <a:rPr lang="nl-NL" sz="1200" dirty="0"/>
              <a:t>.), </a:t>
            </a:r>
            <a:r>
              <a:rPr lang="nl-NL" sz="1200" i="1" dirty="0"/>
              <a:t>Fysische diagnostiek: Uitvoering en betekenis van het lichamelijk onderzoek</a:t>
            </a:r>
            <a:r>
              <a:rPr lang="nl-NL" sz="1200" dirty="0"/>
              <a:t>. </a:t>
            </a:r>
            <a:r>
              <a:rPr lang="nl-NL" sz="1200" dirty="0" err="1"/>
              <a:t>Bohn</a:t>
            </a:r>
            <a:r>
              <a:rPr lang="nl-NL" sz="1200" dirty="0"/>
              <a:t> </a:t>
            </a:r>
            <a:r>
              <a:rPr lang="nl-NL" sz="1200" dirty="0" err="1"/>
              <a:t>Stafleu</a:t>
            </a:r>
            <a:r>
              <a:rPr lang="nl-NL" sz="1200" dirty="0"/>
              <a:t> van </a:t>
            </a:r>
            <a:r>
              <a:rPr lang="nl-NL" sz="1200" dirty="0" err="1"/>
              <a:t>Loghum</a:t>
            </a:r>
            <a:r>
              <a:rPr lang="nl-NL" sz="1200" dirty="0"/>
              <a:t>. Geraadpleegd op 13 april 2021, van https://mijn-bsl-nl.ruFysische diagnostiek.idm.oclc.org/4-hoofd-en-hals/824486?fulltextView=true</a:t>
            </a:r>
          </a:p>
        </p:txBody>
      </p:sp>
      <p:pic>
        <p:nvPicPr>
          <p:cNvPr id="14" name="Afbeelding 13">
            <a:extLst>
              <a:ext uri="{FF2B5EF4-FFF2-40B4-BE49-F238E27FC236}">
                <a16:creationId xmlns:a16="http://schemas.microsoft.com/office/drawing/2014/main" id="{E6204F0D-2A9B-0151-C634-ECBB93B2A894}"/>
              </a:ext>
            </a:extLst>
          </p:cNvPr>
          <p:cNvPicPr>
            <a:picLocks noChangeAspect="1"/>
          </p:cNvPicPr>
          <p:nvPr/>
        </p:nvPicPr>
        <p:blipFill>
          <a:blip r:embed="rId3"/>
          <a:stretch>
            <a:fillRect/>
          </a:stretch>
        </p:blipFill>
        <p:spPr>
          <a:xfrm>
            <a:off x="389115" y="230188"/>
            <a:ext cx="5376863" cy="805309"/>
          </a:xfrm>
          <a:prstGeom prst="rect">
            <a:avLst/>
          </a:prstGeom>
        </p:spPr>
      </p:pic>
    </p:spTree>
    <p:extLst>
      <p:ext uri="{BB962C8B-B14F-4D97-AF65-F5344CB8AC3E}">
        <p14:creationId xmlns:p14="http://schemas.microsoft.com/office/powerpoint/2010/main" val="271853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65D749-D031-146A-3D8E-95766675C96E}"/>
              </a:ext>
            </a:extLst>
          </p:cNvPr>
          <p:cNvSpPr txBox="1">
            <a:spLocks noChangeArrowheads="1"/>
          </p:cNvSpPr>
          <p:nvPr/>
        </p:nvSpPr>
        <p:spPr>
          <a:xfrm>
            <a:off x="1686000" y="1066748"/>
            <a:ext cx="8820000" cy="1080000"/>
          </a:xfrm>
          <a:prstGeom prst="rect">
            <a:avLst/>
          </a:prstGeom>
          <a:noFill/>
          <a:ln w="19050">
            <a:noFill/>
          </a:ln>
          <a:effectLst/>
        </p:spPr>
        <p:txBody>
          <a:bodyPr vert="horz" lIns="91440" tIns="45720" rIns="91440" bIns="45720" rtlCol="0" anchor="ctr">
            <a:noAutofit/>
          </a:bodyPr>
          <a:lstStyle/>
          <a:p>
            <a:pPr>
              <a:spcBef>
                <a:spcPct val="0"/>
              </a:spcBef>
              <a:defRPr/>
            </a:pPr>
            <a:r>
              <a:rPr lang="nl-NL" sz="3600" dirty="0">
                <a:ea typeface="Batang" pitchFamily="18" charset="-127"/>
              </a:rPr>
              <a:t>Introductie</a:t>
            </a:r>
          </a:p>
        </p:txBody>
      </p:sp>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sp>
        <p:nvSpPr>
          <p:cNvPr id="4" name="Tekstvak 3">
            <a:extLst>
              <a:ext uri="{FF2B5EF4-FFF2-40B4-BE49-F238E27FC236}">
                <a16:creationId xmlns:a16="http://schemas.microsoft.com/office/drawing/2014/main" id="{67AE725C-0F7C-3DCB-C8D8-156093F4A3B7}"/>
              </a:ext>
            </a:extLst>
          </p:cNvPr>
          <p:cNvSpPr txBox="1"/>
          <p:nvPr/>
        </p:nvSpPr>
        <p:spPr>
          <a:xfrm>
            <a:off x="1686000" y="2210768"/>
            <a:ext cx="8269650" cy="2677656"/>
          </a:xfrm>
          <a:prstGeom prst="rect">
            <a:avLst/>
          </a:prstGeom>
          <a:noFill/>
        </p:spPr>
        <p:txBody>
          <a:bodyPr wrap="square" rtlCol="0">
            <a:spAutoFit/>
          </a:bodyPr>
          <a:lstStyle/>
          <a:p>
            <a:pPr marL="342900" indent="-342900">
              <a:buClr>
                <a:srgbClr val="E50056"/>
              </a:buClr>
              <a:buFont typeface="Arial" panose="020B0604020202020204" pitchFamily="34" charset="0"/>
              <a:buChar char="•"/>
            </a:pPr>
            <a:r>
              <a:rPr lang="nl-NL" sz="2800" dirty="0"/>
              <a:t>Wat is auteursrecht?</a:t>
            </a:r>
          </a:p>
          <a:p>
            <a:pPr marL="342900" indent="-342900">
              <a:buClr>
                <a:srgbClr val="E50056"/>
              </a:buClr>
              <a:buFont typeface="Arial" panose="020B0604020202020204" pitchFamily="34" charset="0"/>
              <a:buChar char="•"/>
            </a:pPr>
            <a:endParaRPr lang="nl-NL" sz="2800" dirty="0"/>
          </a:p>
          <a:p>
            <a:pPr marL="342900" indent="-342900">
              <a:buClr>
                <a:srgbClr val="E50056"/>
              </a:buClr>
              <a:buFont typeface="Arial" panose="020B0604020202020204" pitchFamily="34" charset="0"/>
              <a:buChar char="•"/>
            </a:pPr>
            <a:r>
              <a:rPr lang="nl-NL" sz="2800" dirty="0"/>
              <a:t>Wat is het verschil tussen auteursrecht en plagiaat?</a:t>
            </a:r>
            <a:br>
              <a:rPr lang="nl-NL" sz="2800" dirty="0"/>
            </a:br>
            <a:endParaRPr lang="nl-NL" sz="2800" dirty="0"/>
          </a:p>
          <a:p>
            <a:pPr marL="342900" indent="-342900">
              <a:buClr>
                <a:srgbClr val="E50056"/>
              </a:buClr>
              <a:buFont typeface="Arial" panose="020B0604020202020204" pitchFamily="34" charset="0"/>
              <a:buChar char="•"/>
            </a:pPr>
            <a:r>
              <a:rPr lang="nl-NL" sz="2800" dirty="0"/>
              <a:t>Wanneer is er sprake van auteursrecht, Creative </a:t>
            </a:r>
            <a:r>
              <a:rPr lang="nl-NL" sz="2800" dirty="0" err="1"/>
              <a:t>Commons</a:t>
            </a:r>
            <a:r>
              <a:rPr lang="nl-NL" sz="2800" dirty="0"/>
              <a:t> of In het publieke domein?</a:t>
            </a:r>
          </a:p>
        </p:txBody>
      </p:sp>
      <p:pic>
        <p:nvPicPr>
          <p:cNvPr id="6" name="Afbeelding 5">
            <a:extLst>
              <a:ext uri="{FF2B5EF4-FFF2-40B4-BE49-F238E27FC236}">
                <a16:creationId xmlns:a16="http://schemas.microsoft.com/office/drawing/2014/main" id="{6D1FF91A-CC42-B254-8402-1AF351407CC5}"/>
              </a:ext>
            </a:extLst>
          </p:cNvPr>
          <p:cNvPicPr>
            <a:picLocks noChangeAspect="1"/>
          </p:cNvPicPr>
          <p:nvPr/>
        </p:nvPicPr>
        <p:blipFill>
          <a:blip r:embed="rId3"/>
          <a:stretch>
            <a:fillRect/>
          </a:stretch>
        </p:blipFill>
        <p:spPr>
          <a:xfrm>
            <a:off x="252412" y="177857"/>
            <a:ext cx="5376863" cy="805309"/>
          </a:xfrm>
          <a:prstGeom prst="rect">
            <a:avLst/>
          </a:prstGeom>
        </p:spPr>
      </p:pic>
    </p:spTree>
    <p:extLst>
      <p:ext uri="{BB962C8B-B14F-4D97-AF65-F5344CB8AC3E}">
        <p14:creationId xmlns:p14="http://schemas.microsoft.com/office/powerpoint/2010/main" val="16546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1+#ppt_w/2"/>
                                          </p:val>
                                        </p:tav>
                                        <p:tav tm="100000">
                                          <p:val>
                                            <p:strVal val="#ppt_x"/>
                                          </p:val>
                                        </p:tav>
                                      </p:tavLst>
                                    </p:anim>
                                    <p:anim calcmode="lin" valueType="num">
                                      <p:cBhvr additive="base">
                                        <p:cTn id="8" dur="12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250" fill="hold"/>
                                        <p:tgtEl>
                                          <p:spTgt spid="19"/>
                                        </p:tgtEl>
                                        <p:attrNameLst>
                                          <p:attrName>ppt_x</p:attrName>
                                        </p:attrNameLst>
                                      </p:cBhvr>
                                      <p:tavLst>
                                        <p:tav tm="0">
                                          <p:val>
                                            <p:strVal val="1+#ppt_w/2"/>
                                          </p:val>
                                        </p:tav>
                                        <p:tav tm="100000">
                                          <p:val>
                                            <p:strVal val="#ppt_x"/>
                                          </p:val>
                                        </p:tav>
                                      </p:tavLst>
                                    </p:anim>
                                    <p:anim calcmode="lin" valueType="num">
                                      <p:cBhvr additive="base">
                                        <p:cTn id="12" dur="1250" fill="hold"/>
                                        <p:tgtEl>
                                          <p:spTgt spid="1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3A650-5BAD-4E32-AC98-D82BBEF24D42}"/>
              </a:ext>
            </a:extLst>
          </p:cNvPr>
          <p:cNvSpPr>
            <a:spLocks noGrp="1"/>
          </p:cNvSpPr>
          <p:nvPr>
            <p:ph type="title"/>
          </p:nvPr>
        </p:nvSpPr>
        <p:spPr>
          <a:xfrm>
            <a:off x="838200" y="546100"/>
            <a:ext cx="10515600" cy="1325563"/>
          </a:xfrm>
        </p:spPr>
        <p:txBody>
          <a:bodyPr/>
          <a:lstStyle/>
          <a:p>
            <a:br>
              <a:rPr lang="nl-NL" dirty="0"/>
            </a:br>
            <a:r>
              <a:rPr lang="nl-NL" sz="3600" dirty="0">
                <a:latin typeface="Calibri"/>
                <a:cs typeface="Calibri"/>
              </a:rPr>
              <a:t>Correcte bronvermelding (3)</a:t>
            </a:r>
            <a:endParaRPr lang="nl-NL" sz="3600">
              <a:latin typeface="Calibri"/>
              <a:cs typeface="Calibri"/>
            </a:endParaRPr>
          </a:p>
        </p:txBody>
      </p:sp>
      <p:sp>
        <p:nvSpPr>
          <p:cNvPr id="3" name="Tijdelijke aanduiding voor inhoud 2">
            <a:extLst>
              <a:ext uri="{FF2B5EF4-FFF2-40B4-BE49-F238E27FC236}">
                <a16:creationId xmlns:a16="http://schemas.microsoft.com/office/drawing/2014/main" id="{9310D5B8-F35F-B426-8C72-B581156BED88}"/>
              </a:ext>
            </a:extLst>
          </p:cNvPr>
          <p:cNvSpPr>
            <a:spLocks noGrp="1"/>
          </p:cNvSpPr>
          <p:nvPr>
            <p:ph idx="1"/>
          </p:nvPr>
        </p:nvSpPr>
        <p:spPr>
          <a:xfrm>
            <a:off x="838200" y="2006600"/>
            <a:ext cx="10515600" cy="4351338"/>
          </a:xfrm>
        </p:spPr>
        <p:txBody>
          <a:bodyPr/>
          <a:lstStyle/>
          <a:p>
            <a:r>
              <a:rPr lang="nl-NL" dirty="0"/>
              <a:t>Juiste bronvermelding is verplicht, ook bij hergebruik van eigen materiaal.</a:t>
            </a:r>
          </a:p>
        </p:txBody>
      </p:sp>
      <p:pic>
        <p:nvPicPr>
          <p:cNvPr id="4" name="Afbeelding 3">
            <a:extLst>
              <a:ext uri="{FF2B5EF4-FFF2-40B4-BE49-F238E27FC236}">
                <a16:creationId xmlns:a16="http://schemas.microsoft.com/office/drawing/2014/main" id="{16166C75-79BA-4230-45A2-7B8ED7001FE3}"/>
              </a:ext>
            </a:extLst>
          </p:cNvPr>
          <p:cNvPicPr>
            <a:picLocks noChangeAspect="1"/>
          </p:cNvPicPr>
          <p:nvPr/>
        </p:nvPicPr>
        <p:blipFill>
          <a:blip r:embed="rId2"/>
          <a:stretch>
            <a:fillRect/>
          </a:stretch>
        </p:blipFill>
        <p:spPr>
          <a:xfrm>
            <a:off x="389115" y="230188"/>
            <a:ext cx="5376863" cy="805309"/>
          </a:xfrm>
          <a:prstGeom prst="rect">
            <a:avLst/>
          </a:prstGeom>
        </p:spPr>
      </p:pic>
      <p:pic>
        <p:nvPicPr>
          <p:cNvPr id="6" name="Afbeelding 5" descr="Afbeelding met tekst, overdekt&#10;&#10;Automatisch gegenereerde beschrijving">
            <a:extLst>
              <a:ext uri="{FF2B5EF4-FFF2-40B4-BE49-F238E27FC236}">
                <a16:creationId xmlns:a16="http://schemas.microsoft.com/office/drawing/2014/main" id="{114C7013-8159-67FE-6DFC-7BBF0C2C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547" y="2899294"/>
            <a:ext cx="4116355" cy="2744237"/>
          </a:xfrm>
          <a:prstGeom prst="rect">
            <a:avLst/>
          </a:prstGeom>
        </p:spPr>
      </p:pic>
    </p:spTree>
    <p:extLst>
      <p:ext uri="{BB962C8B-B14F-4D97-AF65-F5344CB8AC3E}">
        <p14:creationId xmlns:p14="http://schemas.microsoft.com/office/powerpoint/2010/main" val="18136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A5CAD-611F-C645-B551-F855A4CF2EE9}"/>
              </a:ext>
            </a:extLst>
          </p:cNvPr>
          <p:cNvSpPr>
            <a:spLocks noGrp="1"/>
          </p:cNvSpPr>
          <p:nvPr>
            <p:ph type="title"/>
          </p:nvPr>
        </p:nvSpPr>
        <p:spPr>
          <a:xfrm>
            <a:off x="838200" y="393117"/>
            <a:ext cx="10515600" cy="1325563"/>
          </a:xfrm>
        </p:spPr>
        <p:txBody>
          <a:bodyPr>
            <a:normAutofit/>
          </a:bodyPr>
          <a:lstStyle/>
          <a:p>
            <a:r>
              <a:rPr lang="nl-NL" sz="3600" dirty="0">
                <a:latin typeface="+mn-lt"/>
              </a:rPr>
              <a:t>Aandachtspunten</a:t>
            </a:r>
          </a:p>
        </p:txBody>
      </p:sp>
      <p:sp>
        <p:nvSpPr>
          <p:cNvPr id="3" name="Tijdelijke aanduiding voor inhoud 2">
            <a:extLst>
              <a:ext uri="{FF2B5EF4-FFF2-40B4-BE49-F238E27FC236}">
                <a16:creationId xmlns:a16="http://schemas.microsoft.com/office/drawing/2014/main" id="{934EF5BA-BA59-ABD4-276D-154BDB8BB069}"/>
              </a:ext>
            </a:extLst>
          </p:cNvPr>
          <p:cNvSpPr>
            <a:spLocks noGrp="1"/>
          </p:cNvSpPr>
          <p:nvPr>
            <p:ph idx="1"/>
          </p:nvPr>
        </p:nvSpPr>
        <p:spPr/>
        <p:txBody>
          <a:bodyPr>
            <a:normAutofit/>
          </a:bodyPr>
          <a:lstStyle/>
          <a:p>
            <a:r>
              <a:rPr lang="nl-NL" dirty="0"/>
              <a:t>Documenten die gratis te downloaden zijn, mogen niet automatisch op de ELO gedeeld worden.</a:t>
            </a:r>
          </a:p>
          <a:p>
            <a:r>
              <a:rPr lang="nl-NL" dirty="0"/>
              <a:t>Een docent heeft niet altijd meer het auteursrecht op een publicatie als hij het via een uitgever heeft uitgegeven. Voor plaatsing in de ELO moet dan toestemming gevraagd worden aan UvO of de uitgever.</a:t>
            </a:r>
          </a:p>
          <a:p>
            <a:r>
              <a:rPr lang="nl-NL" dirty="0"/>
              <a:t>Auteursrecht op werk van studenten ligt meestal bij de student. Vraag de student dus (schriftelijk) om toestemming wanneer je zijn werk wilt hergebruiken.</a:t>
            </a:r>
          </a:p>
          <a:p>
            <a:r>
              <a:rPr lang="nl-NL" dirty="0"/>
              <a:t>Linken mag meestal wel! </a:t>
            </a:r>
          </a:p>
        </p:txBody>
      </p:sp>
      <p:pic>
        <p:nvPicPr>
          <p:cNvPr id="4" name="Afbeelding 3">
            <a:extLst>
              <a:ext uri="{FF2B5EF4-FFF2-40B4-BE49-F238E27FC236}">
                <a16:creationId xmlns:a16="http://schemas.microsoft.com/office/drawing/2014/main" id="{A6BBF4C8-AC23-9C27-8982-B04284ED58D7}"/>
              </a:ext>
            </a:extLst>
          </p:cNvPr>
          <p:cNvPicPr>
            <a:picLocks noChangeAspect="1"/>
          </p:cNvPicPr>
          <p:nvPr/>
        </p:nvPicPr>
        <p:blipFill>
          <a:blip r:embed="rId2"/>
          <a:stretch>
            <a:fillRect/>
          </a:stretch>
        </p:blipFill>
        <p:spPr>
          <a:xfrm>
            <a:off x="157065" y="0"/>
            <a:ext cx="5376863" cy="805309"/>
          </a:xfrm>
          <a:prstGeom prst="rect">
            <a:avLst/>
          </a:prstGeom>
        </p:spPr>
      </p:pic>
    </p:spTree>
    <p:extLst>
      <p:ext uri="{BB962C8B-B14F-4D97-AF65-F5344CB8AC3E}">
        <p14:creationId xmlns:p14="http://schemas.microsoft.com/office/powerpoint/2010/main" val="503362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6562727" y="192696"/>
            <a:ext cx="4799030" cy="1080000"/>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www.auteursrechten.nl</a:t>
            </a:r>
          </a:p>
        </p:txBody>
      </p:sp>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11" name="Afbeelding 10">
            <a:extLst>
              <a:ext uri="{FF2B5EF4-FFF2-40B4-BE49-F238E27FC236}">
                <a16:creationId xmlns:a16="http://schemas.microsoft.com/office/drawing/2014/main" id="{0A508130-C115-409C-93A9-904251554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274" y="1389439"/>
            <a:ext cx="5402536" cy="4079121"/>
          </a:xfrm>
          <a:prstGeom prst="rect">
            <a:avLst/>
          </a:prstGeom>
        </p:spPr>
      </p:pic>
      <p:pic>
        <p:nvPicPr>
          <p:cNvPr id="12" name="Afbeelding 11">
            <a:extLst>
              <a:ext uri="{FF2B5EF4-FFF2-40B4-BE49-F238E27FC236}">
                <a16:creationId xmlns:a16="http://schemas.microsoft.com/office/drawing/2014/main" id="{137484D9-02EC-4C02-A1B4-B61FD9AEE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274" y="5592725"/>
            <a:ext cx="6923306" cy="941834"/>
          </a:xfrm>
          <a:prstGeom prst="rect">
            <a:avLst/>
          </a:prstGeom>
        </p:spPr>
      </p:pic>
      <p:pic>
        <p:nvPicPr>
          <p:cNvPr id="3" name="Afbeelding 2">
            <a:extLst>
              <a:ext uri="{FF2B5EF4-FFF2-40B4-BE49-F238E27FC236}">
                <a16:creationId xmlns:a16="http://schemas.microsoft.com/office/drawing/2014/main" id="{87AB0A90-C299-4221-9830-26340EE61621}"/>
              </a:ext>
            </a:extLst>
          </p:cNvPr>
          <p:cNvPicPr>
            <a:picLocks noChangeAspect="1"/>
          </p:cNvPicPr>
          <p:nvPr/>
        </p:nvPicPr>
        <p:blipFill rotWithShape="1">
          <a:blip r:embed="rId4"/>
          <a:srcRect l="9829" t="10285" r="11858" b="5333"/>
          <a:stretch/>
        </p:blipFill>
        <p:spPr>
          <a:xfrm>
            <a:off x="3392261" y="1664105"/>
            <a:ext cx="4728754" cy="2866043"/>
          </a:xfrm>
          <a:prstGeom prst="rect">
            <a:avLst/>
          </a:prstGeom>
        </p:spPr>
      </p:pic>
      <p:pic>
        <p:nvPicPr>
          <p:cNvPr id="2" name="Afbeelding 1">
            <a:extLst>
              <a:ext uri="{FF2B5EF4-FFF2-40B4-BE49-F238E27FC236}">
                <a16:creationId xmlns:a16="http://schemas.microsoft.com/office/drawing/2014/main" id="{7A3A783D-F0F4-0F69-D1D3-B83EB7C5A3D3}"/>
              </a:ext>
            </a:extLst>
          </p:cNvPr>
          <p:cNvPicPr>
            <a:picLocks noChangeAspect="1"/>
          </p:cNvPicPr>
          <p:nvPr/>
        </p:nvPicPr>
        <p:blipFill>
          <a:blip r:embed="rId5"/>
          <a:stretch>
            <a:fillRect/>
          </a:stretch>
        </p:blipFill>
        <p:spPr>
          <a:xfrm>
            <a:off x="252412" y="177857"/>
            <a:ext cx="5376863" cy="805309"/>
          </a:xfrm>
          <a:prstGeom prst="rect">
            <a:avLst/>
          </a:prstGeom>
        </p:spPr>
      </p:pic>
    </p:spTree>
    <p:extLst>
      <p:ext uri="{BB962C8B-B14F-4D97-AF65-F5344CB8AC3E}">
        <p14:creationId xmlns:p14="http://schemas.microsoft.com/office/powerpoint/2010/main" val="339710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EB4750A-0B2F-1008-5CD5-AC4C6B13E0BB}"/>
              </a:ext>
            </a:extLst>
          </p:cNvPr>
          <p:cNvPicPr>
            <a:picLocks noChangeAspect="1"/>
          </p:cNvPicPr>
          <p:nvPr/>
        </p:nvPicPr>
        <p:blipFill>
          <a:blip r:embed="rId2"/>
          <a:stretch>
            <a:fillRect/>
          </a:stretch>
        </p:blipFill>
        <p:spPr>
          <a:xfrm>
            <a:off x="252412" y="177857"/>
            <a:ext cx="5376863" cy="805309"/>
          </a:xfrm>
          <a:prstGeom prst="rect">
            <a:avLst/>
          </a:prstGeom>
        </p:spPr>
      </p:pic>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6814905" y="241398"/>
            <a:ext cx="8820000" cy="678225"/>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 </a:t>
            </a:r>
            <a:r>
              <a:rPr lang="nl-NL" sz="3600" dirty="0"/>
              <a:t>Bronvermelding</a:t>
            </a:r>
          </a:p>
        </p:txBody>
      </p:sp>
      <p:sp>
        <p:nvSpPr>
          <p:cNvPr id="38" name="Tekstvak 37">
            <a:extLst>
              <a:ext uri="{FF2B5EF4-FFF2-40B4-BE49-F238E27FC236}">
                <a16:creationId xmlns:a16="http://schemas.microsoft.com/office/drawing/2014/main" id="{1A470CB0-5DEC-4EB3-8167-31664510B5E9}"/>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sp>
        <p:nvSpPr>
          <p:cNvPr id="2" name="Tekstvak 1">
            <a:extLst>
              <a:ext uri="{FF2B5EF4-FFF2-40B4-BE49-F238E27FC236}">
                <a16:creationId xmlns:a16="http://schemas.microsoft.com/office/drawing/2014/main" id="{816AFF02-0774-47EB-BD43-FA792AF72F03}"/>
              </a:ext>
            </a:extLst>
          </p:cNvPr>
          <p:cNvSpPr txBox="1"/>
          <p:nvPr/>
        </p:nvSpPr>
        <p:spPr>
          <a:xfrm>
            <a:off x="252412" y="1186331"/>
            <a:ext cx="11787188" cy="5355312"/>
          </a:xfrm>
          <a:prstGeom prst="rect">
            <a:avLst/>
          </a:prstGeom>
          <a:noFill/>
        </p:spPr>
        <p:txBody>
          <a:bodyPr wrap="square" rtlCol="0">
            <a:spAutoFit/>
          </a:bodyPr>
          <a:lstStyle/>
          <a:p>
            <a:pPr marL="361950" indent="-361950"/>
            <a:r>
              <a:rPr lang="nl-NL" sz="900" b="1" dirty="0"/>
              <a:t>Dia 4</a:t>
            </a:r>
          </a:p>
          <a:p>
            <a:pPr marL="361950" indent="-361950"/>
            <a:r>
              <a:rPr lang="nl-NL" sz="900" dirty="0" err="1"/>
              <a:t>Mentimeter</a:t>
            </a:r>
            <a:r>
              <a:rPr lang="nl-NL" sz="900" dirty="0"/>
              <a:t>. (</a:t>
            </a:r>
            <a:r>
              <a:rPr lang="nl-NL" sz="900" dirty="0" err="1"/>
              <a:t>z.d.</a:t>
            </a:r>
            <a:r>
              <a:rPr lang="nl-NL" sz="900" dirty="0"/>
              <a:t>). </a:t>
            </a:r>
            <a:r>
              <a:rPr lang="nl-NL" sz="900" i="1" dirty="0"/>
              <a:t>Perfect </a:t>
            </a:r>
            <a:r>
              <a:rPr lang="nl-NL" sz="900" i="1" dirty="0" err="1"/>
              <a:t>for</a:t>
            </a:r>
            <a:r>
              <a:rPr lang="nl-NL" sz="900" i="1" dirty="0"/>
              <a:t> </a:t>
            </a:r>
            <a:r>
              <a:rPr lang="nl-NL" sz="900" i="1" dirty="0" err="1"/>
              <a:t>hybrid</a:t>
            </a:r>
            <a:r>
              <a:rPr lang="nl-NL" sz="900" i="1" dirty="0"/>
              <a:t>, </a:t>
            </a:r>
            <a:r>
              <a:rPr lang="nl-NL" sz="900" i="1" dirty="0" err="1"/>
              <a:t>hyflex</a:t>
            </a:r>
            <a:r>
              <a:rPr lang="nl-NL" sz="900" i="1" dirty="0"/>
              <a:t>, &amp; </a:t>
            </a:r>
            <a:r>
              <a:rPr lang="nl-NL" sz="900" i="1" dirty="0" err="1"/>
              <a:t>blended</a:t>
            </a:r>
            <a:r>
              <a:rPr lang="nl-NL" sz="900" i="1" dirty="0"/>
              <a:t> </a:t>
            </a:r>
            <a:r>
              <a:rPr lang="nl-NL" sz="900" i="1" dirty="0" err="1"/>
              <a:t>learning</a:t>
            </a:r>
            <a:r>
              <a:rPr lang="nl-NL" sz="900" i="1" dirty="0"/>
              <a:t> </a:t>
            </a:r>
            <a:r>
              <a:rPr lang="nl-NL" sz="900" dirty="0"/>
              <a:t>[Illustratie]. Geraadpleegd op 31 maart 2023, van </a:t>
            </a:r>
            <a:r>
              <a:rPr lang="nl-NL" sz="900" dirty="0">
                <a:hlinkClick r:id="rId3"/>
              </a:rPr>
              <a:t>https://www.mentimeter.com/solutions/education/hybrid-learning</a:t>
            </a:r>
            <a:r>
              <a:rPr lang="nl-NL" sz="900" dirty="0"/>
              <a:t> Copyright </a:t>
            </a:r>
            <a:r>
              <a:rPr lang="nl-NL" sz="900" dirty="0" err="1"/>
              <a:t>z.d.</a:t>
            </a:r>
            <a:r>
              <a:rPr lang="nl-NL" sz="900" dirty="0"/>
              <a:t>, </a:t>
            </a:r>
            <a:r>
              <a:rPr lang="nl-NL" sz="900" dirty="0" err="1"/>
              <a:t>Mentimeter</a:t>
            </a:r>
            <a:r>
              <a:rPr lang="nl-NL" sz="900" dirty="0"/>
              <a:t>.</a:t>
            </a:r>
          </a:p>
          <a:p>
            <a:pPr marL="361950" indent="-361950"/>
            <a:r>
              <a:rPr lang="nl-NL" sz="900" b="1" dirty="0"/>
              <a:t>Dia 5</a:t>
            </a:r>
          </a:p>
          <a:p>
            <a:pPr marL="361950" indent="-361950"/>
            <a:r>
              <a:rPr lang="nl-NL" sz="900" dirty="0"/>
              <a:t>bol.com. (2017). </a:t>
            </a:r>
            <a:r>
              <a:rPr lang="nl-NL" sz="900" i="1" dirty="0" err="1"/>
              <a:t>Trivial</a:t>
            </a:r>
            <a:r>
              <a:rPr lang="nl-NL" sz="900" i="1" dirty="0"/>
              <a:t> </a:t>
            </a:r>
            <a:r>
              <a:rPr lang="nl-NL" sz="900" i="1" dirty="0" err="1"/>
              <a:t>Pursuit</a:t>
            </a:r>
            <a:r>
              <a:rPr lang="nl-NL" sz="900" i="1" dirty="0"/>
              <a:t> Classic - Bordspel</a:t>
            </a:r>
            <a:r>
              <a:rPr lang="nl-NL" sz="900" dirty="0"/>
              <a:t>. Geraadpleegd op 27 maart 2023, van </a:t>
            </a:r>
            <a:r>
              <a:rPr lang="nl-NL" sz="900" dirty="0">
                <a:hlinkClick r:id="rId4"/>
              </a:rPr>
              <a:t>https://www.bol.com/nl/nl/p/trivial-pursuit-classic-bordspel/9200000082224797/https://www.bol.com/nl/nl/p/trivial-pursuit-classic-bordspel/9200000082224797/</a:t>
            </a:r>
            <a:r>
              <a:rPr lang="nl-NL" sz="900" dirty="0"/>
              <a:t> Copyright </a:t>
            </a:r>
            <a:r>
              <a:rPr lang="nl-NL" sz="900" dirty="0" err="1"/>
              <a:t>z.d.</a:t>
            </a:r>
            <a:r>
              <a:rPr lang="nl-NL" sz="900" dirty="0"/>
              <a:t>, Hasbro Gaming.</a:t>
            </a:r>
          </a:p>
          <a:p>
            <a:pPr marL="361950" indent="-361950"/>
            <a:r>
              <a:rPr lang="nl-NL" sz="900" b="1" dirty="0"/>
              <a:t>Dia 6</a:t>
            </a:r>
          </a:p>
          <a:p>
            <a:pPr marL="361950" indent="-361950"/>
            <a:r>
              <a:rPr lang="nl-NL" sz="900" dirty="0"/>
              <a:t>National </a:t>
            </a:r>
            <a:r>
              <a:rPr lang="nl-NL" sz="900" dirty="0" err="1"/>
              <a:t>Geographic</a:t>
            </a:r>
            <a:r>
              <a:rPr lang="nl-NL" sz="900" dirty="0"/>
              <a:t>. (2022, 17 september). </a:t>
            </a:r>
            <a:r>
              <a:rPr lang="nl-NL" sz="900" i="1" dirty="0"/>
              <a:t>Toys (Full Episode) | The 80s: Top Ten</a:t>
            </a:r>
            <a:r>
              <a:rPr lang="nl-NL" sz="900" dirty="0"/>
              <a:t> [Screenshots]. YouTube. Geraadpleegd op 27 maart 2023, van </a:t>
            </a:r>
            <a:r>
              <a:rPr lang="nl-NL" sz="900" dirty="0">
                <a:hlinkClick r:id="rId5"/>
              </a:rPr>
              <a:t>https://www.youtube.com/watch?v=CwMvBxhovHY</a:t>
            </a:r>
            <a:r>
              <a:rPr lang="nl-NL" sz="900" dirty="0"/>
              <a:t> Copyright </a:t>
            </a:r>
            <a:r>
              <a:rPr lang="nl-NL" sz="900" dirty="0" err="1"/>
              <a:t>z.d.</a:t>
            </a:r>
            <a:r>
              <a:rPr lang="nl-NL" sz="900" dirty="0"/>
              <a:t>, Hasbro Gaming.</a:t>
            </a:r>
          </a:p>
          <a:p>
            <a:pPr marL="361950" indent="-361950"/>
            <a:r>
              <a:rPr lang="nl-NL" sz="900" dirty="0"/>
              <a:t>RTP. (2020, 21 mei). </a:t>
            </a:r>
            <a:r>
              <a:rPr lang="nl-NL" sz="900" i="1" dirty="0" err="1"/>
              <a:t>Columbo</a:t>
            </a:r>
            <a:r>
              <a:rPr lang="nl-NL" sz="900" i="1" dirty="0"/>
              <a:t> | </a:t>
            </a:r>
            <a:r>
              <a:rPr lang="nl-NL" sz="900" i="1" dirty="0" err="1"/>
              <a:t>Imprensa</a:t>
            </a:r>
            <a:r>
              <a:rPr lang="nl-NL" sz="900" i="1" dirty="0"/>
              <a:t> </a:t>
            </a:r>
            <a:r>
              <a:rPr lang="nl-NL" sz="900" dirty="0"/>
              <a:t>[Foto]. Flickr. Geraadpleegd op 28 maart 2023, van </a:t>
            </a:r>
            <a:r>
              <a:rPr lang="nl-NL" sz="900" dirty="0">
                <a:hlinkClick r:id="rId6"/>
              </a:rPr>
              <a:t>https://www.flickr.com/photos/rtppt/49918592578</a:t>
            </a:r>
            <a:r>
              <a:rPr lang="nl-NL" sz="900" dirty="0"/>
              <a:t> </a:t>
            </a:r>
            <a:r>
              <a:rPr lang="nl-NL" sz="900" dirty="0">
                <a:hlinkClick r:id="rId7"/>
              </a:rPr>
              <a:t>CC BY-NC-SA 2.0</a:t>
            </a:r>
            <a:endParaRPr lang="nl-NL" sz="900" dirty="0"/>
          </a:p>
          <a:p>
            <a:pPr marL="361950" indent="-361950"/>
            <a:r>
              <a:rPr lang="nl-NL" sz="900" b="1" dirty="0"/>
              <a:t>Dia 7</a:t>
            </a:r>
          </a:p>
          <a:p>
            <a:pPr marL="361950" indent="-361950"/>
            <a:r>
              <a:rPr lang="nl-NL" sz="900" dirty="0" err="1"/>
              <a:t>Goodreads</a:t>
            </a:r>
            <a:r>
              <a:rPr lang="nl-NL" sz="900" dirty="0"/>
              <a:t>. (</a:t>
            </a:r>
            <a:r>
              <a:rPr lang="nl-NL" sz="900" dirty="0" err="1"/>
              <a:t>z.d.</a:t>
            </a:r>
            <a:r>
              <a:rPr lang="nl-NL" sz="900" dirty="0"/>
              <a:t>). </a:t>
            </a:r>
            <a:r>
              <a:rPr lang="nl-NL" sz="900" i="1" dirty="0"/>
              <a:t>The Trivia Encyclopedia </a:t>
            </a:r>
            <a:r>
              <a:rPr lang="nl-NL" sz="900" dirty="0"/>
              <a:t>[Illustratie]. Geraadpleegd op 27 maart 2023, van </a:t>
            </a:r>
            <a:r>
              <a:rPr lang="nl-NL" sz="900" dirty="0">
                <a:hlinkClick r:id="rId8"/>
              </a:rPr>
              <a:t>https://www.goodreads.com/book/show/2335795.The_Trivia_Encyclopedia</a:t>
            </a:r>
            <a:r>
              <a:rPr lang="nl-NL" sz="900" dirty="0"/>
              <a:t> Copyright 1974, </a:t>
            </a:r>
            <a:r>
              <a:rPr lang="nl-NL" sz="900" dirty="0" err="1"/>
              <a:t>by</a:t>
            </a:r>
            <a:r>
              <a:rPr lang="nl-NL" sz="900" dirty="0"/>
              <a:t> </a:t>
            </a:r>
            <a:r>
              <a:rPr lang="nl-NL" sz="900" dirty="0" err="1"/>
              <a:t>Brooke</a:t>
            </a:r>
            <a:r>
              <a:rPr lang="nl-NL" sz="900" dirty="0"/>
              <a:t> House.</a:t>
            </a:r>
          </a:p>
          <a:p>
            <a:pPr marL="361950" indent="-361950"/>
            <a:r>
              <a:rPr lang="nl-NL" sz="900" b="1" dirty="0"/>
              <a:t>Dia 8</a:t>
            </a:r>
          </a:p>
          <a:p>
            <a:pPr marL="361950" indent="-361950"/>
            <a:r>
              <a:rPr lang="nl-NL" sz="900" dirty="0"/>
              <a:t>Vereniging Hogescholen. (2022). </a:t>
            </a:r>
            <a:r>
              <a:rPr lang="nl-NL" sz="900" i="1" dirty="0"/>
              <a:t>Collectieve Arbeidsovereenkomst voor het hoger beroepsonderwijs: 2022-2023</a:t>
            </a:r>
            <a:r>
              <a:rPr lang="nl-NL" sz="900" dirty="0"/>
              <a:t>. Geraadpleegd op 31 maart 2023, van </a:t>
            </a:r>
            <a:r>
              <a:rPr lang="nl-NL" sz="900" dirty="0">
                <a:hlinkClick r:id="rId9"/>
              </a:rPr>
              <a:t>https://www.aob.nl/wp-content/uploads/2022/09/Cao-hbo-2022-2023.pdf</a:t>
            </a:r>
            <a:r>
              <a:rPr lang="nl-NL" sz="900" dirty="0"/>
              <a:t> p. 31.</a:t>
            </a:r>
          </a:p>
          <a:p>
            <a:pPr marL="361950" indent="-361950"/>
            <a:r>
              <a:rPr lang="nl-NL" sz="900" dirty="0"/>
              <a:t>Universiteiten van Nederland. (2022). </a:t>
            </a:r>
            <a:r>
              <a:rPr lang="nl-NL" sz="900" i="1" dirty="0"/>
              <a:t>Cao Nederlandse Universiteiten: 1 januari 2022 t/m 31 maart 2023</a:t>
            </a:r>
            <a:r>
              <a:rPr lang="nl-NL" sz="900" dirty="0"/>
              <a:t>. Geraadpleegd op 31 maart 2023, van </a:t>
            </a:r>
            <a:r>
              <a:rPr lang="nl-NL" sz="900" dirty="0">
                <a:hlinkClick r:id="rId10"/>
              </a:rPr>
              <a:t>https://www.universiteitenvannederland.nl/files/documenten/CAO/2022/CAO_NU_2022-2023.pdf</a:t>
            </a:r>
            <a:r>
              <a:rPr lang="nl-NL" sz="900" dirty="0"/>
              <a:t> p. 17.</a:t>
            </a:r>
          </a:p>
          <a:p>
            <a:pPr marL="361950" indent="-361950"/>
            <a:r>
              <a:rPr lang="nl-NL" sz="900" b="1" dirty="0"/>
              <a:t>Dia 9</a:t>
            </a:r>
          </a:p>
          <a:p>
            <a:pPr marL="361950" indent="-361950"/>
            <a:r>
              <a:rPr lang="nl-NL" sz="900" i="1" dirty="0"/>
              <a:t>TFV </a:t>
            </a:r>
            <a:r>
              <a:rPr lang="nl-NL" sz="900" i="1" dirty="0" err="1"/>
              <a:t>Clima</a:t>
            </a:r>
            <a:r>
              <a:rPr lang="nl-NL" sz="900" i="1" dirty="0"/>
              <a:t> </a:t>
            </a:r>
            <a:r>
              <a:rPr lang="nl-NL" sz="900" dirty="0"/>
              <a:t>[Foto]. (</a:t>
            </a:r>
            <a:r>
              <a:rPr lang="nl-NL" sz="900" dirty="0" err="1"/>
              <a:t>z.d.</a:t>
            </a:r>
            <a:r>
              <a:rPr lang="nl-NL" sz="900" dirty="0"/>
              <a:t>). </a:t>
            </a:r>
            <a:r>
              <a:rPr lang="nl-NL" sz="900" dirty="0" err="1"/>
              <a:t>Nubeser</a:t>
            </a:r>
            <a:r>
              <a:rPr lang="nl-NL" sz="900" dirty="0"/>
              <a:t>. Geraadpleegd op 10 juli 2016, van </a:t>
            </a:r>
            <a:r>
              <a:rPr lang="nl-NL" sz="900" dirty="0">
                <a:hlinkClick r:id="rId11"/>
              </a:rPr>
              <a:t>http://nubeser.com/wp-content/uploads/2015/10/tfv.jpg</a:t>
            </a:r>
            <a:r>
              <a:rPr lang="nl-NL" sz="900" dirty="0"/>
              <a:t> Copyright </a:t>
            </a:r>
            <a:r>
              <a:rPr lang="nl-NL" sz="900" dirty="0" err="1"/>
              <a:t>z.d.</a:t>
            </a:r>
            <a:r>
              <a:rPr lang="nl-NL" sz="900" dirty="0"/>
              <a:t>, onbekend.</a:t>
            </a:r>
          </a:p>
          <a:p>
            <a:pPr marL="361950" indent="-361950"/>
            <a:r>
              <a:rPr lang="nl-NL" sz="900" dirty="0" err="1"/>
              <a:t>Jojanne</a:t>
            </a:r>
            <a:r>
              <a:rPr lang="nl-NL" sz="900" dirty="0"/>
              <a:t>. (2011, 12 oktober). </a:t>
            </a:r>
            <a:r>
              <a:rPr lang="nl-NL" sz="900" i="1" dirty="0"/>
              <a:t>The Mist at </a:t>
            </a:r>
            <a:r>
              <a:rPr lang="nl-NL" sz="900" i="1" dirty="0" err="1"/>
              <a:t>sunrise</a:t>
            </a:r>
            <a:r>
              <a:rPr lang="nl-NL" sz="900" i="1" dirty="0"/>
              <a:t> </a:t>
            </a:r>
            <a:r>
              <a:rPr lang="nl-NL" sz="900" dirty="0"/>
              <a:t>[Screenshot]. Flickr. Geraadpleegd op 26 augustus 2015, van </a:t>
            </a:r>
            <a:r>
              <a:rPr lang="nl-NL" sz="900" dirty="0">
                <a:hlinkClick r:id="rId12"/>
              </a:rPr>
              <a:t>https://www.flickr.com/photos/elementa/6240505367</a:t>
            </a:r>
            <a:r>
              <a:rPr lang="nl-NL" sz="900" dirty="0"/>
              <a:t> Copyright 2011, </a:t>
            </a:r>
            <a:r>
              <a:rPr lang="nl-NL" sz="900" dirty="0" err="1"/>
              <a:t>Jojanne</a:t>
            </a:r>
            <a:r>
              <a:rPr lang="nl-NL" sz="900" dirty="0"/>
              <a:t> Driessen.</a:t>
            </a:r>
          </a:p>
          <a:p>
            <a:pPr marL="361950" indent="-361950"/>
            <a:r>
              <a:rPr lang="nl-NL" sz="900" b="1" dirty="0"/>
              <a:t>Dia 10</a:t>
            </a:r>
          </a:p>
          <a:p>
            <a:pPr marL="361950" indent="-361950"/>
            <a:r>
              <a:rPr lang="nl-NL" sz="900" dirty="0"/>
              <a:t>Mandy. (2014, 27 april). </a:t>
            </a:r>
            <a:r>
              <a:rPr lang="nl-NL" sz="900" i="1" dirty="0"/>
              <a:t>3 zonnige outfits </a:t>
            </a:r>
            <a:r>
              <a:rPr lang="nl-NL" sz="900" i="1" dirty="0" err="1"/>
              <a:t>geinspireerd</a:t>
            </a:r>
            <a:r>
              <a:rPr lang="nl-NL" sz="900" i="1" dirty="0"/>
              <a:t> door Esprit </a:t>
            </a:r>
            <a:r>
              <a:rPr lang="nl-NL" sz="900" dirty="0"/>
              <a:t>[Foto]. </a:t>
            </a:r>
            <a:r>
              <a:rPr lang="nl-NL" sz="900" dirty="0" err="1"/>
              <a:t>All</a:t>
            </a:r>
            <a:r>
              <a:rPr lang="nl-NL" sz="900" dirty="0"/>
              <a:t> </a:t>
            </a:r>
            <a:r>
              <a:rPr lang="nl-NL" sz="900" dirty="0" err="1"/>
              <a:t>Lovely</a:t>
            </a:r>
            <a:r>
              <a:rPr lang="nl-NL" sz="900" dirty="0"/>
              <a:t> </a:t>
            </a:r>
            <a:r>
              <a:rPr lang="nl-NL" sz="900" dirty="0" err="1"/>
              <a:t>Things</a:t>
            </a:r>
            <a:r>
              <a:rPr lang="nl-NL" sz="900" dirty="0"/>
              <a:t>. Geraadpleegd op 26 augustus 2015, van </a:t>
            </a:r>
            <a:r>
              <a:rPr lang="nl-NL" sz="900" dirty="0">
                <a:hlinkClick r:id="rId13"/>
              </a:rPr>
              <a:t>http://www.alllovelythings.nl/3-zonnige-outfits-geinspireerd-door-esprit/</a:t>
            </a:r>
            <a:r>
              <a:rPr lang="nl-NL" sz="900" dirty="0"/>
              <a:t> Copyright </a:t>
            </a:r>
            <a:r>
              <a:rPr lang="nl-NL" sz="900" dirty="0" err="1"/>
              <a:t>z.d.</a:t>
            </a:r>
            <a:r>
              <a:rPr lang="nl-NL" sz="900" dirty="0"/>
              <a:t>, Esprit.</a:t>
            </a:r>
          </a:p>
          <a:p>
            <a:pPr marL="361950" indent="-361950"/>
            <a:r>
              <a:rPr lang="nl-NL" sz="900" dirty="0"/>
              <a:t>The </a:t>
            </a:r>
            <a:r>
              <a:rPr lang="nl-NL" sz="900" dirty="0" err="1"/>
              <a:t>Levy</a:t>
            </a:r>
            <a:r>
              <a:rPr lang="nl-NL" sz="900" dirty="0"/>
              <a:t> Group. (2014). </a:t>
            </a:r>
            <a:r>
              <a:rPr lang="nl-NL" sz="900" i="1" dirty="0"/>
              <a:t>Esprit </a:t>
            </a:r>
            <a:r>
              <a:rPr lang="nl-NL" sz="900" i="1" dirty="0" err="1"/>
              <a:t>women's</a:t>
            </a:r>
            <a:r>
              <a:rPr lang="nl-NL" sz="900" i="1" dirty="0"/>
              <a:t> </a:t>
            </a:r>
            <a:r>
              <a:rPr lang="nl-NL" sz="900" i="1" dirty="0" err="1"/>
              <a:t>quilted</a:t>
            </a:r>
            <a:r>
              <a:rPr lang="nl-NL" sz="900" i="1" dirty="0"/>
              <a:t> jacket </a:t>
            </a:r>
            <a:r>
              <a:rPr lang="nl-NL" sz="900" i="1" dirty="0" err="1"/>
              <a:t>with</a:t>
            </a:r>
            <a:r>
              <a:rPr lang="nl-NL" sz="900" i="1" dirty="0"/>
              <a:t> </a:t>
            </a:r>
            <a:r>
              <a:rPr lang="nl-NL" sz="900" i="1" dirty="0" err="1"/>
              <a:t>hood</a:t>
            </a:r>
            <a:r>
              <a:rPr lang="nl-NL" sz="900" i="1" dirty="0"/>
              <a:t> </a:t>
            </a:r>
            <a:r>
              <a:rPr lang="nl-NL" sz="900" dirty="0"/>
              <a:t>[Afbeelding]. Coats Direct. Geraadpleegd op 26 augustus 2015, van </a:t>
            </a:r>
            <a:r>
              <a:rPr lang="nl-NL" sz="900" dirty="0">
                <a:hlinkClick r:id="rId14"/>
              </a:rPr>
              <a:t>https://coatsdirect.com/media/catalog/category/ESPRIT-LOGO.jpg Copyright </a:t>
            </a:r>
            <a:r>
              <a:rPr lang="nl-NL" sz="900" dirty="0" err="1">
                <a:hlinkClick r:id="rId14"/>
              </a:rPr>
              <a:t>z.d</a:t>
            </a:r>
            <a:r>
              <a:rPr lang="nl-NL" sz="900" dirty="0" err="1"/>
              <a:t>.</a:t>
            </a:r>
            <a:r>
              <a:rPr lang="nl-NL" sz="900" dirty="0"/>
              <a:t>, Esprit.</a:t>
            </a:r>
          </a:p>
          <a:p>
            <a:pPr marL="361950" indent="-361950"/>
            <a:r>
              <a:rPr lang="nl-NL" sz="900" b="1" dirty="0"/>
              <a:t>Dia 11+12+13+14</a:t>
            </a:r>
          </a:p>
          <a:p>
            <a:pPr marL="361950" indent="-361950"/>
            <a:r>
              <a:rPr lang="nl-NL" sz="900" dirty="0"/>
              <a:t>Van Hulten, B. (Presentator). (2015, 22 augustus). Esprit. In </a:t>
            </a:r>
            <a:r>
              <a:rPr lang="nl-NL" sz="900" i="1" dirty="0"/>
              <a:t>Kassa</a:t>
            </a:r>
            <a:r>
              <a:rPr lang="nl-NL" sz="900" dirty="0"/>
              <a:t> [Screenshots]. VARA. Copyright 2015, VARA.</a:t>
            </a:r>
          </a:p>
          <a:p>
            <a:pPr marL="361950" indent="-361950"/>
            <a:r>
              <a:rPr lang="nl-NL" sz="900" b="1" dirty="0"/>
              <a:t>Dia 16</a:t>
            </a:r>
          </a:p>
          <a:p>
            <a:pPr marL="361950" indent="-361950"/>
            <a:r>
              <a:rPr lang="nl-NL" sz="900" dirty="0"/>
              <a:t>Mondriaan, P. (1944). </a:t>
            </a:r>
            <a:r>
              <a:rPr lang="nl-NL" sz="900" i="1" dirty="0" err="1"/>
              <a:t>Victory</a:t>
            </a:r>
            <a:r>
              <a:rPr lang="nl-NL" sz="900" i="1" dirty="0"/>
              <a:t> Boogie </a:t>
            </a:r>
            <a:r>
              <a:rPr lang="nl-NL" sz="900" i="1" dirty="0" err="1"/>
              <a:t>Woogie</a:t>
            </a:r>
            <a:r>
              <a:rPr lang="nl-NL" sz="900" dirty="0"/>
              <a:t> [Schilderij]. Kunstmuseum Den Haag. In het publieke domein.</a:t>
            </a:r>
          </a:p>
          <a:p>
            <a:pPr marL="361950" indent="-361950"/>
            <a:r>
              <a:rPr lang="nl-NL" sz="900" b="1" dirty="0"/>
              <a:t>Dia 17</a:t>
            </a:r>
          </a:p>
          <a:p>
            <a:pPr marL="361950" indent="-361950"/>
            <a:r>
              <a:rPr lang="nl-NL" sz="900" dirty="0" err="1"/>
              <a:t>Kooke</a:t>
            </a:r>
            <a:r>
              <a:rPr lang="nl-NL" sz="900" dirty="0"/>
              <a:t>, S. (2015, 1 januari). 2015: Mondriaan mag nu op een theedoek. </a:t>
            </a:r>
            <a:r>
              <a:rPr lang="nl-NL" sz="900" i="1" dirty="0"/>
              <a:t>Trouw</a:t>
            </a:r>
            <a:r>
              <a:rPr lang="nl-NL" sz="900" dirty="0"/>
              <a:t>. Geraadpleegd op 28 maart 2023, van  </a:t>
            </a:r>
            <a:r>
              <a:rPr lang="nl-NL" sz="900" dirty="0">
                <a:hlinkClick r:id="rId15"/>
              </a:rPr>
              <a:t>https://www.trouw.nl/cultuur-media/2015-mondriaan-mag-nu-op-een-theedoek~b50030b7/</a:t>
            </a:r>
            <a:r>
              <a:rPr lang="nl-NL" sz="900" dirty="0"/>
              <a:t> Copyright </a:t>
            </a:r>
            <a:r>
              <a:rPr lang="nl-NL" sz="900" dirty="0" err="1"/>
              <a:t>z.d.</a:t>
            </a:r>
            <a:r>
              <a:rPr lang="nl-NL" sz="900" dirty="0"/>
              <a:t>, Gemeentemuseum Den Haag.</a:t>
            </a:r>
          </a:p>
          <a:p>
            <a:pPr marL="361950" indent="-361950"/>
            <a:r>
              <a:rPr lang="nl-NL" sz="900" b="1" dirty="0"/>
              <a:t>Dia 18</a:t>
            </a:r>
          </a:p>
          <a:p>
            <a:pPr marL="361950" indent="-361950"/>
            <a:r>
              <a:rPr lang="nl-NL" sz="900" dirty="0"/>
              <a:t>Creative </a:t>
            </a:r>
            <a:r>
              <a:rPr lang="nl-NL" sz="900" dirty="0" err="1"/>
              <a:t>Commons</a:t>
            </a:r>
            <a:r>
              <a:rPr lang="nl-NL" sz="900" dirty="0"/>
              <a:t>. (</a:t>
            </a:r>
            <a:r>
              <a:rPr lang="nl-NL" sz="900" dirty="0" err="1"/>
              <a:t>z.d.</a:t>
            </a:r>
            <a:r>
              <a:rPr lang="nl-NL" sz="900" dirty="0"/>
              <a:t>). </a:t>
            </a:r>
            <a:r>
              <a:rPr lang="nl-NL" sz="900" i="1" dirty="0"/>
              <a:t>Over de licenties</a:t>
            </a:r>
            <a:r>
              <a:rPr lang="nl-NL" sz="900" dirty="0"/>
              <a:t>. Geraadpleegd op 31 maart 2023, van </a:t>
            </a:r>
            <a:r>
              <a:rPr lang="nl-NL" sz="900" dirty="0">
                <a:hlinkClick r:id="rId16"/>
              </a:rPr>
              <a:t>https://creativecommons.org/licenses/</a:t>
            </a:r>
            <a:r>
              <a:rPr lang="nl-NL" sz="900" dirty="0"/>
              <a:t> </a:t>
            </a:r>
            <a:r>
              <a:rPr lang="nl-NL" sz="900" dirty="0">
                <a:hlinkClick r:id="rId17"/>
              </a:rPr>
              <a:t>CC BY 4.0</a:t>
            </a:r>
            <a:endParaRPr lang="nl-NL" sz="900" dirty="0"/>
          </a:p>
          <a:p>
            <a:pPr marL="361950" indent="-361950"/>
            <a:r>
              <a:rPr lang="nl-NL" sz="900" b="1" dirty="0"/>
              <a:t>Dia 19</a:t>
            </a:r>
          </a:p>
          <a:p>
            <a:pPr marL="361950" indent="-361950"/>
            <a:r>
              <a:rPr lang="nl-NL" sz="900" dirty="0"/>
              <a:t>Van Rijn, R. (1636). </a:t>
            </a:r>
            <a:r>
              <a:rPr lang="nl-NL" sz="900" i="1" dirty="0"/>
              <a:t>De vaandeldrager </a:t>
            </a:r>
            <a:r>
              <a:rPr lang="nl-NL" sz="900" dirty="0"/>
              <a:t>[Schilderij]. Rijksmuseum Amsterdam. In het publieke domein.</a:t>
            </a:r>
          </a:p>
          <a:p>
            <a:pPr marL="361950" indent="-361950"/>
            <a:r>
              <a:rPr lang="nl-NL" sz="900" dirty="0"/>
              <a:t>Da Vinci, L. (ca. 1500). </a:t>
            </a:r>
            <a:r>
              <a:rPr lang="nl-NL" sz="900" i="1" dirty="0" err="1"/>
              <a:t>Salavator</a:t>
            </a:r>
            <a:r>
              <a:rPr lang="nl-NL" sz="900" i="1" dirty="0"/>
              <a:t> </a:t>
            </a:r>
            <a:r>
              <a:rPr lang="nl-NL" sz="900" i="1" dirty="0" err="1"/>
              <a:t>mundi</a:t>
            </a:r>
            <a:r>
              <a:rPr lang="nl-NL" sz="900" dirty="0"/>
              <a:t> [Schilderij]. Privébezit. In het publieke domein.</a:t>
            </a:r>
          </a:p>
          <a:p>
            <a:pPr marL="361950" indent="-361950"/>
            <a:r>
              <a:rPr lang="nl-NL" sz="900" dirty="0"/>
              <a:t>List of most </a:t>
            </a:r>
            <a:r>
              <a:rPr lang="nl-NL" sz="900" dirty="0" err="1"/>
              <a:t>expensive</a:t>
            </a:r>
            <a:r>
              <a:rPr lang="nl-NL" sz="900" dirty="0"/>
              <a:t> </a:t>
            </a:r>
            <a:r>
              <a:rPr lang="nl-NL" sz="900" dirty="0" err="1"/>
              <a:t>paintings</a:t>
            </a:r>
            <a:r>
              <a:rPr lang="nl-NL" sz="900" dirty="0"/>
              <a:t>. (2013, 27 maart). In </a:t>
            </a:r>
            <a:r>
              <a:rPr lang="nl-NL" sz="900" i="1" dirty="0"/>
              <a:t>Wikipedia</a:t>
            </a:r>
            <a:r>
              <a:rPr lang="nl-NL" sz="900" dirty="0"/>
              <a:t>. Geraadpleegd op 28 maart 2023, van </a:t>
            </a:r>
            <a:r>
              <a:rPr lang="nl-NL" sz="900" dirty="0">
                <a:hlinkClick r:id="rId18"/>
              </a:rPr>
              <a:t>https://en.wikipedia.org/wiki/List_of_most_expensive_paintings</a:t>
            </a:r>
            <a:r>
              <a:rPr lang="nl-NL" sz="900" dirty="0"/>
              <a:t> </a:t>
            </a:r>
          </a:p>
          <a:p>
            <a:pPr marL="361950" indent="-361950"/>
            <a:r>
              <a:rPr lang="nl-NL" sz="900" b="1" dirty="0"/>
              <a:t>Dia 22</a:t>
            </a:r>
          </a:p>
          <a:p>
            <a:pPr marL="361950" indent="-361950"/>
            <a:r>
              <a:rPr lang="nl-NL" sz="900" dirty="0"/>
              <a:t>Stichting UvO. (</a:t>
            </a:r>
            <a:r>
              <a:rPr lang="nl-NL" sz="900" dirty="0" err="1"/>
              <a:t>z.d.</a:t>
            </a:r>
            <a:r>
              <a:rPr lang="nl-NL" sz="900" dirty="0"/>
              <a:t>). </a:t>
            </a:r>
            <a:r>
              <a:rPr lang="nl-NL" sz="900" i="1" dirty="0"/>
              <a:t>Easy Access-regeling (hbo): Auteursrecht aan uw hogeschool</a:t>
            </a:r>
            <a:r>
              <a:rPr lang="nl-NL" sz="900" dirty="0"/>
              <a:t> [</a:t>
            </a:r>
            <a:r>
              <a:rPr lang="nl-NL" sz="900" dirty="0" err="1"/>
              <a:t>Infographic</a:t>
            </a:r>
            <a:r>
              <a:rPr lang="nl-NL" sz="900" dirty="0"/>
              <a:t>]. Geraadpleegd op 31 maart 2023, van </a:t>
            </a:r>
            <a:r>
              <a:rPr lang="nl-NL" sz="900" dirty="0">
                <a:hlinkClick r:id="rId19"/>
              </a:rPr>
              <a:t>https://www.stichting-uvo.nl/nl/Hbo</a:t>
            </a:r>
            <a:r>
              <a:rPr lang="nl-NL" sz="900" dirty="0"/>
              <a:t> Copyright 2023, Stichting UvO. </a:t>
            </a:r>
          </a:p>
          <a:p>
            <a:pPr marL="361950" indent="-361950"/>
            <a:r>
              <a:rPr lang="nl-NL" sz="900" b="1" dirty="0"/>
              <a:t>Dia 23 </a:t>
            </a:r>
          </a:p>
          <a:p>
            <a:pPr marL="361950" indent="-361950"/>
            <a:r>
              <a:rPr lang="nl-NL" sz="900" dirty="0"/>
              <a:t>Stichting </a:t>
            </a:r>
            <a:r>
              <a:rPr lang="nl-NL" sz="900" dirty="0" err="1"/>
              <a:t>UvO</a:t>
            </a:r>
            <a:r>
              <a:rPr lang="nl-NL" sz="900" dirty="0"/>
              <a:t>. (</a:t>
            </a:r>
            <a:r>
              <a:rPr lang="nl-NL" sz="900" dirty="0" err="1"/>
              <a:t>z.d.</a:t>
            </a:r>
            <a:r>
              <a:rPr lang="nl-NL" sz="900" dirty="0"/>
              <a:t>). </a:t>
            </a:r>
            <a:r>
              <a:rPr lang="nl-NL" sz="900" i="1" dirty="0"/>
              <a:t>Easy Access-regeling (wo): Auteursrecht aan uw universiteit </a:t>
            </a:r>
            <a:r>
              <a:rPr lang="nl-NL" sz="900" dirty="0"/>
              <a:t>[</a:t>
            </a:r>
            <a:r>
              <a:rPr lang="nl-NL" sz="900" dirty="0" err="1"/>
              <a:t>Infographic</a:t>
            </a:r>
            <a:r>
              <a:rPr lang="nl-NL" sz="900" dirty="0"/>
              <a:t>]. Geraadpleegd op 4 april 2023, van </a:t>
            </a:r>
            <a:r>
              <a:rPr lang="nl-NL" sz="900" u="sng" dirty="0">
                <a:solidFill>
                  <a:srgbClr val="0000FF"/>
                </a:solidFill>
                <a:effectLst/>
                <a:ea typeface="Calibri" panose="020F0502020204030204" pitchFamily="34" charset="0"/>
                <a:cs typeface="Arial" panose="020B0604020202020204" pitchFamily="34" charset="0"/>
                <a:hlinkClick r:id="rId20"/>
              </a:rPr>
              <a:t>https://www.stichting-uvo.nl/nl/Universiteit</a:t>
            </a:r>
            <a:r>
              <a:rPr lang="nl-NL" sz="900" u="sng" dirty="0">
                <a:solidFill>
                  <a:srgbClr val="0000FF"/>
                </a:solidFill>
                <a:effectLst/>
                <a:ea typeface="Calibri" panose="020F0502020204030204" pitchFamily="34" charset="0"/>
                <a:cs typeface="Arial" panose="020B0604020202020204" pitchFamily="34" charset="0"/>
              </a:rPr>
              <a:t> </a:t>
            </a:r>
            <a:r>
              <a:rPr lang="nl-NL" sz="900" dirty="0"/>
              <a:t> Copyright 2023, Stichting UvO. </a:t>
            </a:r>
            <a:endParaRPr lang="nl-NL" sz="900" b="1" dirty="0"/>
          </a:p>
          <a:p>
            <a:pPr marL="361950" indent="-361950"/>
            <a:r>
              <a:rPr lang="nl-NL" sz="900" b="1" dirty="0"/>
              <a:t>Dia 24</a:t>
            </a:r>
          </a:p>
          <a:p>
            <a:pPr marL="361950" indent="-361950"/>
            <a:r>
              <a:rPr lang="en-US" sz="900" dirty="0"/>
              <a:t>Old Photo Profile. (2008, 15 </a:t>
            </a:r>
            <a:r>
              <a:rPr lang="en-US" sz="900" dirty="0" err="1"/>
              <a:t>december</a:t>
            </a:r>
            <a:r>
              <a:rPr lang="en-US" sz="900" dirty="0"/>
              <a:t>). </a:t>
            </a:r>
            <a:r>
              <a:rPr lang="en-US" sz="900" i="1" dirty="0"/>
              <a:t>Stack of hardcover encyclopedias against red background </a:t>
            </a:r>
            <a:r>
              <a:rPr lang="en-US" sz="900" dirty="0"/>
              <a:t>[</a:t>
            </a:r>
            <a:r>
              <a:rPr lang="en-US" sz="900" dirty="0" err="1"/>
              <a:t>Foto</a:t>
            </a:r>
            <a:r>
              <a:rPr lang="en-US" sz="900" dirty="0"/>
              <a:t>]. Flickr. </a:t>
            </a:r>
            <a:r>
              <a:rPr lang="en-US" sz="900" dirty="0" err="1"/>
              <a:t>Geraadpleegd</a:t>
            </a:r>
            <a:r>
              <a:rPr lang="en-US" sz="900" dirty="0"/>
              <a:t> op </a:t>
            </a:r>
            <a:r>
              <a:rPr lang="nl-NL" sz="900" dirty="0"/>
              <a:t>30 maart 2023 van </a:t>
            </a:r>
            <a:r>
              <a:rPr lang="nl-NL" sz="900" dirty="0">
                <a:hlinkClick r:id="rId21"/>
              </a:rPr>
              <a:t>https://www.flickr.com/photos/horiavarlan/4263290667</a:t>
            </a:r>
            <a:r>
              <a:rPr lang="nl-NL" sz="900" dirty="0"/>
              <a:t> </a:t>
            </a:r>
            <a:r>
              <a:rPr lang="nl-NL" sz="900" dirty="0">
                <a:hlinkClick r:id="rId22"/>
              </a:rPr>
              <a:t>CC BY 2.0</a:t>
            </a:r>
            <a:endParaRPr lang="nl-NL" sz="900" dirty="0"/>
          </a:p>
        </p:txBody>
      </p:sp>
    </p:spTree>
    <p:extLst>
      <p:ext uri="{BB962C8B-B14F-4D97-AF65-F5344CB8AC3E}">
        <p14:creationId xmlns:p14="http://schemas.microsoft.com/office/powerpoint/2010/main" val="7778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EB4750A-0B2F-1008-5CD5-AC4C6B13E0BB}"/>
              </a:ext>
            </a:extLst>
          </p:cNvPr>
          <p:cNvPicPr>
            <a:picLocks noChangeAspect="1"/>
          </p:cNvPicPr>
          <p:nvPr/>
        </p:nvPicPr>
        <p:blipFill>
          <a:blip r:embed="rId2"/>
          <a:stretch>
            <a:fillRect/>
          </a:stretch>
        </p:blipFill>
        <p:spPr>
          <a:xfrm>
            <a:off x="252412" y="177857"/>
            <a:ext cx="5376863" cy="805309"/>
          </a:xfrm>
          <a:prstGeom prst="rect">
            <a:avLst/>
          </a:prstGeom>
        </p:spPr>
      </p:pic>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6814905" y="241398"/>
            <a:ext cx="8820000" cy="678225"/>
          </a:xfrm>
          <a:prstGeom prst="rect">
            <a:avLst/>
          </a:prstGeom>
          <a:noFill/>
          <a:ln w="19050">
            <a:noFill/>
          </a:ln>
          <a:effectLst/>
        </p:spPr>
        <p:txBody>
          <a:bodyPr vert="horz" lIns="91440" tIns="45720" rIns="91440" bIns="45720" rtlCol="0" anchor="ctr">
            <a:noAutofit/>
          </a:bodyPr>
          <a:lstStyle/>
          <a:p>
            <a:r>
              <a:rPr lang="nl-NL" sz="3600" dirty="0">
                <a:solidFill>
                  <a:schemeClr val="tx1">
                    <a:lumMod val="75000"/>
                    <a:lumOff val="25000"/>
                  </a:schemeClr>
                </a:solidFill>
              </a:rPr>
              <a:t> </a:t>
            </a:r>
            <a:r>
              <a:rPr lang="nl-NL" sz="3600" dirty="0"/>
              <a:t>Bronvermelding</a:t>
            </a:r>
          </a:p>
        </p:txBody>
      </p:sp>
      <p:sp>
        <p:nvSpPr>
          <p:cNvPr id="38" name="Tekstvak 37">
            <a:extLst>
              <a:ext uri="{FF2B5EF4-FFF2-40B4-BE49-F238E27FC236}">
                <a16:creationId xmlns:a16="http://schemas.microsoft.com/office/drawing/2014/main" id="{1A470CB0-5DEC-4EB3-8167-31664510B5E9}"/>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sp>
        <p:nvSpPr>
          <p:cNvPr id="2" name="Tekstvak 1">
            <a:extLst>
              <a:ext uri="{FF2B5EF4-FFF2-40B4-BE49-F238E27FC236}">
                <a16:creationId xmlns:a16="http://schemas.microsoft.com/office/drawing/2014/main" id="{816AFF02-0774-47EB-BD43-FA792AF72F03}"/>
              </a:ext>
            </a:extLst>
          </p:cNvPr>
          <p:cNvSpPr txBox="1"/>
          <p:nvPr/>
        </p:nvSpPr>
        <p:spPr>
          <a:xfrm>
            <a:off x="252412" y="1197528"/>
            <a:ext cx="11787188" cy="1061829"/>
          </a:xfrm>
          <a:prstGeom prst="rect">
            <a:avLst/>
          </a:prstGeom>
          <a:noFill/>
        </p:spPr>
        <p:txBody>
          <a:bodyPr wrap="square" rtlCol="0">
            <a:spAutoFit/>
          </a:bodyPr>
          <a:lstStyle/>
          <a:p>
            <a:pPr marL="361950" indent="-361950"/>
            <a:r>
              <a:rPr lang="nl-NL" sz="900" b="1" dirty="0"/>
              <a:t>Dia 25</a:t>
            </a:r>
          </a:p>
          <a:p>
            <a:pPr marL="361950" indent="-361950"/>
            <a:r>
              <a:rPr lang="nl-NL" sz="900" dirty="0" err="1"/>
              <a:t>Levine</a:t>
            </a:r>
            <a:r>
              <a:rPr lang="nl-NL" sz="900" dirty="0"/>
              <a:t>, A. (2015, 18 januari). </a:t>
            </a:r>
            <a:r>
              <a:rPr lang="nl-NL" sz="900" i="1" dirty="0" err="1"/>
              <a:t>Linked</a:t>
            </a:r>
            <a:r>
              <a:rPr lang="nl-NL" sz="900" i="1" dirty="0"/>
              <a:t> </a:t>
            </a:r>
            <a:r>
              <a:rPr lang="nl-NL" sz="900" i="1" dirty="0" err="1"/>
              <a:t>together</a:t>
            </a:r>
            <a:r>
              <a:rPr lang="nl-NL" sz="900" i="1" dirty="0"/>
              <a:t> </a:t>
            </a:r>
            <a:r>
              <a:rPr lang="nl-NL" sz="900" dirty="0"/>
              <a:t>[Foto]. Flickr. Geraadpleegd op 30 maart 2023, van </a:t>
            </a:r>
            <a:r>
              <a:rPr lang="nl-NL" sz="900" dirty="0">
                <a:hlinkClick r:id="rId3"/>
              </a:rPr>
              <a:t>https://www.flickr.com/photos/cogdog/16126314090/</a:t>
            </a:r>
            <a:r>
              <a:rPr lang="nl-NL" sz="900" dirty="0"/>
              <a:t> </a:t>
            </a:r>
            <a:r>
              <a:rPr lang="nl-NL" sz="900" dirty="0">
                <a:hlinkClick r:id="rId4"/>
              </a:rPr>
              <a:t>CC BY 2.0</a:t>
            </a:r>
            <a:endParaRPr lang="nl-NL" sz="900" dirty="0"/>
          </a:p>
          <a:p>
            <a:pPr marL="361950" indent="-361950"/>
            <a:r>
              <a:rPr lang="nl-NL" sz="900" b="1" dirty="0"/>
              <a:t>Dia 30</a:t>
            </a:r>
          </a:p>
          <a:p>
            <a:pPr marL="361950" indent="-361950"/>
            <a:r>
              <a:rPr lang="nl-NL" sz="900" i="0" dirty="0" err="1">
                <a:effectLst/>
                <a:hlinkClick r:id="rId5" tooltip="Go to ilonatermors’s photostream">
                  <a:extLst>
                    <a:ext uri="{A12FA001-AC4F-418D-AE19-62706E023703}">
                      <ahyp:hlinkClr xmlns:ahyp="http://schemas.microsoft.com/office/drawing/2018/hyperlinkcolor" val="tx"/>
                    </a:ext>
                  </a:extLst>
                </a:hlinkClick>
              </a:rPr>
              <a:t>Ilonatermors</a:t>
            </a:r>
            <a:r>
              <a:rPr lang="nl-NL" sz="900" i="0" dirty="0">
                <a:effectLst/>
              </a:rPr>
              <a:t>. [Foto]. (2009, 20 januari). </a:t>
            </a:r>
            <a:r>
              <a:rPr lang="nl-NL" sz="900" i="1" dirty="0">
                <a:effectLst/>
              </a:rPr>
              <a:t>Boeken</a:t>
            </a:r>
            <a:r>
              <a:rPr lang="nl-NL" sz="900" i="0" dirty="0">
                <a:effectLst/>
              </a:rPr>
              <a:t> [Foto]. Flickr. Geraadpleegd op 29 maart 20</a:t>
            </a:r>
            <a:r>
              <a:rPr lang="nl-NL" sz="900" dirty="0"/>
              <a:t>23, van </a:t>
            </a:r>
            <a:r>
              <a:rPr lang="nl-NL" sz="900" dirty="0">
                <a:hlinkClick r:id="rId6"/>
              </a:rPr>
              <a:t>https://www.flickr.com/photos/ahaerlebnis/3212350135/</a:t>
            </a:r>
            <a:r>
              <a:rPr lang="nl-NL" sz="900" dirty="0"/>
              <a:t> </a:t>
            </a:r>
            <a:r>
              <a:rPr lang="nl-NL" sz="900" dirty="0">
                <a:hlinkClick r:id="rId4"/>
              </a:rPr>
              <a:t>CC BY 2.0</a:t>
            </a:r>
            <a:endParaRPr lang="nl-NL" sz="900" dirty="0"/>
          </a:p>
          <a:p>
            <a:pPr marL="361950" indent="-361950"/>
            <a:r>
              <a:rPr lang="nl-NL" sz="900" b="1" dirty="0"/>
              <a:t>Dia 32</a:t>
            </a:r>
          </a:p>
          <a:p>
            <a:pPr marL="361950" indent="-361950"/>
            <a:r>
              <a:rPr lang="nl-NL" sz="900" dirty="0"/>
              <a:t>Netwerk Auteursrechten Informatiepunten. (</a:t>
            </a:r>
            <a:r>
              <a:rPr lang="nl-NL" sz="900" dirty="0" err="1"/>
              <a:t>z.d.</a:t>
            </a:r>
            <a:r>
              <a:rPr lang="nl-NL" sz="900" dirty="0"/>
              <a:t>). </a:t>
            </a:r>
            <a:r>
              <a:rPr lang="nl-NL" sz="900" i="1" dirty="0"/>
              <a:t>Home</a:t>
            </a:r>
            <a:r>
              <a:rPr lang="nl-NL" sz="900" dirty="0"/>
              <a:t>. SURF. Geraadpleegd op 31 maart 2023, van </a:t>
            </a:r>
            <a:r>
              <a:rPr lang="nl-NL" sz="900" dirty="0">
                <a:hlinkClick r:id="rId7"/>
              </a:rPr>
              <a:t>https://www.auteursrechten.nl/</a:t>
            </a:r>
            <a:r>
              <a:rPr lang="nl-NL" sz="900" dirty="0"/>
              <a:t> </a:t>
            </a:r>
          </a:p>
          <a:p>
            <a:pPr marL="361950" indent="-361950"/>
            <a:endParaRPr lang="nl-NL" sz="900" dirty="0"/>
          </a:p>
        </p:txBody>
      </p:sp>
    </p:spTree>
    <p:extLst>
      <p:ext uri="{BB962C8B-B14F-4D97-AF65-F5344CB8AC3E}">
        <p14:creationId xmlns:p14="http://schemas.microsoft.com/office/powerpoint/2010/main" val="127691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sp>
        <p:nvSpPr>
          <p:cNvPr id="12" name="Tekstvak 11">
            <a:extLst>
              <a:ext uri="{FF2B5EF4-FFF2-40B4-BE49-F238E27FC236}">
                <a16:creationId xmlns:a16="http://schemas.microsoft.com/office/drawing/2014/main" id="{07C188F4-E5C0-43F1-AFCB-7E6CDBBB4C35}"/>
              </a:ext>
            </a:extLst>
          </p:cNvPr>
          <p:cNvSpPr txBox="1"/>
          <p:nvPr/>
        </p:nvSpPr>
        <p:spPr>
          <a:xfrm>
            <a:off x="1938933" y="1366897"/>
            <a:ext cx="9139583" cy="2062103"/>
          </a:xfrm>
          <a:prstGeom prst="rect">
            <a:avLst/>
          </a:prstGeom>
          <a:noFill/>
        </p:spPr>
        <p:txBody>
          <a:bodyPr wrap="square" rtlCol="0">
            <a:spAutoFit/>
          </a:bodyPr>
          <a:lstStyle/>
          <a:p>
            <a:pPr marL="514350" indent="-514350">
              <a:buAutoNum type="arabicPeriod"/>
            </a:pPr>
            <a:r>
              <a:rPr lang="nl-NL" sz="2000" dirty="0"/>
              <a:t>Ga naar </a:t>
            </a:r>
            <a:r>
              <a:rPr lang="nl-NL" sz="2000" dirty="0">
                <a:hlinkClick r:id="rId3">
                  <a:extLst>
                    <a:ext uri="{A12FA001-AC4F-418D-AE19-62706E023703}">
                      <ahyp:hlinkClr xmlns:ahyp="http://schemas.microsoft.com/office/drawing/2018/hyperlinkcolor" val="tx"/>
                    </a:ext>
                  </a:extLst>
                </a:hlinkClick>
              </a:rPr>
              <a:t>www.menti.com</a:t>
            </a:r>
            <a:r>
              <a:rPr lang="nl-NL" sz="2000" dirty="0"/>
              <a:t> (telefoon of laptop)</a:t>
            </a:r>
            <a:br>
              <a:rPr lang="nl-NL" sz="2000" dirty="0"/>
            </a:br>
            <a:endParaRPr lang="nl-NL" sz="2000" dirty="0"/>
          </a:p>
          <a:p>
            <a:pPr marL="514350" indent="-514350">
              <a:buAutoNum type="arabicPeriod"/>
            </a:pPr>
            <a:r>
              <a:rPr lang="nl-NL" sz="2000" dirty="0"/>
              <a:t>Vul de code in</a:t>
            </a:r>
            <a:br>
              <a:rPr lang="nl-NL" sz="2000" dirty="0"/>
            </a:br>
            <a:r>
              <a:rPr lang="nl-NL" sz="2000" dirty="0"/>
              <a:t> </a:t>
            </a:r>
          </a:p>
          <a:p>
            <a:pPr marL="514350" indent="-514350">
              <a:buAutoNum type="arabicPeriod"/>
            </a:pPr>
            <a:r>
              <a:rPr lang="nl-NL" sz="2000" dirty="0"/>
              <a:t>Klik nadat je een antwoord hebt gegeven op </a:t>
            </a:r>
            <a:r>
              <a:rPr lang="nl-NL" sz="2000" dirty="0">
                <a:solidFill>
                  <a:schemeClr val="bg1"/>
                </a:solidFill>
                <a:highlight>
                  <a:srgbClr val="0000FF"/>
                </a:highlight>
              </a:rPr>
              <a:t>Verzenden</a:t>
            </a:r>
            <a:endParaRPr lang="nl-NL" sz="2000" dirty="0"/>
          </a:p>
          <a:p>
            <a:pPr marL="514350" indent="-514350">
              <a:buAutoNum type="arabicPeriod"/>
            </a:pPr>
            <a:endParaRPr lang="nl-NL" sz="2800" dirty="0"/>
          </a:p>
        </p:txBody>
      </p:sp>
      <p:pic>
        <p:nvPicPr>
          <p:cNvPr id="21" name="Picture 2">
            <a:hlinkClick r:id="rId4"/>
            <a:extLst>
              <a:ext uri="{FF2B5EF4-FFF2-40B4-BE49-F238E27FC236}">
                <a16:creationId xmlns:a16="http://schemas.microsoft.com/office/drawing/2014/main" id="{699B3D88-95CF-47CD-A002-AA088821A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549189" y="3228267"/>
            <a:ext cx="4857504" cy="3036961"/>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A2FF486D-16A4-519B-0A44-73D0454128BF}"/>
              </a:ext>
            </a:extLst>
          </p:cNvPr>
          <p:cNvPicPr>
            <a:picLocks noChangeAspect="1"/>
          </p:cNvPicPr>
          <p:nvPr/>
        </p:nvPicPr>
        <p:blipFill>
          <a:blip r:embed="rId6"/>
          <a:stretch>
            <a:fillRect/>
          </a:stretch>
        </p:blipFill>
        <p:spPr>
          <a:xfrm>
            <a:off x="252412" y="177857"/>
            <a:ext cx="5376863" cy="805309"/>
          </a:xfrm>
          <a:prstGeom prst="rect">
            <a:avLst/>
          </a:prstGeom>
        </p:spPr>
      </p:pic>
    </p:spTree>
    <p:extLst>
      <p:ext uri="{BB962C8B-B14F-4D97-AF65-F5344CB8AC3E}">
        <p14:creationId xmlns:p14="http://schemas.microsoft.com/office/powerpoint/2010/main" val="52747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2050" name="Picture 2" descr="Trivial Pursuit Classic - Bordspel | Games | bol.com">
            <a:extLst>
              <a:ext uri="{FF2B5EF4-FFF2-40B4-BE49-F238E27FC236}">
                <a16:creationId xmlns:a16="http://schemas.microsoft.com/office/drawing/2014/main" id="{FBBCF9A1-0AFD-4C1D-9590-6247B4005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420" y="1614493"/>
            <a:ext cx="6775269" cy="47180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1161649" y="1306008"/>
            <a:ext cx="8820000" cy="1080000"/>
          </a:xfrm>
          <a:prstGeom prst="rect">
            <a:avLst/>
          </a:prstGeom>
          <a:noFill/>
          <a:ln w="19050">
            <a:noFill/>
          </a:ln>
          <a:effectLst/>
        </p:spPr>
        <p:txBody>
          <a:bodyPr vert="horz" lIns="91440" tIns="45720" rIns="91440" bIns="45720" rtlCol="0" anchor="ctr">
            <a:noAutofit/>
          </a:bodyPr>
          <a:lstStyle/>
          <a:p>
            <a:r>
              <a:rPr lang="nl-NL" sz="3600" dirty="0"/>
              <a:t>Triviant</a:t>
            </a:r>
          </a:p>
        </p:txBody>
      </p:sp>
      <p:pic>
        <p:nvPicPr>
          <p:cNvPr id="3" name="Afbeelding 2">
            <a:extLst>
              <a:ext uri="{FF2B5EF4-FFF2-40B4-BE49-F238E27FC236}">
                <a16:creationId xmlns:a16="http://schemas.microsoft.com/office/drawing/2014/main" id="{E543741A-0388-CF06-16F1-105210608476}"/>
              </a:ext>
            </a:extLst>
          </p:cNvPr>
          <p:cNvPicPr>
            <a:picLocks noChangeAspect="1"/>
          </p:cNvPicPr>
          <p:nvPr/>
        </p:nvPicPr>
        <p:blipFill>
          <a:blip r:embed="rId4"/>
          <a:stretch>
            <a:fillRect/>
          </a:stretch>
        </p:blipFill>
        <p:spPr>
          <a:xfrm>
            <a:off x="252412" y="177857"/>
            <a:ext cx="5376863" cy="805309"/>
          </a:xfrm>
          <a:prstGeom prst="rect">
            <a:avLst/>
          </a:prstGeom>
        </p:spPr>
      </p:pic>
    </p:spTree>
    <p:extLst>
      <p:ext uri="{BB962C8B-B14F-4D97-AF65-F5344CB8AC3E}">
        <p14:creationId xmlns:p14="http://schemas.microsoft.com/office/powerpoint/2010/main" val="171801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3" name="Afbeelding 2">
            <a:extLst>
              <a:ext uri="{FF2B5EF4-FFF2-40B4-BE49-F238E27FC236}">
                <a16:creationId xmlns:a16="http://schemas.microsoft.com/office/drawing/2014/main" id="{95EDD205-35A5-0598-F439-6E9595D4D2F3}"/>
              </a:ext>
            </a:extLst>
          </p:cNvPr>
          <p:cNvPicPr>
            <a:picLocks noChangeAspect="1"/>
          </p:cNvPicPr>
          <p:nvPr/>
        </p:nvPicPr>
        <p:blipFill rotWithShape="1">
          <a:blip r:embed="rId3"/>
          <a:srcRect l="17422" t="26528" r="40391" b="25833"/>
          <a:stretch/>
        </p:blipFill>
        <p:spPr>
          <a:xfrm>
            <a:off x="1809737" y="1393802"/>
            <a:ext cx="3830977" cy="2433380"/>
          </a:xfrm>
          <a:prstGeom prst="rect">
            <a:avLst/>
          </a:prstGeom>
          <a:ln w="15875">
            <a:solidFill>
              <a:schemeClr val="tx1"/>
            </a:solidFill>
          </a:ln>
          <a:effectLst>
            <a:outerShdw blurRad="50800" dist="38100" dir="2700000" algn="tl" rotWithShape="0">
              <a:prstClr val="black">
                <a:alpha val="40000"/>
              </a:prstClr>
            </a:outerShdw>
          </a:effectLst>
        </p:spPr>
      </p:pic>
      <p:pic>
        <p:nvPicPr>
          <p:cNvPr id="4" name="Afbeelding 3">
            <a:extLst>
              <a:ext uri="{FF2B5EF4-FFF2-40B4-BE49-F238E27FC236}">
                <a16:creationId xmlns:a16="http://schemas.microsoft.com/office/drawing/2014/main" id="{118CFBD0-DFC4-AD4F-EACF-1A88BEB0B459}"/>
              </a:ext>
            </a:extLst>
          </p:cNvPr>
          <p:cNvPicPr>
            <a:picLocks noChangeAspect="1"/>
          </p:cNvPicPr>
          <p:nvPr/>
        </p:nvPicPr>
        <p:blipFill rotWithShape="1">
          <a:blip r:embed="rId4"/>
          <a:srcRect l="16484" t="25277" r="39610" b="24722"/>
          <a:stretch/>
        </p:blipFill>
        <p:spPr>
          <a:xfrm>
            <a:off x="1809737" y="3907795"/>
            <a:ext cx="3830977" cy="2454006"/>
          </a:xfrm>
          <a:prstGeom prst="rect">
            <a:avLst/>
          </a:prstGeom>
          <a:ln w="15875">
            <a:solidFill>
              <a:schemeClr val="tx1"/>
            </a:solidFill>
          </a:ln>
          <a:effectLst>
            <a:outerShdw blurRad="50800" dist="38100" dir="2700000" algn="tl" rotWithShape="0">
              <a:prstClr val="black">
                <a:alpha val="40000"/>
              </a:prstClr>
            </a:outerShdw>
          </a:effectLst>
        </p:spPr>
      </p:pic>
      <p:pic>
        <p:nvPicPr>
          <p:cNvPr id="5" name="Afbeelding 4">
            <a:extLst>
              <a:ext uri="{FF2B5EF4-FFF2-40B4-BE49-F238E27FC236}">
                <a16:creationId xmlns:a16="http://schemas.microsoft.com/office/drawing/2014/main" id="{B336B259-65A4-A1C9-38D3-C8CC2857CA11}"/>
              </a:ext>
            </a:extLst>
          </p:cNvPr>
          <p:cNvPicPr>
            <a:picLocks noChangeAspect="1"/>
          </p:cNvPicPr>
          <p:nvPr/>
        </p:nvPicPr>
        <p:blipFill>
          <a:blip r:embed="rId5"/>
          <a:stretch>
            <a:fillRect/>
          </a:stretch>
        </p:blipFill>
        <p:spPr>
          <a:xfrm>
            <a:off x="252412" y="177857"/>
            <a:ext cx="5376863" cy="805309"/>
          </a:xfrm>
          <a:prstGeom prst="rect">
            <a:avLst/>
          </a:prstGeom>
        </p:spPr>
      </p:pic>
      <p:pic>
        <p:nvPicPr>
          <p:cNvPr id="6" name="Picture 2">
            <a:extLst>
              <a:ext uri="{FF2B5EF4-FFF2-40B4-BE49-F238E27FC236}">
                <a16:creationId xmlns:a16="http://schemas.microsoft.com/office/drawing/2014/main" id="{9A13AA78-E377-10E0-AD90-B0D7FF9E55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78" r="1562"/>
          <a:stretch/>
        </p:blipFill>
        <p:spPr bwMode="auto">
          <a:xfrm>
            <a:off x="5987154" y="1393802"/>
            <a:ext cx="3325945" cy="4967999"/>
          </a:xfrm>
          <a:prstGeom prst="rect">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pic>
        <p:nvPicPr>
          <p:cNvPr id="3" name="Afbeelding 2">
            <a:extLst>
              <a:ext uri="{FF2B5EF4-FFF2-40B4-BE49-F238E27FC236}">
                <a16:creationId xmlns:a16="http://schemas.microsoft.com/office/drawing/2014/main" id="{95EDD205-35A5-0598-F439-6E9595D4D2F3}"/>
              </a:ext>
            </a:extLst>
          </p:cNvPr>
          <p:cNvPicPr>
            <a:picLocks noChangeAspect="1"/>
          </p:cNvPicPr>
          <p:nvPr/>
        </p:nvPicPr>
        <p:blipFill rotWithShape="1">
          <a:blip r:embed="rId3"/>
          <a:srcRect l="17422" t="26528" r="40391" b="25833"/>
          <a:stretch/>
        </p:blipFill>
        <p:spPr>
          <a:xfrm>
            <a:off x="1809737" y="1393802"/>
            <a:ext cx="3830977" cy="2433380"/>
          </a:xfrm>
          <a:prstGeom prst="rect">
            <a:avLst/>
          </a:prstGeom>
          <a:ln w="15875">
            <a:solidFill>
              <a:schemeClr val="tx1"/>
            </a:solidFill>
          </a:ln>
          <a:effectLst>
            <a:outerShdw blurRad="50800" dist="38100" dir="2700000" algn="tl" rotWithShape="0">
              <a:prstClr val="black">
                <a:alpha val="40000"/>
              </a:prstClr>
            </a:outerShdw>
          </a:effectLst>
        </p:spPr>
      </p:pic>
      <p:pic>
        <p:nvPicPr>
          <p:cNvPr id="4" name="Afbeelding 3">
            <a:extLst>
              <a:ext uri="{FF2B5EF4-FFF2-40B4-BE49-F238E27FC236}">
                <a16:creationId xmlns:a16="http://schemas.microsoft.com/office/drawing/2014/main" id="{118CFBD0-DFC4-AD4F-EACF-1A88BEB0B459}"/>
              </a:ext>
            </a:extLst>
          </p:cNvPr>
          <p:cNvPicPr>
            <a:picLocks noChangeAspect="1"/>
          </p:cNvPicPr>
          <p:nvPr/>
        </p:nvPicPr>
        <p:blipFill rotWithShape="1">
          <a:blip r:embed="rId4"/>
          <a:srcRect l="16484" t="25277" r="39610" b="24722"/>
          <a:stretch/>
        </p:blipFill>
        <p:spPr>
          <a:xfrm>
            <a:off x="1809737" y="3907795"/>
            <a:ext cx="3830977" cy="2454006"/>
          </a:xfrm>
          <a:prstGeom prst="rect">
            <a:avLst/>
          </a:prstGeom>
          <a:ln w="15875">
            <a:solidFill>
              <a:schemeClr val="tx1"/>
            </a:solidFill>
          </a:ln>
          <a:effectLst>
            <a:outerShdw blurRad="50800" dist="38100" dir="2700000" algn="tl" rotWithShape="0">
              <a:prstClr val="black">
                <a:alpha val="40000"/>
              </a:prstClr>
            </a:outerShdw>
          </a:effectLst>
        </p:spPr>
      </p:pic>
      <p:pic>
        <p:nvPicPr>
          <p:cNvPr id="5" name="Afbeelding 4">
            <a:extLst>
              <a:ext uri="{FF2B5EF4-FFF2-40B4-BE49-F238E27FC236}">
                <a16:creationId xmlns:a16="http://schemas.microsoft.com/office/drawing/2014/main" id="{B336B259-65A4-A1C9-38D3-C8CC2857CA11}"/>
              </a:ext>
            </a:extLst>
          </p:cNvPr>
          <p:cNvPicPr>
            <a:picLocks noChangeAspect="1"/>
          </p:cNvPicPr>
          <p:nvPr/>
        </p:nvPicPr>
        <p:blipFill>
          <a:blip r:embed="rId5"/>
          <a:stretch>
            <a:fillRect/>
          </a:stretch>
        </p:blipFill>
        <p:spPr>
          <a:xfrm>
            <a:off x="252412" y="177857"/>
            <a:ext cx="5376863" cy="805309"/>
          </a:xfrm>
          <a:prstGeom prst="rect">
            <a:avLst/>
          </a:prstGeom>
        </p:spPr>
      </p:pic>
      <p:pic>
        <p:nvPicPr>
          <p:cNvPr id="6" name="Picture 2">
            <a:extLst>
              <a:ext uri="{FF2B5EF4-FFF2-40B4-BE49-F238E27FC236}">
                <a16:creationId xmlns:a16="http://schemas.microsoft.com/office/drawing/2014/main" id="{9A13AA78-E377-10E0-AD90-B0D7FF9E55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78" r="1562"/>
          <a:stretch/>
        </p:blipFill>
        <p:spPr bwMode="auto">
          <a:xfrm>
            <a:off x="5987154" y="1393802"/>
            <a:ext cx="3325945" cy="4967999"/>
          </a:xfrm>
          <a:prstGeom prst="rect">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CE298B77-2A08-0DE6-6F4C-0527801226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975715" y="1393802"/>
            <a:ext cx="3325945" cy="4967999"/>
          </a:xfrm>
          <a:prstGeom prst="rect">
            <a:avLst/>
          </a:prstGeom>
          <a:noFill/>
          <a:ln w="952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entimeter - YouTube">
            <a:hlinkClick r:id="rId8"/>
            <a:extLst>
              <a:ext uri="{FF2B5EF4-FFF2-40B4-BE49-F238E27FC236}">
                <a16:creationId xmlns:a16="http://schemas.microsoft.com/office/drawing/2014/main" id="{3536E9AB-7D9D-44F4-27E0-71B7A1425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0235" y="3738669"/>
            <a:ext cx="2407943" cy="2407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as Lieutenant Columbo's first name really Frank? – THE COLUMBOPHILE BLOG">
            <a:extLst>
              <a:ext uri="{FF2B5EF4-FFF2-40B4-BE49-F238E27FC236}">
                <a16:creationId xmlns:a16="http://schemas.microsoft.com/office/drawing/2014/main" id="{BAB31516-0451-B5C9-29DB-F937EE303BC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5200" b="3381"/>
          <a:stretch/>
        </p:blipFill>
        <p:spPr bwMode="auto">
          <a:xfrm>
            <a:off x="1798298" y="1402584"/>
            <a:ext cx="3830977" cy="2433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7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DFB1B4-BF17-48A6-B10C-ECC7C42FF932}"/>
              </a:ext>
            </a:extLst>
          </p:cNvPr>
          <p:cNvSpPr txBox="1">
            <a:spLocks noChangeArrowheads="1"/>
          </p:cNvSpPr>
          <p:nvPr/>
        </p:nvSpPr>
        <p:spPr>
          <a:xfrm>
            <a:off x="752550" y="998691"/>
            <a:ext cx="8820000" cy="1080000"/>
          </a:xfrm>
          <a:prstGeom prst="rect">
            <a:avLst/>
          </a:prstGeom>
          <a:noFill/>
          <a:ln w="19050">
            <a:noFill/>
          </a:ln>
          <a:effectLst/>
        </p:spPr>
        <p:txBody>
          <a:bodyPr vert="horz" lIns="91440" tIns="45720" rIns="91440" bIns="45720" rtlCol="0" anchor="ctr">
            <a:noAutofit/>
          </a:bodyPr>
          <a:lstStyle/>
          <a:p>
            <a:r>
              <a:rPr lang="nl-NL" sz="3600" dirty="0"/>
              <a:t>Wanneer auteursrecht?</a:t>
            </a:r>
          </a:p>
        </p:txBody>
      </p:sp>
      <p:sp>
        <p:nvSpPr>
          <p:cNvPr id="18" name="Tekstvak 17">
            <a:extLst>
              <a:ext uri="{FF2B5EF4-FFF2-40B4-BE49-F238E27FC236}">
                <a16:creationId xmlns:a16="http://schemas.microsoft.com/office/drawing/2014/main" id="{FF11776C-E502-401E-A278-AFEB51332FA7}"/>
              </a:ext>
            </a:extLst>
          </p:cNvPr>
          <p:cNvSpPr txBox="1"/>
          <p:nvPr/>
        </p:nvSpPr>
        <p:spPr>
          <a:xfrm>
            <a:off x="9549207" y="3963380"/>
            <a:ext cx="2250000" cy="369332"/>
          </a:xfrm>
          <a:prstGeom prst="rect">
            <a:avLst/>
          </a:prstGeom>
          <a:noFill/>
          <a:effectLst/>
        </p:spPr>
        <p:txBody>
          <a:bodyPr wrap="square" rtlCol="0">
            <a:spAutoFit/>
          </a:bodyPr>
          <a:lstStyle/>
          <a:p>
            <a:r>
              <a:rPr lang="nl-NL" b="1" dirty="0">
                <a:solidFill>
                  <a:srgbClr val="FF85B3"/>
                </a:solidFill>
              </a:rPr>
              <a:t> </a:t>
            </a:r>
          </a:p>
        </p:txBody>
      </p:sp>
      <p:sp>
        <p:nvSpPr>
          <p:cNvPr id="19" name="Tekstvak 18">
            <a:extLst>
              <a:ext uri="{FF2B5EF4-FFF2-40B4-BE49-F238E27FC236}">
                <a16:creationId xmlns:a16="http://schemas.microsoft.com/office/drawing/2014/main" id="{D7E55FEA-9592-402C-813D-79432F533490}"/>
              </a:ext>
            </a:extLst>
          </p:cNvPr>
          <p:cNvSpPr txBox="1"/>
          <p:nvPr/>
        </p:nvSpPr>
        <p:spPr>
          <a:xfrm>
            <a:off x="9549207" y="4450056"/>
            <a:ext cx="2250000" cy="369332"/>
          </a:xfrm>
          <a:prstGeom prst="rect">
            <a:avLst/>
          </a:prstGeom>
          <a:noFill/>
          <a:effectLst/>
        </p:spPr>
        <p:txBody>
          <a:bodyPr wrap="square" rtlCol="0">
            <a:spAutoFit/>
          </a:bodyPr>
          <a:lstStyle/>
          <a:p>
            <a:r>
              <a:rPr lang="nl-NL" b="1" dirty="0">
                <a:solidFill>
                  <a:srgbClr val="FF85B3"/>
                </a:solidFill>
              </a:rPr>
              <a:t> </a:t>
            </a:r>
          </a:p>
        </p:txBody>
      </p:sp>
      <p:sp>
        <p:nvSpPr>
          <p:cNvPr id="2" name="Tekstvak 1">
            <a:extLst>
              <a:ext uri="{FF2B5EF4-FFF2-40B4-BE49-F238E27FC236}">
                <a16:creationId xmlns:a16="http://schemas.microsoft.com/office/drawing/2014/main" id="{4E726EB8-822A-44C5-BDDA-94BDF2D73220}"/>
              </a:ext>
            </a:extLst>
          </p:cNvPr>
          <p:cNvSpPr txBox="1"/>
          <p:nvPr/>
        </p:nvSpPr>
        <p:spPr>
          <a:xfrm>
            <a:off x="752549" y="2057076"/>
            <a:ext cx="10305091" cy="1631216"/>
          </a:xfrm>
          <a:prstGeom prst="rect">
            <a:avLst/>
          </a:prstGeom>
          <a:noFill/>
        </p:spPr>
        <p:txBody>
          <a:bodyPr wrap="square" rtlCol="0">
            <a:spAutoFit/>
          </a:bodyPr>
          <a:lstStyle/>
          <a:p>
            <a:r>
              <a:rPr lang="nl-NL" sz="2000" b="1" dirty="0"/>
              <a:t>Artikel 1 van de Nederlandse Auteurswet</a:t>
            </a:r>
          </a:p>
          <a:p>
            <a:endParaRPr lang="nl-NL" sz="2000" dirty="0"/>
          </a:p>
          <a:p>
            <a:r>
              <a:rPr lang="nl-NL" sz="2000" dirty="0"/>
              <a:t>“Het uitsluitend recht van een </a:t>
            </a:r>
            <a:r>
              <a:rPr lang="nl-NL" sz="2000" b="1" dirty="0"/>
              <a:t>maker</a:t>
            </a:r>
            <a:r>
              <a:rPr lang="nl-NL" sz="2000" dirty="0"/>
              <a:t> van een </a:t>
            </a:r>
            <a:r>
              <a:rPr lang="nl-NL" sz="2000" b="1" dirty="0"/>
              <a:t>werk </a:t>
            </a:r>
            <a:r>
              <a:rPr lang="nl-NL" sz="2000" dirty="0"/>
              <a:t>van letterkunde, wetenschap of kunst of van diens rechtverkrijgenden, om dit </a:t>
            </a:r>
            <a:r>
              <a:rPr lang="nl-NL" sz="2000" b="1" dirty="0"/>
              <a:t>openbaar te maken </a:t>
            </a:r>
            <a:r>
              <a:rPr lang="nl-NL" sz="2000" dirty="0"/>
              <a:t>of te </a:t>
            </a:r>
            <a:r>
              <a:rPr lang="nl-NL" sz="2000" b="1" dirty="0"/>
              <a:t>verveelvoudigen</a:t>
            </a:r>
            <a:r>
              <a:rPr lang="nl-NL" sz="2000" dirty="0"/>
              <a:t>, behoudens de beperkingen bij de wet gesteld.”</a:t>
            </a:r>
          </a:p>
        </p:txBody>
      </p:sp>
      <p:sp>
        <p:nvSpPr>
          <p:cNvPr id="3" name="Tekstvak 2">
            <a:extLst>
              <a:ext uri="{FF2B5EF4-FFF2-40B4-BE49-F238E27FC236}">
                <a16:creationId xmlns:a16="http://schemas.microsoft.com/office/drawing/2014/main" id="{82136C32-639F-4BE8-972A-93894FC9A49A}"/>
              </a:ext>
            </a:extLst>
          </p:cNvPr>
          <p:cNvSpPr txBox="1"/>
          <p:nvPr/>
        </p:nvSpPr>
        <p:spPr>
          <a:xfrm>
            <a:off x="752549" y="3916356"/>
            <a:ext cx="10210824" cy="707886"/>
          </a:xfrm>
          <a:prstGeom prst="rect">
            <a:avLst/>
          </a:prstGeom>
          <a:noFill/>
        </p:spPr>
        <p:txBody>
          <a:bodyPr wrap="square" rtlCol="0">
            <a:spAutoFit/>
          </a:bodyPr>
          <a:lstStyle/>
          <a:p>
            <a:pPr marL="180975" indent="-180975">
              <a:buClr>
                <a:srgbClr val="E50056"/>
              </a:buClr>
              <a:buFont typeface="Arial" panose="020B0604020202020204" pitchFamily="34" charset="0"/>
              <a:buChar char="•"/>
            </a:pPr>
            <a:r>
              <a:rPr lang="nl-NL" sz="2000" dirty="0"/>
              <a:t>Er moet sprake zijn van een origineel werk met een oorspronkelijk karakter. Feiten en ideeën vallen hier niet onder.</a:t>
            </a:r>
          </a:p>
        </p:txBody>
      </p:sp>
      <p:sp>
        <p:nvSpPr>
          <p:cNvPr id="21" name="Tekstvak 20">
            <a:extLst>
              <a:ext uri="{FF2B5EF4-FFF2-40B4-BE49-F238E27FC236}">
                <a16:creationId xmlns:a16="http://schemas.microsoft.com/office/drawing/2014/main" id="{8032E3AB-8895-44CD-8FD3-90BADB01D271}"/>
              </a:ext>
            </a:extLst>
          </p:cNvPr>
          <p:cNvSpPr txBox="1"/>
          <p:nvPr/>
        </p:nvSpPr>
        <p:spPr>
          <a:xfrm>
            <a:off x="752549" y="4813642"/>
            <a:ext cx="10210824" cy="400110"/>
          </a:xfrm>
          <a:prstGeom prst="rect">
            <a:avLst/>
          </a:prstGeom>
          <a:noFill/>
        </p:spPr>
        <p:txBody>
          <a:bodyPr wrap="square" rtlCol="0">
            <a:spAutoFit/>
          </a:bodyPr>
          <a:lstStyle/>
          <a:p>
            <a:pPr marL="180975" indent="-180975">
              <a:buClr>
                <a:srgbClr val="E50056"/>
              </a:buClr>
              <a:buFont typeface="Arial" panose="020B0604020202020204" pitchFamily="34" charset="0"/>
              <a:buChar char="•"/>
            </a:pPr>
            <a:r>
              <a:rPr lang="nl-NL" sz="2000" dirty="0"/>
              <a:t>De maker(s) heeft/hebben het auteursrecht, het hoeft niet te worden vastgelegd.</a:t>
            </a:r>
          </a:p>
        </p:txBody>
      </p:sp>
      <p:sp>
        <p:nvSpPr>
          <p:cNvPr id="22" name="Tekstvak 21">
            <a:extLst>
              <a:ext uri="{FF2B5EF4-FFF2-40B4-BE49-F238E27FC236}">
                <a16:creationId xmlns:a16="http://schemas.microsoft.com/office/drawing/2014/main" id="{D156C7A3-473E-468C-A503-B4E3B1231692}"/>
              </a:ext>
            </a:extLst>
          </p:cNvPr>
          <p:cNvSpPr txBox="1"/>
          <p:nvPr/>
        </p:nvSpPr>
        <p:spPr>
          <a:xfrm>
            <a:off x="752549" y="5403152"/>
            <a:ext cx="10210824" cy="1015663"/>
          </a:xfrm>
          <a:prstGeom prst="rect">
            <a:avLst/>
          </a:prstGeom>
          <a:noFill/>
        </p:spPr>
        <p:txBody>
          <a:bodyPr wrap="square" rtlCol="0">
            <a:spAutoFit/>
          </a:bodyPr>
          <a:lstStyle/>
          <a:p>
            <a:pPr marL="180975" indent="-180975">
              <a:buClr>
                <a:srgbClr val="E50056"/>
              </a:buClr>
              <a:buFont typeface="Arial" panose="020B0604020202020204" pitchFamily="34" charset="0"/>
              <a:buChar char="•"/>
            </a:pPr>
            <a:r>
              <a:rPr lang="nl-NL" sz="2000" dirty="0"/>
              <a:t>Het auteursrecht ligt bij de werkgever voor werk dat is gedaan in uitoefening van de functie, ongeacht of het werk binnen of buiten werktijd is gemaakt.</a:t>
            </a:r>
            <a:br>
              <a:rPr lang="nl-NL" sz="2000" dirty="0"/>
            </a:br>
            <a:r>
              <a:rPr lang="nl-NL" sz="2000" dirty="0"/>
              <a:t>Hierover kunnen afwijkende afspraken worden gemaakt met de werkgever.</a:t>
            </a:r>
          </a:p>
        </p:txBody>
      </p:sp>
      <p:pic>
        <p:nvPicPr>
          <p:cNvPr id="4" name="Afbeelding 3">
            <a:extLst>
              <a:ext uri="{FF2B5EF4-FFF2-40B4-BE49-F238E27FC236}">
                <a16:creationId xmlns:a16="http://schemas.microsoft.com/office/drawing/2014/main" id="{34A77492-3C86-B7E5-0FCC-F8FBE656E4C2}"/>
              </a:ext>
            </a:extLst>
          </p:cNvPr>
          <p:cNvPicPr>
            <a:picLocks noChangeAspect="1"/>
          </p:cNvPicPr>
          <p:nvPr/>
        </p:nvPicPr>
        <p:blipFill>
          <a:blip r:embed="rId3"/>
          <a:stretch>
            <a:fillRect/>
          </a:stretch>
        </p:blipFill>
        <p:spPr>
          <a:xfrm>
            <a:off x="252412" y="177857"/>
            <a:ext cx="5376863" cy="805309"/>
          </a:xfrm>
          <a:prstGeom prst="rect">
            <a:avLst/>
          </a:prstGeom>
        </p:spPr>
      </p:pic>
    </p:spTree>
    <p:extLst>
      <p:ext uri="{BB962C8B-B14F-4D97-AF65-F5344CB8AC3E}">
        <p14:creationId xmlns:p14="http://schemas.microsoft.com/office/powerpoint/2010/main" val="135707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0AE2011D-244B-4F8E-A3BB-930B4F22C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517" y="1289171"/>
            <a:ext cx="5402536" cy="4079121"/>
          </a:xfrm>
          <a:prstGeom prst="rect">
            <a:avLst/>
          </a:prstGeom>
        </p:spPr>
      </p:pic>
      <p:pic>
        <p:nvPicPr>
          <p:cNvPr id="21" name="Afbeelding 20">
            <a:extLst>
              <a:ext uri="{FF2B5EF4-FFF2-40B4-BE49-F238E27FC236}">
                <a16:creationId xmlns:a16="http://schemas.microsoft.com/office/drawing/2014/main" id="{D00E0114-B769-40A7-9C3A-20EE3C36A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517" y="5492457"/>
            <a:ext cx="6923306" cy="941834"/>
          </a:xfrm>
          <a:prstGeom prst="rect">
            <a:avLst/>
          </a:prstGeom>
        </p:spPr>
      </p:pic>
      <p:pic>
        <p:nvPicPr>
          <p:cNvPr id="22" name="Afbeelding 21">
            <a:hlinkClick r:id="rId5"/>
            <a:extLst>
              <a:ext uri="{FF2B5EF4-FFF2-40B4-BE49-F238E27FC236}">
                <a16:creationId xmlns:a16="http://schemas.microsoft.com/office/drawing/2014/main" id="{A9A41983-DE0B-4014-A2E9-94D0D41627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916" y="1531987"/>
            <a:ext cx="4779106" cy="2880320"/>
          </a:xfrm>
          <a:prstGeom prst="rect">
            <a:avLst/>
          </a:prstGeom>
        </p:spPr>
      </p:pic>
      <p:pic>
        <p:nvPicPr>
          <p:cNvPr id="2" name="Afbeelding 1">
            <a:extLst>
              <a:ext uri="{FF2B5EF4-FFF2-40B4-BE49-F238E27FC236}">
                <a16:creationId xmlns:a16="http://schemas.microsoft.com/office/drawing/2014/main" id="{1EDBED79-4493-7325-D117-752AC8916EAF}"/>
              </a:ext>
            </a:extLst>
          </p:cNvPr>
          <p:cNvPicPr>
            <a:picLocks noChangeAspect="1"/>
          </p:cNvPicPr>
          <p:nvPr/>
        </p:nvPicPr>
        <p:blipFill>
          <a:blip r:embed="rId7"/>
          <a:stretch>
            <a:fillRect/>
          </a:stretch>
        </p:blipFill>
        <p:spPr>
          <a:xfrm>
            <a:off x="252412" y="177857"/>
            <a:ext cx="5376863" cy="805309"/>
          </a:xfrm>
          <a:prstGeom prst="rect">
            <a:avLst/>
          </a:prstGeom>
        </p:spPr>
      </p:pic>
    </p:spTree>
    <p:extLst>
      <p:ext uri="{BB962C8B-B14F-4D97-AF65-F5344CB8AC3E}">
        <p14:creationId xmlns:p14="http://schemas.microsoft.com/office/powerpoint/2010/main" val="86781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78DCCDA7730242A0AE034896069C19" ma:contentTypeVersion="14" ma:contentTypeDescription="Een nieuw document maken." ma:contentTypeScope="" ma:versionID="eae1e94b267dfc3539a6d2c87cf5d118">
  <xsd:schema xmlns:xsd="http://www.w3.org/2001/XMLSchema" xmlns:xs="http://www.w3.org/2001/XMLSchema" xmlns:p="http://schemas.microsoft.com/office/2006/metadata/properties" xmlns:ns2="31523446-b0ed-4b2a-8211-2d9d4275935e" xmlns:ns3="97960dda-5596-47b1-8f38-79a2eab2ac61" targetNamespace="http://schemas.microsoft.com/office/2006/metadata/properties" ma:root="true" ma:fieldsID="a0cdc33a75fe8c5a0e44252b2eab2cb9" ns2:_="" ns3:_="">
    <xsd:import namespace="31523446-b0ed-4b2a-8211-2d9d4275935e"/>
    <xsd:import namespace="97960dda-5596-47b1-8f38-79a2eab2ac6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23446-b0ed-4b2a-8211-2d9d42759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960dda-5596-47b1-8f38-79a2eab2ac6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2caba1-9a44-485a-b60f-c05c0403aab5}" ma:internalName="TaxCatchAll" ma:showField="CatchAllData" ma:web="97960dda-5596-47b1-8f38-79a2eab2ac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523446-b0ed-4b2a-8211-2d9d4275935e">
      <Terms xmlns="http://schemas.microsoft.com/office/infopath/2007/PartnerControls"/>
    </lcf76f155ced4ddcb4097134ff3c332f>
    <TaxCatchAll xmlns="97960dda-5596-47b1-8f38-79a2eab2ac61" xsi:nil="true"/>
  </documentManagement>
</p:properties>
</file>

<file path=customXml/itemProps1.xml><?xml version="1.0" encoding="utf-8"?>
<ds:datastoreItem xmlns:ds="http://schemas.openxmlformats.org/officeDocument/2006/customXml" ds:itemID="{B5262E29-F66B-4DEC-BE94-AAE1190A0B4B}">
  <ds:schemaRefs>
    <ds:schemaRef ds:uri="http://schemas.microsoft.com/sharepoint/v3/contenttype/forms"/>
  </ds:schemaRefs>
</ds:datastoreItem>
</file>

<file path=customXml/itemProps2.xml><?xml version="1.0" encoding="utf-8"?>
<ds:datastoreItem xmlns:ds="http://schemas.openxmlformats.org/officeDocument/2006/customXml" ds:itemID="{B7C1EC09-CD54-490F-9CE8-A384709C9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23446-b0ed-4b2a-8211-2d9d4275935e"/>
    <ds:schemaRef ds:uri="97960dda-5596-47b1-8f38-79a2eab2a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ED857D-B563-4068-B73C-1A8F32A13464}">
  <ds:schemaRefs>
    <ds:schemaRef ds:uri="http://schemas.microsoft.com/office/2006/metadata/properties"/>
    <ds:schemaRef ds:uri="http://schemas.microsoft.com/office/infopath/2007/PartnerControls"/>
    <ds:schemaRef ds:uri="31523446-b0ed-4b2a-8211-2d9d4275935e"/>
    <ds:schemaRef ds:uri="97960dda-5596-47b1-8f38-79a2eab2ac61"/>
  </ds:schemaRefs>
</ds:datastoreItem>
</file>

<file path=docProps/app.xml><?xml version="1.0" encoding="utf-8"?>
<Properties xmlns="http://schemas.openxmlformats.org/officeDocument/2006/extended-properties" xmlns:vt="http://schemas.openxmlformats.org/officeDocument/2006/docPropsVTypes">
  <TotalTime>0</TotalTime>
  <Words>2629</Words>
  <Application>Microsoft Office PowerPoint</Application>
  <PresentationFormat>Breedbeeld</PresentationFormat>
  <Paragraphs>214</Paragraphs>
  <Slides>34</Slides>
  <Notes>17</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Waarom de Easy Access-regeling?</vt:lpstr>
      <vt:lpstr> Stichting UvO (Uitgeversorganisatie voor Onderwijslicenties)</vt:lpstr>
      <vt:lpstr> Easy Access-regeling: wat is toegestaan? </vt:lpstr>
      <vt:lpstr>Easy Access-regeling: wat is toegestaan?</vt:lpstr>
      <vt:lpstr> Stapelen/meervoudige overnames</vt:lpstr>
      <vt:lpstr> Wat is nog meer toegestaan? (1)</vt:lpstr>
      <vt:lpstr> Wat is nog meer toegestaan? (2)</vt:lpstr>
      <vt:lpstr> Educatieve platforms, zoals Edusources en Wikiwijs</vt:lpstr>
      <vt:lpstr> Correcte bronvermelding (1)</vt:lpstr>
      <vt:lpstr> Correcte bronvermelding (2)</vt:lpstr>
      <vt:lpstr> Correcte bronvermelding (3)</vt:lpstr>
      <vt:lpstr>Aandachtspunten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Arjan Doolaar</dc:creator>
  <cp:lastModifiedBy>Cynthia Halfwerk</cp:lastModifiedBy>
  <cp:revision>112</cp:revision>
  <dcterms:created xsi:type="dcterms:W3CDTF">2022-08-16T15:28:11Z</dcterms:created>
  <dcterms:modified xsi:type="dcterms:W3CDTF">2024-09-17T10:42:22Z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0x0101001778DCCDA7730242A0AE034896069C19</vt:lpwstr>
  </property>
</Properties>
</file>