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2" r:id="rId5"/>
    <p:sldMasterId id="214748367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1D4EF6E-7834-4B30-A52C-8B885A5DE631}">
  <a:tblStyle styleId="{A1D4EF6E-7834-4B30-A52C-8B885A5DE63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6b8091c4e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6" name="Google Shape;126;g36b8091c4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Martijn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Introduction of ourselves and topic, should be short minute (1/20)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Overal timeline now: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Introduction up to workshop: 5 minutes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Workshop connection to framework competencies: 5-10 minutes (around 12-15 minutes should hopefully be done)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Lessons learned: 5 minutes (17-18 minutes  hopefully)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end: 2 minutes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Q&amp;A 10 minutes</a:t>
            </a:r>
            <a:endParaRPr/>
          </a:p>
        </p:txBody>
      </p:sp>
      <p:sp>
        <p:nvSpPr>
          <p:cNvPr id="127" name="Google Shape;127;g36b8091c4e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6c8678ac2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6c8678ac2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6b8091c4ec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6b8091c4ec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6b8091c4ec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6b8091c4ec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d6112d46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3d6112d46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6b8091c4ec_0_5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6b8091c4ec_0_5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6b8091c4ec_0_6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6b8091c4ec_0_6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b8091c4ec_0_7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b8091c4ec_0_7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6b8091c4ec_0_7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6b8091c4ec_0_7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6b8091c4ec_0_7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6b8091c4ec_0_7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0"/>
            <a:ext cx="9144000" cy="76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91425" spcFirstLastPara="1" rIns="9142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/>
        </p:nvSpPr>
        <p:spPr>
          <a:xfrm>
            <a:off x="127000" y="0"/>
            <a:ext cx="254100" cy="7632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757575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34275" lIns="91425" spcFirstLastPara="1" rIns="9142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0" y="0"/>
            <a:ext cx="126900" cy="76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91425" spcFirstLastPara="1" rIns="9142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3"/>
          <p:cNvSpPr txBox="1"/>
          <p:nvPr>
            <p:ph type="ctrTitle"/>
          </p:nvPr>
        </p:nvSpPr>
        <p:spPr>
          <a:xfrm>
            <a:off x="0" y="955800"/>
            <a:ext cx="9144000" cy="811800"/>
          </a:xfrm>
          <a:prstGeom prst="rect">
            <a:avLst/>
          </a:prstGeom>
          <a:solidFill>
            <a:srgbClr val="505050"/>
          </a:solidFill>
          <a:ln>
            <a:noFill/>
          </a:ln>
        </p:spPr>
        <p:txBody>
          <a:bodyPr anchorCtr="0" anchor="t" bIns="161925" lIns="981950" spcFirstLastPara="1" rIns="268250" wrap="square" tIns="161925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51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" y="3024000"/>
            <a:ext cx="9140700" cy="14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25700" lIns="982075" spcFirstLastPara="1" rIns="267825" wrap="square" tIns="25700">
            <a:normAutofit/>
          </a:bodyPr>
          <a:lstStyle>
            <a:lvl1pPr lvl="0" algn="l">
              <a:lnSpc>
                <a:spcPct val="10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427"/>
              <a:buFont typeface="Verdana"/>
              <a:buNone/>
              <a:defRPr sz="1427"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Char char="▪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530"/>
              <a:buChar char="-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9pPr>
          </a:lstStyle>
          <a:p/>
        </p:txBody>
      </p:sp>
      <p:sp>
        <p:nvSpPr>
          <p:cNvPr id="56" name="Google Shape;56;p13"/>
          <p:cNvSpPr/>
          <p:nvPr/>
        </p:nvSpPr>
        <p:spPr>
          <a:xfrm>
            <a:off x="-1" y="763191"/>
            <a:ext cx="9144000" cy="200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34275" lIns="91425" spcFirstLastPara="1" rIns="9142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8255000" y="809626"/>
            <a:ext cx="190500" cy="1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5"/>
              <a:buFont typeface="Arial"/>
              <a:buNone/>
            </a:pPr>
            <a:fld id="{00000000-1234-1234-1234-123412341234}" type="slidenum">
              <a:rPr b="0" i="0" lang="en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675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8204200" y="809626"/>
            <a:ext cx="40200" cy="1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5"/>
              <a:buFont typeface="Arial"/>
              <a:buNone/>
            </a:pPr>
            <a:r>
              <a:rPr b="0" i="0" lang="en" sz="675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95289" y="153924"/>
            <a:ext cx="1799252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2765823" y="254794"/>
            <a:ext cx="0" cy="1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t/>
            </a:r>
            <a:endParaRPr b="0" i="0" sz="750" u="none" cap="none" strike="noStrike">
              <a:solidFill>
                <a:srgbClr val="CC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358879" y="255985"/>
            <a:ext cx="18003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t/>
            </a:r>
            <a:endParaRPr b="0" i="0" sz="750" u="none" cap="none" strike="noStrike">
              <a:solidFill>
                <a:srgbClr val="CC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378700" y="809626"/>
            <a:ext cx="756000" cy="1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5"/>
              <a:buFont typeface="Arial"/>
              <a:buNone/>
            </a:pPr>
            <a:r>
              <a:t/>
            </a:r>
            <a:endParaRPr b="0" i="0" sz="675" u="none" cap="none" strike="noStrike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/>
          <p:nvPr/>
        </p:nvSpPr>
        <p:spPr>
          <a:xfrm>
            <a:off x="0" y="0"/>
            <a:ext cx="9144000" cy="76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0" y="0"/>
            <a:ext cx="12600" cy="7632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757575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0" y="0"/>
            <a:ext cx="126900" cy="76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5"/>
          <p:cNvSpPr txBox="1"/>
          <p:nvPr>
            <p:ph type="ctrTitle"/>
          </p:nvPr>
        </p:nvSpPr>
        <p:spPr>
          <a:xfrm>
            <a:off x="0" y="955800"/>
            <a:ext cx="9144000" cy="810000"/>
          </a:xfrm>
          <a:prstGeom prst="rect">
            <a:avLst/>
          </a:prstGeom>
          <a:solidFill>
            <a:srgbClr val="505050"/>
          </a:solidFill>
          <a:ln>
            <a:noFill/>
          </a:ln>
        </p:spPr>
        <p:txBody>
          <a:bodyPr anchorCtr="0" anchor="t" bIns="162000" lIns="736475" spcFirstLastPara="1" rIns="201200" wrap="square" tIns="162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3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5"/>
          <p:cNvSpPr txBox="1"/>
          <p:nvPr>
            <p:ph idx="1" type="subTitle"/>
          </p:nvPr>
        </p:nvSpPr>
        <p:spPr>
          <a:xfrm>
            <a:off x="1" y="3024000"/>
            <a:ext cx="9141000" cy="14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08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/>
            </a:lvl1pPr>
            <a:lvl2pPr lvl="1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Char char="▪"/>
              <a:defRPr/>
            </a:lvl2pPr>
            <a:lvl3pPr lvl="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/>
            </a:lvl3pPr>
            <a:lvl4pPr lvl="3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4pPr>
            <a:lvl5pPr lvl="4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5pPr>
            <a:lvl6pPr lvl="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6pPr>
            <a:lvl7pPr lvl="6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7pPr>
            <a:lvl8pPr lvl="7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8pPr>
            <a:lvl9pPr lvl="8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9pPr>
          </a:lstStyle>
          <a:p/>
        </p:txBody>
      </p:sp>
      <p:sp>
        <p:nvSpPr>
          <p:cNvPr id="81" name="Google Shape;81;p15"/>
          <p:cNvSpPr/>
          <p:nvPr/>
        </p:nvSpPr>
        <p:spPr>
          <a:xfrm>
            <a:off x="-1" y="763191"/>
            <a:ext cx="9144000" cy="200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8035925" y="809626"/>
            <a:ext cx="190500" cy="1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b="0" i="0" lang="en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7997825" y="809626"/>
            <a:ext cx="39600" cy="1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|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Google Shape;84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95288" y="153924"/>
            <a:ext cx="1799253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5"/>
          <p:cNvSpPr txBox="1"/>
          <p:nvPr/>
        </p:nvSpPr>
        <p:spPr>
          <a:xfrm>
            <a:off x="2765823" y="254794"/>
            <a:ext cx="0" cy="1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CC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6" name="Google Shape;86;p15"/>
          <p:cNvSpPr txBox="1"/>
          <p:nvPr/>
        </p:nvSpPr>
        <p:spPr>
          <a:xfrm>
            <a:off x="4358879" y="255985"/>
            <a:ext cx="18003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CC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7378700" y="809626"/>
            <a:ext cx="571500" cy="1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endParaRPr b="0" i="0" sz="700" u="none" cap="none" strike="noStrike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1" y="1615559"/>
            <a:ext cx="9141000" cy="33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›"/>
              <a:defRPr/>
            </a:lvl1pPr>
            <a:lvl2pPr indent="-2730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Char char="▪"/>
              <a:defRPr/>
            </a:lvl2pPr>
            <a:lvl3pPr indent="-2984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0" y="962025"/>
            <a:ext cx="9144000" cy="4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467544" y="1599642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736550" spcFirstLastPara="1" rIns="202500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b="1" sz="14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4" name="Google Shape;94;p17"/>
          <p:cNvSpPr txBox="1"/>
          <p:nvPr>
            <p:ph idx="2" type="body"/>
          </p:nvPr>
        </p:nvSpPr>
        <p:spPr>
          <a:xfrm>
            <a:off x="457200" y="2085697"/>
            <a:ext cx="4040100" cy="28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›"/>
              <a:defRPr sz="1800"/>
            </a:lvl1pPr>
            <a:lvl2pPr indent="-2794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800"/>
              <a:buChar char="▪"/>
              <a:defRPr sz="1500"/>
            </a:lvl2pPr>
            <a:lvl3pPr indent="-2984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 sz="1400"/>
            </a:lvl3pPr>
            <a:lvl4pPr indent="-3048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9pPr>
          </a:lstStyle>
          <a:p/>
        </p:txBody>
      </p:sp>
      <p:sp>
        <p:nvSpPr>
          <p:cNvPr id="95" name="Google Shape;95;p17"/>
          <p:cNvSpPr txBox="1"/>
          <p:nvPr>
            <p:ph idx="3" type="body"/>
          </p:nvPr>
        </p:nvSpPr>
        <p:spPr>
          <a:xfrm>
            <a:off x="4645026" y="1599643"/>
            <a:ext cx="4041600" cy="4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736550" spcFirstLastPara="1" rIns="202500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b="1" sz="14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6" name="Google Shape;96;p17"/>
          <p:cNvSpPr txBox="1"/>
          <p:nvPr>
            <p:ph idx="4" type="body"/>
          </p:nvPr>
        </p:nvSpPr>
        <p:spPr>
          <a:xfrm>
            <a:off x="4645026" y="2085697"/>
            <a:ext cx="4041600" cy="28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›"/>
              <a:defRPr sz="1800"/>
            </a:lvl1pPr>
            <a:lvl2pPr indent="-2794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800"/>
              <a:buChar char="▪"/>
              <a:defRPr sz="1500"/>
            </a:lvl2pPr>
            <a:lvl3pPr indent="-2984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 sz="1400"/>
            </a:lvl3pPr>
            <a:lvl4pPr indent="-3048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3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736550" spcFirstLastPara="1" rIns="202500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1" y="1672828"/>
            <a:ext cx="4494300" cy="32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6195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›"/>
              <a:defRPr sz="2100"/>
            </a:lvl1pPr>
            <a:lvl2pPr indent="-2857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▪"/>
              <a:defRPr sz="1800"/>
            </a:lvl2pPr>
            <a:lvl3pPr indent="-3111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  <a:defRPr sz="1500"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9pPr>
          </a:lstStyle>
          <a:p/>
        </p:txBody>
      </p:sp>
      <p:sp>
        <p:nvSpPr>
          <p:cNvPr id="103" name="Google Shape;103;p19"/>
          <p:cNvSpPr txBox="1"/>
          <p:nvPr>
            <p:ph idx="2" type="body"/>
          </p:nvPr>
        </p:nvSpPr>
        <p:spPr>
          <a:xfrm>
            <a:off x="4646613" y="1672828"/>
            <a:ext cx="4494300" cy="32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6195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›"/>
              <a:defRPr sz="2100"/>
            </a:lvl1pPr>
            <a:lvl2pPr indent="-2857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▪"/>
              <a:defRPr sz="1800"/>
            </a:lvl2pPr>
            <a:lvl3pPr indent="-3111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  <a:defRPr sz="1500"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251521" y="1005576"/>
            <a:ext cx="32139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1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575050" y="1005576"/>
            <a:ext cx="5111700" cy="38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›"/>
              <a:defRPr sz="2400"/>
            </a:lvl1pPr>
            <a:lvl2pPr indent="-2984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2100"/>
            </a:lvl2pPr>
            <a:lvl3pPr indent="-32385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500"/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500"/>
            </a:lvl5pPr>
            <a:lvl6pPr indent="-32385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500"/>
            </a:lvl6pPr>
            <a:lvl7pPr indent="-32385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500"/>
            </a:lvl7pPr>
            <a:lvl8pPr indent="-32385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500"/>
            </a:lvl8pPr>
            <a:lvl9pPr indent="-32385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  <a:defRPr sz="1500"/>
            </a:lvl9pPr>
          </a:lstStyle>
          <a:p/>
        </p:txBody>
      </p:sp>
      <p:sp>
        <p:nvSpPr>
          <p:cNvPr id="110" name="Google Shape;110;p22"/>
          <p:cNvSpPr txBox="1"/>
          <p:nvPr>
            <p:ph idx="2" type="body"/>
          </p:nvPr>
        </p:nvSpPr>
        <p:spPr>
          <a:xfrm>
            <a:off x="251521" y="1653648"/>
            <a:ext cx="3213900" cy="32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800"/>
            </a:lvl3pPr>
            <a:lvl4pPr indent="-228600" lvl="3" marL="1828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indent="-228600" lvl="4" marL="22860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indent="-228600" lvl="5" marL="2743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6pPr>
            <a:lvl7pPr indent="-228600" lvl="6" marL="32004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indent="-228600" lvl="7" marL="3657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indent="-228600" lvl="8" marL="4114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1792288" y="3813888"/>
            <a:ext cx="5486400" cy="4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1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3"/>
          <p:cNvSpPr/>
          <p:nvPr>
            <p:ph idx="2" type="pic"/>
          </p:nvPr>
        </p:nvSpPr>
        <p:spPr>
          <a:xfrm>
            <a:off x="1792288" y="1113588"/>
            <a:ext cx="5486400" cy="2700300"/>
          </a:xfrm>
          <a:prstGeom prst="rect">
            <a:avLst/>
          </a:prstGeom>
          <a:noFill/>
          <a:ln>
            <a:noFill/>
          </a:ln>
        </p:spPr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1792288" y="4299942"/>
            <a:ext cx="5486400" cy="5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800"/>
            </a:lvl3pPr>
            <a:lvl4pPr indent="-228600" lvl="3" marL="1828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indent="-228600" lvl="4" marL="22860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indent="-228600" lvl="5" marL="2743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6pPr>
            <a:lvl7pPr indent="-228600" lvl="6" marL="32004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indent="-228600" lvl="7" marL="3657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indent="-228600" lvl="8" marL="4114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4"/>
          <p:cNvSpPr txBox="1"/>
          <p:nvPr>
            <p:ph idx="1" type="body"/>
          </p:nvPr>
        </p:nvSpPr>
        <p:spPr>
          <a:xfrm rot="5400000">
            <a:off x="2901726" y="-1286041"/>
            <a:ext cx="3337500" cy="9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›"/>
              <a:defRPr/>
            </a:lvl1pPr>
            <a:lvl2pPr indent="-2730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Char char="▪"/>
              <a:defRPr/>
            </a:lvl2pPr>
            <a:lvl3pPr indent="-2984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/>
          <p:nvPr>
            <p:ph type="title"/>
          </p:nvPr>
        </p:nvSpPr>
        <p:spPr>
          <a:xfrm rot="5400000">
            <a:off x="6045876" y="1816528"/>
            <a:ext cx="3905400" cy="228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25"/>
          <p:cNvSpPr txBox="1"/>
          <p:nvPr>
            <p:ph idx="1" type="body"/>
          </p:nvPr>
        </p:nvSpPr>
        <p:spPr>
          <a:xfrm rot="5400000">
            <a:off x="1399264" y="-393271"/>
            <a:ext cx="3905400" cy="67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›"/>
              <a:defRPr/>
            </a:lvl1pPr>
            <a:lvl2pPr indent="-2730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Char char="▪"/>
              <a:defRPr/>
            </a:lvl2pPr>
            <a:lvl3pPr indent="-2984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6"/>
          <p:cNvSpPr txBox="1"/>
          <p:nvPr>
            <p:ph idx="1" type="body"/>
          </p:nvPr>
        </p:nvSpPr>
        <p:spPr>
          <a:xfrm>
            <a:off x="1" y="1615559"/>
            <a:ext cx="9141000" cy="33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›"/>
              <a:defRPr/>
            </a:lvl1pPr>
            <a:lvl2pPr indent="-2730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Char char="▪"/>
              <a:defRPr/>
            </a:lvl2pPr>
            <a:lvl3pPr indent="-2984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>
            <a:off x="0" y="0"/>
            <a:ext cx="12600" cy="7632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757575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0" y="0"/>
            <a:ext cx="126900" cy="76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1" y="1615559"/>
            <a:ext cx="9141000" cy="33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736550" spcFirstLastPara="1" rIns="202500" wrap="square" tIns="34275">
            <a:noAutofit/>
          </a:bodyPr>
          <a:lstStyle>
            <a:lvl1pPr indent="-34925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›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▪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925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100" lIns="737100" spcFirstLastPara="1" rIns="202500" wrap="square" tIns="351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8" name="Google Shape;68;p14"/>
          <p:cNvSpPr/>
          <p:nvPr/>
        </p:nvSpPr>
        <p:spPr>
          <a:xfrm>
            <a:off x="-1" y="762000"/>
            <a:ext cx="9144000" cy="200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8035925" y="802005"/>
            <a:ext cx="190500" cy="1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b="0" i="0" lang="en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7997825" y="802005"/>
            <a:ext cx="39600" cy="1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|</a:t>
            </a:r>
            <a:endParaRPr b="0" i="0" sz="700" u="none" cap="none" strike="noStrike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95288" y="153924"/>
            <a:ext cx="1799253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 txBox="1"/>
          <p:nvPr/>
        </p:nvSpPr>
        <p:spPr>
          <a:xfrm>
            <a:off x="2765823" y="254794"/>
            <a:ext cx="0" cy="1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CC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4358879" y="255985"/>
            <a:ext cx="18003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CC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7378700" y="802005"/>
            <a:ext cx="571500" cy="1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b="0" i="0" sz="700" u="none" cap="none" strike="noStrike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hyperlink" Target="https://unesdoc.unesco.org/ark:/48223/pf0000266161" TargetMode="External"/><Relationship Id="rId5" Type="http://schemas.openxmlformats.org/officeDocument/2006/relationships/hyperlink" Target="https://creativecommons.org/licenses/by-sa/4.0/deed.e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hyperlink" Target="https://thenounproject.com/icon/friendship-7628910/" TargetMode="External"/><Relationship Id="rId5" Type="http://schemas.openxmlformats.org/officeDocument/2006/relationships/hyperlink" Target="https://thenounproject.com/creator/nanikhaq/" TargetMode="External"/><Relationship Id="rId6" Type="http://schemas.openxmlformats.org/officeDocument/2006/relationships/hyperlink" Target="https://thenounproject.com/" TargetMode="External"/><Relationship Id="rId7" Type="http://schemas.openxmlformats.org/officeDocument/2006/relationships/hyperlink" Target="https://creativecommons.org/licenses/by/3.0/deed.e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7"/>
          <p:cNvSpPr txBox="1"/>
          <p:nvPr>
            <p:ph type="ctrTitle"/>
          </p:nvPr>
        </p:nvSpPr>
        <p:spPr>
          <a:xfrm>
            <a:off x="0" y="955800"/>
            <a:ext cx="9144000" cy="1558500"/>
          </a:xfrm>
          <a:prstGeom prst="rect">
            <a:avLst/>
          </a:prstGeom>
          <a:solidFill>
            <a:srgbClr val="505050"/>
          </a:solidFill>
          <a:ln>
            <a:noFill/>
          </a:ln>
        </p:spPr>
        <p:txBody>
          <a:bodyPr anchorCtr="0" anchor="t" bIns="161925" lIns="981950" spcFirstLastPara="1" rIns="268250" wrap="square" tIns="1619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4000"/>
              <a:t>Samenwerking UB en ESI bij de RUG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7"/>
          <p:cNvSpPr txBox="1"/>
          <p:nvPr>
            <p:ph idx="1" type="subTitle"/>
          </p:nvPr>
        </p:nvSpPr>
        <p:spPr>
          <a:xfrm>
            <a:off x="-133500" y="4727300"/>
            <a:ext cx="3863400" cy="3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25700" lIns="982075" spcFirstLastPara="1" rIns="267825" wrap="square" tIns="2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373"/>
              <a:buFont typeface="Verdana"/>
              <a:buNone/>
            </a:pPr>
            <a:r>
              <a:rPr lang="en">
                <a:solidFill>
                  <a:srgbClr val="808080"/>
                </a:solidFill>
              </a:rPr>
              <a:t>Themadag B-OOO - 3 juli</a:t>
            </a:r>
            <a:endParaRPr>
              <a:solidFill>
                <a:srgbClr val="808080"/>
              </a:solidFill>
            </a:endParaRPr>
          </a:p>
        </p:txBody>
      </p:sp>
      <p:grpSp>
        <p:nvGrpSpPr>
          <p:cNvPr id="131" name="Google Shape;131;p27"/>
          <p:cNvGrpSpPr/>
          <p:nvPr/>
        </p:nvGrpSpPr>
        <p:grpSpPr>
          <a:xfrm>
            <a:off x="6252575" y="2834374"/>
            <a:ext cx="2828824" cy="1824499"/>
            <a:chOff x="2996541" y="2040124"/>
            <a:chExt cx="3037500" cy="1959088"/>
          </a:xfrm>
        </p:grpSpPr>
        <p:pic>
          <p:nvPicPr>
            <p:cNvPr id="132" name="Google Shape;132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939190" y="2040124"/>
              <a:ext cx="1152180" cy="153076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3" name="Google Shape;133;p27"/>
            <p:cNvSpPr txBox="1"/>
            <p:nvPr/>
          </p:nvSpPr>
          <p:spPr>
            <a:xfrm>
              <a:off x="2996541" y="3602612"/>
              <a:ext cx="3037500" cy="39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rPr b="0" i="0" lang="en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Martijn Blikmans-Middel</a:t>
              </a:r>
              <a:endParaRPr b="0" i="0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4" name="Google Shape;134;p27"/>
          <p:cNvSpPr txBox="1"/>
          <p:nvPr/>
        </p:nvSpPr>
        <p:spPr>
          <a:xfrm>
            <a:off x="6736994" y="4622698"/>
            <a:ext cx="186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200"/>
              <a:t>Universiteitsbibliotheek RUG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6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Toekomst</a:t>
            </a:r>
            <a:endParaRPr/>
          </a:p>
        </p:txBody>
      </p:sp>
      <p:sp>
        <p:nvSpPr>
          <p:cNvPr id="203" name="Google Shape;203;p36"/>
          <p:cNvSpPr txBox="1"/>
          <p:nvPr>
            <p:ph idx="1" type="body"/>
          </p:nvPr>
        </p:nvSpPr>
        <p:spPr>
          <a:xfrm>
            <a:off x="1" y="1615559"/>
            <a:ext cx="9141000" cy="33375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Open Science Programma fase 2: hernieuwde samenwerking met ESI</a:t>
            </a:r>
            <a:endParaRPr/>
          </a:p>
          <a:p>
            <a:pPr indent="0" lvl="0" marL="45720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Betrokkenheid Teaching Academy Groningen (TAG) → communities van docenten meer direct ben structureel betrekken</a:t>
            </a:r>
            <a:endParaRPr/>
          </a:p>
          <a:p>
            <a:pPr indent="0" lvl="0" marL="45720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Oprichting van CTL 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Vorm nog onduidelijk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Mogelijke herpositionering van het onderwerp open onderwijs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 wie praten we</a:t>
            </a:r>
            <a:endParaRPr/>
          </a:p>
        </p:txBody>
      </p:sp>
      <p:sp>
        <p:nvSpPr>
          <p:cNvPr id="140" name="Google Shape;140;p28"/>
          <p:cNvSpPr txBox="1"/>
          <p:nvPr>
            <p:ph idx="1" type="body"/>
          </p:nvPr>
        </p:nvSpPr>
        <p:spPr>
          <a:xfrm>
            <a:off x="0" y="1615555"/>
            <a:ext cx="9141000" cy="14448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Universiteitsbibliotheek (UB):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Functioneel beheerders van OE(R) infrastructuur: SURFsharekit, edusources, Pressbooks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Auteursrechteninformatiepunt, informatiespecialisten OE(R), UGP</a:t>
            </a:r>
            <a:endParaRPr/>
          </a:p>
        </p:txBody>
      </p:sp>
      <p:sp>
        <p:nvSpPr>
          <p:cNvPr id="141" name="Google Shape;141;p28"/>
          <p:cNvSpPr txBox="1"/>
          <p:nvPr>
            <p:ph idx="1" type="body"/>
          </p:nvPr>
        </p:nvSpPr>
        <p:spPr>
          <a:xfrm>
            <a:off x="0" y="3142227"/>
            <a:ext cx="9141000" cy="19371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Educational Support and Innovation (ESI)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Onderdeel van bredere dienst centrum voor informatietechnologie (CIT)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Docentprofessionalisering: BKO/SKO, onderwijskundig advies &amp; ontwerp, educatieve applicaties, onderwijsevaluatie, toetsondersteuning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9"/>
          <p:cNvSpPr txBox="1"/>
          <p:nvPr>
            <p:ph idx="1" type="body"/>
          </p:nvPr>
        </p:nvSpPr>
        <p:spPr>
          <a:xfrm>
            <a:off x="0" y="3366654"/>
            <a:ext cx="9141000" cy="15864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73050" lvl="1" marL="914400" rtl="0" algn="l">
              <a:spcBef>
                <a:spcPts val="30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Nationaal</a:t>
            </a:r>
            <a:endParaRPr/>
          </a:p>
          <a:p>
            <a:pPr indent="-349250" lvl="2" marL="13716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/>
              <a:t>RUG werkt mee in </a:t>
            </a:r>
            <a:r>
              <a:rPr lang="en"/>
              <a:t>Versnellingsplan zone digitale (open) leermaterialen</a:t>
            </a:r>
            <a:endParaRPr/>
          </a:p>
          <a:p>
            <a:pPr indent="-349250" lvl="2" marL="13716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/>
              <a:t>Via UKB werkgroepen onderdeel van pilot edusources</a:t>
            </a:r>
            <a:endParaRPr/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9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omstandigheden samenwerking</a:t>
            </a:r>
            <a:endParaRPr/>
          </a:p>
        </p:txBody>
      </p:sp>
      <p:sp>
        <p:nvSpPr>
          <p:cNvPr id="148" name="Google Shape;148;p29"/>
          <p:cNvSpPr txBox="1"/>
          <p:nvPr>
            <p:ph idx="1" type="body"/>
          </p:nvPr>
        </p:nvSpPr>
        <p:spPr>
          <a:xfrm>
            <a:off x="0" y="1615557"/>
            <a:ext cx="9141000" cy="5943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49250" lvl="0" marL="457200" rtl="0" algn="l">
              <a:spcBef>
                <a:spcPts val="300"/>
              </a:spcBef>
              <a:spcAft>
                <a:spcPts val="0"/>
              </a:spcAft>
              <a:buSzPts val="1900"/>
              <a:buChar char="›"/>
            </a:pPr>
            <a:r>
              <a:rPr lang="en"/>
              <a:t>Vanaf 2019 was er druk om meer gebruik te maken van open leermaterialen:</a:t>
            </a:r>
            <a:endParaRPr/>
          </a:p>
        </p:txBody>
      </p:sp>
      <p:sp>
        <p:nvSpPr>
          <p:cNvPr id="149" name="Google Shape;149;p29"/>
          <p:cNvSpPr txBox="1"/>
          <p:nvPr>
            <p:ph idx="1" type="body"/>
          </p:nvPr>
        </p:nvSpPr>
        <p:spPr>
          <a:xfrm>
            <a:off x="1500" y="2194925"/>
            <a:ext cx="9141000" cy="12126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73050" lvl="1" marL="914400" rtl="0" algn="l">
              <a:spcBef>
                <a:spcPts val="30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Lokaal</a:t>
            </a:r>
            <a:endParaRPr/>
          </a:p>
          <a:p>
            <a:pPr indent="-349250" lvl="2" marL="13716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/>
              <a:t>CopyRIGHT/Reuse project: Wijdverspreid foutief gebruik van auteursrechtelijk beschermd materiaal</a:t>
            </a:r>
            <a:endParaRPr/>
          </a:p>
          <a:p>
            <a:pPr indent="-349250" lvl="2" marL="13716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/>
              <a:t>Open textbook pilot van de University of Groningen Press</a:t>
            </a:r>
            <a:endParaRPr/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Probleem: onervaren doelgroep</a:t>
            </a:r>
            <a:endParaRPr/>
          </a:p>
        </p:txBody>
      </p:sp>
      <p:sp>
        <p:nvSpPr>
          <p:cNvPr id="155" name="Google Shape;155;p30"/>
          <p:cNvSpPr txBox="1"/>
          <p:nvPr>
            <p:ph idx="1" type="body"/>
          </p:nvPr>
        </p:nvSpPr>
        <p:spPr>
          <a:xfrm>
            <a:off x="0" y="1615556"/>
            <a:ext cx="9141000" cy="10686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Infrastructuur en informatie vanuit UB aanwezig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SURFsharekit, edusources, libguides, publishing en licensering expertise</a:t>
            </a:r>
            <a:endParaRPr/>
          </a:p>
        </p:txBody>
      </p:sp>
      <p:sp>
        <p:nvSpPr>
          <p:cNvPr id="156" name="Google Shape;156;p30"/>
          <p:cNvSpPr txBox="1"/>
          <p:nvPr>
            <p:ph idx="1" type="body"/>
          </p:nvPr>
        </p:nvSpPr>
        <p:spPr>
          <a:xfrm>
            <a:off x="1" y="2850832"/>
            <a:ext cx="9141000" cy="33375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 Maar: geen grote verandering in gedrag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Docenten niet genoeg voorbereid om voordeel van OER in te zien/OER optimaal te benutten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Noodzaak van docent training via workshops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/>
              <a:t>Noodzaak voor training van docenten </a:t>
            </a:r>
            <a:endParaRPr/>
          </a:p>
        </p:txBody>
      </p:sp>
      <p:sp>
        <p:nvSpPr>
          <p:cNvPr id="162" name="Google Shape;162;p31"/>
          <p:cNvSpPr txBox="1"/>
          <p:nvPr>
            <p:ph idx="1" type="body"/>
          </p:nvPr>
        </p:nvSpPr>
        <p:spPr>
          <a:xfrm>
            <a:off x="0" y="1615553"/>
            <a:ext cx="9141000" cy="22422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49237" lvl="0" marL="249237" rtl="0" algn="l">
              <a:spcBef>
                <a:spcPts val="280"/>
              </a:spcBef>
              <a:spcAft>
                <a:spcPts val="0"/>
              </a:spcAft>
              <a:buSzPts val="1900"/>
              <a:buFont typeface="Arial"/>
              <a:buChar char="›"/>
            </a:pPr>
            <a:r>
              <a:rPr lang="en" sz="1906"/>
              <a:t>OER competency framework van UNESCO</a:t>
            </a:r>
            <a:endParaRPr sz="1906"/>
          </a:p>
          <a:p>
            <a:pPr indent="-304800" lvl="1" marL="914400" rtl="0" algn="l">
              <a:spcBef>
                <a:spcPts val="280"/>
              </a:spcBef>
              <a:spcAft>
                <a:spcPts val="0"/>
              </a:spcAft>
              <a:buSzPts val="1200"/>
              <a:buFont typeface="Arial"/>
              <a:buChar char="▪"/>
            </a:pPr>
            <a:r>
              <a:rPr lang="en" sz="1906"/>
              <a:t>Familiarity </a:t>
            </a:r>
            <a:endParaRPr sz="1906"/>
          </a:p>
          <a:p>
            <a:pPr indent="-304800" lvl="1" marL="914400" rtl="0" algn="l">
              <a:spcBef>
                <a:spcPts val="280"/>
              </a:spcBef>
              <a:spcAft>
                <a:spcPts val="0"/>
              </a:spcAft>
              <a:buSzPts val="1200"/>
              <a:buFont typeface="Arial"/>
              <a:buChar char="▪"/>
            </a:pPr>
            <a:r>
              <a:rPr lang="en" sz="1906"/>
              <a:t>Searching</a:t>
            </a:r>
            <a:endParaRPr sz="1906"/>
          </a:p>
          <a:p>
            <a:pPr indent="-304800" lvl="1" marL="914400" rtl="0" algn="l">
              <a:spcBef>
                <a:spcPts val="280"/>
              </a:spcBef>
              <a:spcAft>
                <a:spcPts val="0"/>
              </a:spcAft>
              <a:buSzPts val="1200"/>
              <a:buFont typeface="Arial"/>
              <a:buChar char="▪"/>
            </a:pPr>
            <a:r>
              <a:rPr lang="en" sz="1906"/>
              <a:t>Using </a:t>
            </a:r>
            <a:endParaRPr sz="1906"/>
          </a:p>
          <a:p>
            <a:pPr indent="-304800" lvl="1" marL="914400" rtl="0" algn="l">
              <a:spcBef>
                <a:spcPts val="280"/>
              </a:spcBef>
              <a:spcAft>
                <a:spcPts val="0"/>
              </a:spcAft>
              <a:buSzPts val="1200"/>
              <a:buFont typeface="Arial"/>
              <a:buChar char="▪"/>
            </a:pPr>
            <a:r>
              <a:rPr lang="en" sz="1906"/>
              <a:t>Creating</a:t>
            </a:r>
            <a:endParaRPr sz="1906"/>
          </a:p>
          <a:p>
            <a:pPr indent="-304800" lvl="1" marL="914400" rtl="0" algn="l">
              <a:spcBef>
                <a:spcPts val="280"/>
              </a:spcBef>
              <a:spcAft>
                <a:spcPts val="0"/>
              </a:spcAft>
              <a:buSzPts val="1200"/>
              <a:buFont typeface="Arial"/>
              <a:buChar char="▪"/>
            </a:pPr>
            <a:r>
              <a:rPr lang="en" sz="1906"/>
              <a:t>Sharing</a:t>
            </a:r>
            <a:endParaRPr sz="1906"/>
          </a:p>
          <a:p>
            <a:pPr indent="0" lvl="0" marL="457200" rtl="0" algn="l">
              <a:spcBef>
                <a:spcPts val="280"/>
              </a:spcBef>
              <a:spcAft>
                <a:spcPts val="0"/>
              </a:spcAft>
              <a:buNone/>
            </a:pPr>
            <a:r>
              <a:t/>
            </a:r>
            <a:endParaRPr sz="1906"/>
          </a:p>
        </p:txBody>
      </p:sp>
      <p:pic>
        <p:nvPicPr>
          <p:cNvPr id="163" name="Google Shape;163;p31"/>
          <p:cNvPicPr preferRelativeResize="0"/>
          <p:nvPr/>
        </p:nvPicPr>
        <p:blipFill rotWithShape="1">
          <a:blip r:embed="rId3">
            <a:alphaModFix/>
          </a:blip>
          <a:srcRect b="2723" l="0" r="0" t="0"/>
          <a:stretch/>
        </p:blipFill>
        <p:spPr>
          <a:xfrm>
            <a:off x="5882925" y="1556325"/>
            <a:ext cx="1912700" cy="26387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31"/>
          <p:cNvSpPr txBox="1"/>
          <p:nvPr>
            <p:ph idx="1" type="body"/>
          </p:nvPr>
        </p:nvSpPr>
        <p:spPr>
          <a:xfrm>
            <a:off x="0" y="4227186"/>
            <a:ext cx="9141000" cy="8037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49631" lvl="0" marL="457200" rtl="0" algn="l">
              <a:spcBef>
                <a:spcPts val="280"/>
              </a:spcBef>
              <a:spcAft>
                <a:spcPts val="0"/>
              </a:spcAft>
              <a:buSzPts val="1906"/>
              <a:buFont typeface="Verdana"/>
              <a:buChar char="›"/>
            </a:pPr>
            <a:r>
              <a:rPr lang="en" sz="1906"/>
              <a:t>Daarnaast: innovatieve lesvormen mogelijk door OER, of die OER als output hebben → Open Pedagogy</a:t>
            </a:r>
            <a:endParaRPr sz="1906"/>
          </a:p>
        </p:txBody>
      </p:sp>
      <p:sp>
        <p:nvSpPr>
          <p:cNvPr id="165" name="Google Shape;165;p31"/>
          <p:cNvSpPr txBox="1"/>
          <p:nvPr/>
        </p:nvSpPr>
        <p:spPr>
          <a:xfrm>
            <a:off x="7977600" y="2740513"/>
            <a:ext cx="1166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hlink"/>
                </a:solidFill>
                <a:hlinkClick r:id="rId4"/>
              </a:rPr>
              <a:t>OER trainer’s guide</a:t>
            </a:r>
            <a:r>
              <a:rPr lang="en" sz="800">
                <a:solidFill>
                  <a:schemeClr val="dk1"/>
                </a:solidFill>
              </a:rPr>
              <a:t> by UNESCO, 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hlink"/>
                </a:solidFill>
                <a:hlinkClick r:id="rId5"/>
              </a:rPr>
              <a:t>CC BY-SA 4.0</a:t>
            </a:r>
            <a:endParaRPr sz="8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2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/>
              <a:t>Belang van samenwerking</a:t>
            </a:r>
            <a:endParaRPr/>
          </a:p>
        </p:txBody>
      </p:sp>
      <p:sp>
        <p:nvSpPr>
          <p:cNvPr id="171" name="Google Shape;171;p32"/>
          <p:cNvSpPr txBox="1"/>
          <p:nvPr>
            <p:ph idx="1" type="body"/>
          </p:nvPr>
        </p:nvSpPr>
        <p:spPr>
          <a:xfrm>
            <a:off x="0" y="1615557"/>
            <a:ext cx="9141000" cy="5061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49237" lvl="0" marL="249237" rtl="0" algn="l">
              <a:spcBef>
                <a:spcPts val="280"/>
              </a:spcBef>
              <a:spcAft>
                <a:spcPts val="0"/>
              </a:spcAft>
              <a:buSzPts val="1900"/>
              <a:buChar char="›"/>
            </a:pPr>
            <a:r>
              <a:rPr lang="en"/>
              <a:t>UB als kartrekker vanuit eerste projecten en aangenomen experts</a:t>
            </a:r>
            <a:endParaRPr/>
          </a:p>
        </p:txBody>
      </p:sp>
      <p:sp>
        <p:nvSpPr>
          <p:cNvPr id="172" name="Google Shape;172;p32"/>
          <p:cNvSpPr txBox="1"/>
          <p:nvPr>
            <p:ph idx="1" type="body"/>
          </p:nvPr>
        </p:nvSpPr>
        <p:spPr>
          <a:xfrm>
            <a:off x="0" y="3276910"/>
            <a:ext cx="6509700" cy="13101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85750" lvl="0" marL="342900" rtl="0" algn="l">
              <a:spcBef>
                <a:spcPts val="280"/>
              </a:spcBef>
              <a:spcAft>
                <a:spcPts val="0"/>
              </a:spcAft>
              <a:buSzPts val="1900"/>
              <a:buChar char="›"/>
            </a:pPr>
            <a:r>
              <a:rPr lang="en"/>
              <a:t>Verder uitwerken van samenwerking</a:t>
            </a:r>
            <a:endParaRPr/>
          </a:p>
          <a:p>
            <a:pPr indent="-285750" lvl="1" marL="685800" rtl="0" algn="l">
              <a:spcBef>
                <a:spcPts val="280"/>
              </a:spcBef>
              <a:spcAft>
                <a:spcPts val="0"/>
              </a:spcAft>
              <a:buSzPts val="1900"/>
              <a:buChar char="▪"/>
            </a:pPr>
            <a:r>
              <a:rPr lang="en"/>
              <a:t>Technische kennis → UB</a:t>
            </a:r>
            <a:endParaRPr/>
          </a:p>
          <a:p>
            <a:pPr indent="-285750" lvl="1" marL="685800" rtl="0" algn="l">
              <a:spcBef>
                <a:spcPts val="280"/>
              </a:spcBef>
              <a:spcAft>
                <a:spcPts val="0"/>
              </a:spcAft>
              <a:buSzPts val="1900"/>
              <a:buChar char="▪"/>
            </a:pPr>
            <a:r>
              <a:rPr lang="en"/>
              <a:t>Didactische kennis → ESI</a:t>
            </a:r>
            <a:endParaRPr/>
          </a:p>
          <a:p>
            <a:pPr indent="0" lvl="0" marL="342900" rtl="0" algn="l">
              <a:spcBef>
                <a:spcPts val="2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2"/>
          <p:cNvSpPr txBox="1"/>
          <p:nvPr>
            <p:ph idx="1" type="body"/>
          </p:nvPr>
        </p:nvSpPr>
        <p:spPr>
          <a:xfrm>
            <a:off x="1500" y="2112508"/>
            <a:ext cx="9141000" cy="13101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49237" lvl="0" marL="249237" rtl="0" algn="l">
              <a:spcBef>
                <a:spcPts val="280"/>
              </a:spcBef>
              <a:spcAft>
                <a:spcPts val="0"/>
              </a:spcAft>
              <a:buSzPts val="1900"/>
              <a:buChar char="›"/>
            </a:pPr>
            <a:r>
              <a:rPr lang="en"/>
              <a:t>Maar: verschillen in expertise maken samenwerking noodzakelijk</a:t>
            </a:r>
            <a:endParaRPr/>
          </a:p>
          <a:p>
            <a:pPr indent="-349250" lvl="1" marL="914400" rtl="0" algn="l">
              <a:spcBef>
                <a:spcPts val="280"/>
              </a:spcBef>
              <a:spcAft>
                <a:spcPts val="0"/>
              </a:spcAft>
              <a:buSzPts val="1900"/>
              <a:buChar char="▪"/>
            </a:pPr>
            <a:r>
              <a:rPr lang="en"/>
              <a:t>Wat en waar van OER → technische kennis</a:t>
            </a:r>
            <a:endParaRPr/>
          </a:p>
          <a:p>
            <a:pPr indent="-349250" lvl="1" marL="914400" rtl="0" algn="l">
              <a:spcBef>
                <a:spcPts val="280"/>
              </a:spcBef>
              <a:spcAft>
                <a:spcPts val="0"/>
              </a:spcAft>
              <a:buSzPts val="1900"/>
              <a:buChar char="▪"/>
            </a:pPr>
            <a:r>
              <a:rPr lang="en"/>
              <a:t>Hoe en waarom van OER → didactische kennis </a:t>
            </a:r>
            <a:endParaRPr/>
          </a:p>
          <a:p>
            <a:pPr indent="0" lvl="0" marL="342900" rtl="0" algn="l">
              <a:spcBef>
                <a:spcPts val="2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2"/>
          <p:cNvSpPr txBox="1"/>
          <p:nvPr>
            <p:ph idx="1" type="body"/>
          </p:nvPr>
        </p:nvSpPr>
        <p:spPr>
          <a:xfrm>
            <a:off x="1500" y="4440007"/>
            <a:ext cx="9141000" cy="5061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249237" lvl="0" marL="249237" rtl="0" algn="l">
              <a:spcBef>
                <a:spcPts val="280"/>
              </a:spcBef>
              <a:spcAft>
                <a:spcPts val="0"/>
              </a:spcAft>
              <a:buSzPts val="1900"/>
              <a:buChar char="›"/>
            </a:pPr>
            <a:r>
              <a:rPr lang="en"/>
              <a:t>Verankerd in Open Science Programma </a:t>
            </a:r>
            <a:endParaRPr/>
          </a:p>
        </p:txBody>
      </p:sp>
      <p:pic>
        <p:nvPicPr>
          <p:cNvPr id="175" name="Google Shape;17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8750" y="2798094"/>
            <a:ext cx="1828750" cy="1593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32"/>
          <p:cNvSpPr txBox="1"/>
          <p:nvPr/>
        </p:nvSpPr>
        <p:spPr>
          <a:xfrm>
            <a:off x="6804275" y="4185325"/>
            <a:ext cx="2057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hlink"/>
                </a:solidFill>
                <a:hlinkClick r:id="rId4"/>
              </a:rPr>
              <a:t>Friendship</a:t>
            </a:r>
            <a:r>
              <a:rPr lang="en" sz="800">
                <a:solidFill>
                  <a:schemeClr val="dk1"/>
                </a:solidFill>
              </a:rPr>
              <a:t> by </a:t>
            </a:r>
            <a:r>
              <a:rPr lang="en" sz="800" u="sng">
                <a:solidFill>
                  <a:schemeClr val="hlink"/>
                </a:solidFill>
                <a:hlinkClick r:id="rId5"/>
              </a:rPr>
              <a:t>Nanik Haq</a:t>
            </a:r>
            <a:r>
              <a:rPr lang="en" sz="800">
                <a:solidFill>
                  <a:schemeClr val="dk1"/>
                </a:solidFill>
              </a:rPr>
              <a:t> from </a:t>
            </a:r>
            <a:r>
              <a:rPr lang="en" sz="800" u="sng">
                <a:solidFill>
                  <a:schemeClr val="hlink"/>
                </a:solidFill>
                <a:hlinkClick r:id="rId6"/>
              </a:rPr>
              <a:t>Noun Project</a:t>
            </a:r>
            <a:r>
              <a:rPr lang="en" sz="800">
                <a:solidFill>
                  <a:schemeClr val="dk1"/>
                </a:solidFill>
              </a:rPr>
              <a:t>, </a:t>
            </a:r>
            <a:r>
              <a:rPr lang="en" sz="800" u="sng">
                <a:solidFill>
                  <a:schemeClr val="hlink"/>
                </a:solidFill>
                <a:hlinkClick r:id="rId7"/>
              </a:rPr>
              <a:t>CC BY 3.0</a:t>
            </a:r>
            <a:endParaRPr sz="8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sz="3263"/>
              <a:t>Workshop set-up</a:t>
            </a:r>
            <a:endParaRPr/>
          </a:p>
        </p:txBody>
      </p:sp>
      <p:graphicFrame>
        <p:nvGraphicFramePr>
          <p:cNvPr id="182" name="Google Shape;182;p33"/>
          <p:cNvGraphicFramePr/>
          <p:nvPr/>
        </p:nvGraphicFramePr>
        <p:xfrm>
          <a:off x="697538" y="1796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{A1D4EF6E-7834-4B30-A52C-8B885A5DE631}</a:tableStyleId>
              </a:tblPr>
              <a:tblGrid>
                <a:gridCol w="1483200"/>
                <a:gridCol w="4067900"/>
                <a:gridCol w="201772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/>
                        <a:t>Competency</a:t>
                      </a:r>
                      <a:endParaRPr b="1"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/>
                        <a:t>Topics</a:t>
                      </a:r>
                      <a:endParaRPr b="1"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" sz="1500" u="none" cap="none" strike="noStrike"/>
                        <a:t>Specialist</a:t>
                      </a:r>
                      <a:endParaRPr b="1"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Familiarity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Definitions, copyright, CC licenses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chemeClr val="dk1"/>
                          </a:solidFill>
                        </a:rPr>
                        <a:t>Library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Searching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Search engines, databases, quality criteria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chemeClr val="dk1"/>
                          </a:solidFill>
                        </a:rPr>
                        <a:t>Library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Using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Course design, adopting and adapting OER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Education Support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Creating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Course design, Open pedagogy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chemeClr val="dk1"/>
                          </a:solidFill>
                        </a:rPr>
                        <a:t>Education Support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Sharing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Licensing and sharing portals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/>
                        <a:t>Library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4"/>
          <p:cNvSpPr txBox="1"/>
          <p:nvPr>
            <p:ph idx="1" type="body"/>
          </p:nvPr>
        </p:nvSpPr>
        <p:spPr>
          <a:xfrm>
            <a:off x="0" y="4371556"/>
            <a:ext cx="9141000" cy="4986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Verbreden en versterken outreach en informatieverschaffing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BKO, dienst-gerelateerde conferenties/projecten</a:t>
            </a:r>
            <a:endParaRPr/>
          </a:p>
        </p:txBody>
      </p:sp>
      <p:sp>
        <p:nvSpPr>
          <p:cNvPr id="188" name="Google Shape;188;p34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Verdere voordelen van samenwerking</a:t>
            </a:r>
            <a:endParaRPr/>
          </a:p>
        </p:txBody>
      </p:sp>
      <p:sp>
        <p:nvSpPr>
          <p:cNvPr id="189" name="Google Shape;189;p34"/>
          <p:cNvSpPr txBox="1"/>
          <p:nvPr>
            <p:ph idx="1" type="body"/>
          </p:nvPr>
        </p:nvSpPr>
        <p:spPr>
          <a:xfrm>
            <a:off x="0" y="2563323"/>
            <a:ext cx="9141000" cy="15837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OE(R) informatie wordt aangevuld met concepten en lessen die passen bij de RUG onderwijsstrategie/filosofie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Focus op blended learning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Constructive alignment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Focus op Universal Design for Learning (UDL)</a:t>
            </a:r>
            <a:endParaRPr/>
          </a:p>
        </p:txBody>
      </p:sp>
      <p:sp>
        <p:nvSpPr>
          <p:cNvPr id="190" name="Google Shape;190;p34"/>
          <p:cNvSpPr txBox="1"/>
          <p:nvPr>
            <p:ph idx="1" type="body"/>
          </p:nvPr>
        </p:nvSpPr>
        <p:spPr>
          <a:xfrm>
            <a:off x="0" y="1615557"/>
            <a:ext cx="9141000" cy="7713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Aantrekkelijke workshop designs → interactie en onderwijskundige tips en tricks, en sluit aan bij behoeftes van doelgroep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5"/>
          <p:cNvSpPr txBox="1"/>
          <p:nvPr>
            <p:ph type="title"/>
          </p:nvPr>
        </p:nvSpPr>
        <p:spPr>
          <a:xfrm>
            <a:off x="1" y="962025"/>
            <a:ext cx="9141000" cy="594300"/>
          </a:xfrm>
          <a:prstGeom prst="rect">
            <a:avLst/>
          </a:prstGeom>
        </p:spPr>
        <p:txBody>
          <a:bodyPr anchorCtr="0" anchor="ctr" bIns="35100" lIns="737100" spcFirstLastPara="1" rIns="202500" wrap="square" tIns="35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Uitdagingen</a:t>
            </a:r>
            <a:endParaRPr/>
          </a:p>
        </p:txBody>
      </p:sp>
      <p:sp>
        <p:nvSpPr>
          <p:cNvPr id="196" name="Google Shape;196;p35"/>
          <p:cNvSpPr txBox="1"/>
          <p:nvPr>
            <p:ph idx="1" type="body"/>
          </p:nvPr>
        </p:nvSpPr>
        <p:spPr>
          <a:xfrm>
            <a:off x="0" y="1615554"/>
            <a:ext cx="9141000" cy="16392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Verschillende organisatieculturen en -prioriteiten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Op korte termijn: ontwikkeling kan langer duren omdat ESI niet een dedicated specialist op gebied van OER had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Op lange termijn: opnemen van samenwerking voor training in de lijn moeilijk/niet haalbaar</a:t>
            </a:r>
            <a:endParaRPr/>
          </a:p>
        </p:txBody>
      </p:sp>
      <p:sp>
        <p:nvSpPr>
          <p:cNvPr id="197" name="Google Shape;197;p35"/>
          <p:cNvSpPr txBox="1"/>
          <p:nvPr>
            <p:ph idx="1" type="body"/>
          </p:nvPr>
        </p:nvSpPr>
        <p:spPr>
          <a:xfrm>
            <a:off x="1500" y="3431677"/>
            <a:ext cx="9141000" cy="1446600"/>
          </a:xfrm>
          <a:prstGeom prst="rect">
            <a:avLst/>
          </a:prstGeom>
        </p:spPr>
        <p:txBody>
          <a:bodyPr anchorCtr="0" anchor="t" bIns="34275" lIns="736550" spcFirstLastPara="1" rIns="202500" wrap="square" tIns="3427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SzPts val="1400"/>
              <a:buChar char="›"/>
            </a:pPr>
            <a:r>
              <a:rPr lang="en"/>
              <a:t>Mismatch informatie voor verspreide trainers</a:t>
            </a:r>
            <a:endParaRPr/>
          </a:p>
          <a:p>
            <a:pPr indent="-273050" lvl="1" marL="914400" rtl="0" algn="l">
              <a:spcBef>
                <a:spcPts val="0"/>
              </a:spcBef>
              <a:spcAft>
                <a:spcPts val="0"/>
              </a:spcAft>
              <a:buSzPts val="700"/>
              <a:buChar char="▪"/>
            </a:pPr>
            <a:r>
              <a:rPr lang="en"/>
              <a:t>Technische ondersteuning en innovatie loopt niet parallel aan onderwijsinnovatie en focus, kan leiden tot verwarring &amp; gemiste kansen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itle Design">
  <a:themeElements>
    <a:clrScheme name="Title Design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009CEF"/>
      </a:accent1>
      <a:accent2>
        <a:srgbClr val="CC0000"/>
      </a:accent2>
      <a:accent3>
        <a:srgbClr val="FFFFFF"/>
      </a:accent3>
      <a:accent4>
        <a:srgbClr val="000000"/>
      </a:accent4>
      <a:accent5>
        <a:srgbClr val="AACBF6"/>
      </a:accent5>
      <a:accent6>
        <a:srgbClr val="B90000"/>
      </a:accent6>
      <a:hlink>
        <a:srgbClr val="000000"/>
      </a:hlink>
      <a:folHlink>
        <a:srgbClr val="772D6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