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23"/>
  </p:sldMasterIdLst>
  <p:notesMasterIdLst>
    <p:notesMasterId r:id="rId53"/>
  </p:notesMasterIdLst>
  <p:handoutMasterIdLst>
    <p:handoutMasterId r:id="rId54"/>
  </p:handoutMasterIdLst>
  <p:sldIdLst>
    <p:sldId id="375" r:id="rId24"/>
    <p:sldId id="454" r:id="rId25"/>
    <p:sldId id="424" r:id="rId26"/>
    <p:sldId id="423" r:id="rId27"/>
    <p:sldId id="408" r:id="rId28"/>
    <p:sldId id="458" r:id="rId29"/>
    <p:sldId id="425" r:id="rId30"/>
    <p:sldId id="440" r:id="rId31"/>
    <p:sldId id="441" r:id="rId32"/>
    <p:sldId id="442" r:id="rId33"/>
    <p:sldId id="445" r:id="rId34"/>
    <p:sldId id="443" r:id="rId35"/>
    <p:sldId id="460" r:id="rId36"/>
    <p:sldId id="439" r:id="rId37"/>
    <p:sldId id="444" r:id="rId38"/>
    <p:sldId id="461" r:id="rId39"/>
    <p:sldId id="446" r:id="rId40"/>
    <p:sldId id="447" r:id="rId41"/>
    <p:sldId id="448" r:id="rId42"/>
    <p:sldId id="449" r:id="rId43"/>
    <p:sldId id="450" r:id="rId44"/>
    <p:sldId id="451" r:id="rId45"/>
    <p:sldId id="452" r:id="rId46"/>
    <p:sldId id="453" r:id="rId47"/>
    <p:sldId id="455" r:id="rId48"/>
    <p:sldId id="456" r:id="rId49"/>
    <p:sldId id="457" r:id="rId50"/>
    <p:sldId id="462" r:id="rId51"/>
    <p:sldId id="459" r:id="rId52"/>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07ED1B-B053-285E-294F-6D9ADFCC46EC}" name="Strijker, G. (Geertje)" initials="S(" userId="S::geertje.strijker@ru.nl::49ca4592-6764-4596-acc9-fd81ee4a0829" providerId="AD"/>
  <p188:author id="{9305413C-E0AA-D24D-6237-51AAB5BDD94F}" name="Reedijk, M. (Mathilde)" initials="RM(" userId="S::mathilde.reedijk@ru.nl::7d1530ed-1972-4bb2-a53d-a0503e7b2e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 Janssen" initials="GJ" lastIdx="8" clrIdx="0">
    <p:extLst>
      <p:ext uri="{19B8F6BF-5375-455C-9EA6-DF929625EA0E}">
        <p15:presenceInfo xmlns:p15="http://schemas.microsoft.com/office/powerpoint/2012/main" userId="S::g.janssen@acs.nl::a104651f-a0d9-4363-aacc-563a4321f6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00B"/>
    <a:srgbClr val="00B050"/>
    <a:srgbClr val="7030A0"/>
    <a:srgbClr val="00B0F0"/>
    <a:srgbClr val="797777"/>
    <a:srgbClr val="D9D9D9"/>
    <a:srgbClr val="E9574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5"/>
    <p:restoredTop sz="94662"/>
  </p:normalViewPr>
  <p:slideViewPr>
    <p:cSldViewPr snapToGrid="0">
      <p:cViewPr varScale="1">
        <p:scale>
          <a:sx n="149" d="100"/>
          <a:sy n="149" d="100"/>
        </p:scale>
        <p:origin x="1256" y="1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customXml" Target="../customXml/item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commentAuthors" Target="commen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6.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18.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20-06-2024</a:t>
            </a:fld>
            <a:endParaRPr lang="nl-NL"/>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a:t>
            </a:fld>
            <a:endParaRPr lang="nl-NL"/>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20-06-2024</a:t>
            </a:fld>
            <a:endParaRPr lang="nl-NL"/>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a:t>
            </a:fld>
            <a:endParaRPr lang="nl-NL"/>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a:t>
            </a:fld>
            <a:endParaRPr lang="nl-NL"/>
          </a:p>
        </p:txBody>
      </p:sp>
    </p:spTree>
    <p:extLst>
      <p:ext uri="{BB962C8B-B14F-4D97-AF65-F5344CB8AC3E}">
        <p14:creationId xmlns:p14="http://schemas.microsoft.com/office/powerpoint/2010/main" val="128561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customXml" Target="../../customXml/item22.xml"/><Relationship Id="rId7" Type="http://schemas.openxmlformats.org/officeDocument/2006/relationships/image" Target="../media/image3.png"/><Relationship Id="rId2" Type="http://schemas.openxmlformats.org/officeDocument/2006/relationships/customXml" Target="../../customXml/item9.xml"/><Relationship Id="rId1" Type="http://schemas.openxmlformats.org/officeDocument/2006/relationships/customXml" Target="../../customXml/item12.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customXml" Target="../../customXml/item17.xml"/></Relationships>
</file>

<file path=ppt/slideLayouts/_rels/slideLayout6.xml.rels><?xml version="1.0" encoding="UTF-8" standalone="yes"?>
<Relationships xmlns="http://schemas.openxmlformats.org/package/2006/relationships"><Relationship Id="rId3" Type="http://schemas.openxmlformats.org/officeDocument/2006/relationships/customXml" Target="../../customXml/item19.xml"/><Relationship Id="rId2" Type="http://schemas.openxmlformats.org/officeDocument/2006/relationships/customXml" Target="../../customXml/item10.xml"/><Relationship Id="rId1" Type="http://schemas.openxmlformats.org/officeDocument/2006/relationships/customXml" Target="../../customXml/item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3" name="Vrije tekstregel voor toelichting"/>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a:t>[Vrije tekstregel voor toelichting]</a:t>
            </a:r>
          </a:p>
        </p:txBody>
      </p:sp>
      <p:sp>
        <p:nvSpPr>
          <p:cNvPr id="12" name="Naam van presentator"/>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a:t>[Eventueel naam van presentator]</a:t>
            </a:r>
          </a:p>
        </p:txBody>
      </p:sp>
      <p:sp>
        <p:nvSpPr>
          <p:cNvPr id="11" name="Datum van presentatie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a:t>[Datum van presentatie]</a:t>
            </a:r>
          </a:p>
          <a:p>
            <a:pPr lvl="0"/>
            <a:r>
              <a:rPr lang="nl-NL"/>
              <a:t>JU-LEVEL1=Standaard</a:t>
            </a:r>
          </a:p>
        </p:txBody>
      </p:sp>
      <p:sp>
        <p:nvSpPr>
          <p:cNvPr id="6" name="Tijdelijke aanduiding voor titel 2 niveaus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nl-NL"/>
              <a:t>[Titel]</a:t>
            </a:r>
          </a:p>
          <a:p>
            <a:pPr lvl="0"/>
            <a:r>
              <a:rPr lang="nl-NL"/>
              <a:t>JU-LEVEL1=Standaard</a:t>
            </a:r>
          </a:p>
          <a:p>
            <a:pPr lvl="1"/>
            <a:r>
              <a:rPr lang="nl-NL"/>
              <a:t>JU-LEVEL2=Titel light</a:t>
            </a:r>
          </a:p>
        </p:txBody>
      </p:sp>
    </p:spTree>
    <p:extLst>
      <p:ext uri="{BB962C8B-B14F-4D97-AF65-F5344CB8AC3E}">
        <p14:creationId xmlns:p14="http://schemas.microsoft.com/office/powerpoint/2010/main" val="83525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pic>
        <p:nvPicPr>
          <p:cNvPr id="6" name="ZsysJUPNG" hidden="1">
            <a:extLst>
              <a:ext uri="{FF2B5EF4-FFF2-40B4-BE49-F238E27FC236}">
                <a16:creationId xmlns:a16="http://schemas.microsoft.com/office/drawing/2014/main" id="{6B7C3A3D-5663-421A-8587-B00A1A91FEC0}"/>
              </a:ext>
            </a:extLst>
          </p:cNvPr>
          <p:cNvPicPr>
            <a:picLocks noSelect="1"/>
          </p:cNvPicPr>
          <p:nvPr userDrawn="1"/>
        </p:nvPicPr>
        <p:blipFill>
          <a:blip r:embed="rId2"/>
          <a:stretch>
            <a:fillRect/>
          </a:stretch>
        </p:blipFill>
        <p:spPr>
          <a:xfrm>
            <a:off x="0" y="0"/>
            <a:ext cx="12207239" cy="6858000"/>
          </a:xfrm>
          <a:prstGeom prst="rect">
            <a:avLst/>
          </a:prstGeom>
        </p:spPr>
      </p:pic>
      <p:sp>
        <p:nvSpPr>
          <p:cNvPr id="3" name="Tijdelijke aanduiding voor datum 2"/>
          <p:cNvSpPr>
            <a:spLocks noGrp="1" noSelect="1"/>
          </p:cNvSpPr>
          <p:nvPr>
            <p:ph type="dt" sz="half" idx="10"/>
          </p:nvPr>
        </p:nvSpPr>
        <p:spPr/>
        <p:txBody>
          <a:bodyPr/>
          <a:lstStyle/>
          <a:p>
            <a:fld id="{2923B9C5-BE15-4844-92EA-6B5A4B794705}" type="datetime4">
              <a:rPr lang="nl-NL" noProof="1" smtClean="0"/>
              <a:t>20 juni 2024</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13" name="Tijdelijke aanduiding voor tekst 1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a:t>[Kopje]</a:t>
            </a:r>
          </a:p>
          <a:p>
            <a:pPr lvl="0"/>
            <a:r>
              <a:rPr lang="nl-NL"/>
              <a:t>JU-LEVEL1=Standaard</a:t>
            </a:r>
          </a:p>
          <a:p>
            <a:pPr lvl="1"/>
            <a:r>
              <a:rPr lang="nl-NL"/>
              <a:t>JU-LEVEL2=Basistekst</a:t>
            </a:r>
          </a:p>
          <a:p>
            <a:pPr lvl="2"/>
            <a:r>
              <a:rPr lang="nl-NL"/>
              <a:t>JU-LEVEL3=Opsomming</a:t>
            </a:r>
          </a:p>
          <a:p>
            <a:pPr lvl="3"/>
            <a:r>
              <a:rPr lang="nl-NL"/>
              <a:t>JU-LEVEL4=Zwevend 1e niveau </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a:t>[</a:t>
            </a:r>
            <a:r>
              <a:rPr lang="nl-NL" err="1"/>
              <a:t>Highlights</a:t>
            </a:r>
            <a:r>
              <a:rPr lang="nl-NL"/>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latin typeface="+mn-lt"/>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p>
        </p:txBody>
      </p:sp>
    </p:spTree>
    <p:extLst>
      <p:ext uri="{BB962C8B-B14F-4D97-AF65-F5344CB8AC3E}">
        <p14:creationId xmlns:p14="http://schemas.microsoft.com/office/powerpoint/2010/main" val="252554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dia Maroon">
    <p:bg>
      <p:bgPr>
        <a:solidFill>
          <a:srgbClr val="730E04"/>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a:t>[Titel]</a:t>
            </a:r>
          </a:p>
          <a:p>
            <a:pPr lvl="0"/>
            <a:r>
              <a:rPr lang="nl-NL"/>
              <a:t>JU-LEVEL1=Standaard</a:t>
            </a:r>
          </a:p>
          <a:p>
            <a:pPr lvl="1"/>
            <a:r>
              <a:rPr lang="nl-NL"/>
              <a:t>JU-LEVEL2=Titel light</a:t>
            </a:r>
          </a:p>
        </p:txBody>
      </p:sp>
    </p:spTree>
    <p:extLst>
      <p:ext uri="{BB962C8B-B14F-4D97-AF65-F5344CB8AC3E}">
        <p14:creationId xmlns:p14="http://schemas.microsoft.com/office/powerpoint/2010/main" val="30574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ard">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JU-Free)"/>
          <p:cNvSpPr>
            <a:spLocks noGrp="1"/>
          </p:cNvSpPr>
          <p:nvPr>
            <p:ph idx="1" hasCustomPrompt="1"/>
          </p:nvPr>
        </p:nvSpPr>
        <p:spPr bwMode="gray">
          <a:xfrm>
            <a:off x="1066027" y="1773930"/>
            <a:ext cx="10062000" cy="4212000"/>
          </a:xfrm>
        </p:spPr>
        <p:txBody>
          <a:bodyPr/>
          <a:lstStyle>
            <a:lvl1pPr>
              <a:defRPr baseline="0"/>
            </a:lvl1pPr>
          </a:lstStyle>
          <a:p>
            <a:pPr lvl="0"/>
            <a:r>
              <a:rPr lang="nl-NL"/>
              <a:t>[Tekst 2-kolomsindeling]</a:t>
            </a:r>
          </a:p>
          <a:p>
            <a:pPr lvl="0"/>
            <a:r>
              <a:rPr lang="nl-NL"/>
              <a:t>JU-LEVEL1=Standaard</a:t>
            </a:r>
          </a:p>
          <a:p>
            <a:pPr lvl="1"/>
            <a:r>
              <a:rPr lang="nl-NL"/>
              <a:t>JU-LEVEL2=</a:t>
            </a:r>
            <a:r>
              <a:rPr lang="nl-NL" noProof="1"/>
              <a:t> Opsomming 2e niveau</a:t>
            </a:r>
            <a:endParaRPr lang="nl-NL"/>
          </a:p>
          <a:p>
            <a:pPr lvl="2"/>
            <a:r>
              <a:rPr lang="nl-NL"/>
              <a:t>JU-LEVEL3=</a:t>
            </a:r>
            <a:r>
              <a:rPr lang="nl-NL" noProof="1"/>
              <a:t> Opsomming nummer 1e niveau</a:t>
            </a:r>
            <a:endParaRPr lang="nl-NL"/>
          </a:p>
          <a:p>
            <a:pPr lvl="3"/>
            <a:r>
              <a:rPr lang="nl-NL"/>
              <a:t>JU-LEVEL4=Kop</a:t>
            </a:r>
          </a:p>
          <a:p>
            <a:pPr lvl="4"/>
            <a:r>
              <a:rPr lang="nl-NL"/>
              <a:t>JU-LEVEL5=Basistekst</a:t>
            </a:r>
          </a:p>
          <a:p>
            <a:pPr lvl="5"/>
            <a:r>
              <a:rPr lang="nl-NL"/>
              <a:t>JU-LEVEL6=Zwevend 1e niveau</a:t>
            </a:r>
          </a:p>
          <a:p>
            <a:pPr lvl="6"/>
            <a:r>
              <a:rPr lang="nl-NL"/>
              <a:t>JU-LEVEL7=Zwevend 2e niveau</a:t>
            </a:r>
          </a:p>
          <a:p>
            <a:pPr lvl="0"/>
            <a:endParaRPr lang="nl-NL" noProof="1"/>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20 juni 2024</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a:t>
            </a:fld>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latin typeface="+mn-lt"/>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p>
        </p:txBody>
      </p:sp>
    </p:spTree>
    <p:extLst>
      <p:ext uri="{BB962C8B-B14F-4D97-AF65-F5344CB8AC3E}">
        <p14:creationId xmlns:p14="http://schemas.microsoft.com/office/powerpoint/2010/main" val="355309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rood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6696" y="-1"/>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a:t>[Afbeelding]</a:t>
            </a:r>
          </a:p>
        </p:txBody>
      </p:sp>
      <p:sp>
        <p:nvSpPr>
          <p:cNvPr id="3" name="Text Placeholder 2 (PHJU)"/>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Tijdelijke aanduiding voor tekst 5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nl-NL"/>
              <a:t>[Kop]</a:t>
            </a:r>
          </a:p>
          <a:p>
            <a:pPr lvl="0"/>
            <a:r>
              <a:rPr lang="nl-NL"/>
              <a:t>JU-LEVEL1=Kop</a:t>
            </a:r>
          </a:p>
          <a:p>
            <a:pPr lvl="1"/>
            <a:r>
              <a:rPr lang="nl-NL"/>
              <a:t>JU-LEVEL2=Basistekst</a:t>
            </a:r>
          </a:p>
        </p:txBody>
      </p:sp>
      <p:sp>
        <p:nvSpPr>
          <p:cNvPr id="9" name="Text Placeholder 8 (PHJU)">
            <a:extLst>
              <a:ext uri="{FF2B5EF4-FFF2-40B4-BE49-F238E27FC236}">
                <a16:creationId xmlns:a16="http://schemas.microsoft.com/office/drawing/2014/main" id="{83609E12-BE53-4187-AD3F-CFB25812DE68}"/>
              </a:ext>
            </a:extLst>
          </p:cNvPr>
          <p:cNvSpPr>
            <a:spLocks noGrp="1" noSelect="1"/>
          </p:cNvSpPr>
          <p:nvPr userDrawn="1">
            <p:ph type="body" idx="1001" hasCustomPrompt="1"/>
            <p:custDataLst>
              <p:custData r:id="rId2"/>
            </p:custDataLst>
          </p:nvPr>
        </p:nvSpPr>
        <p:spPr>
          <a:xfrm>
            <a:off x="-2400944" y="-1"/>
            <a:ext cx="2016224" cy="5949281"/>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lvl1pPr marL="0" indent="0" algn="l" defTabSz="1088610" rtl="0" eaLnBrk="1" latinLnBrk="0" hangingPunct="1">
              <a:spcBef>
                <a:spcPts val="0"/>
              </a:spcBef>
              <a:buFont typeface="Arial" pitchFamily="34" charset="0"/>
              <a:buNone/>
              <a:defRPr sz="1000"/>
            </a:lvl1pPr>
          </a:lstStyle>
          <a:p>
            <a:pPr marL="0" marR="0" lvl="0" indent="0" algn="l" defTabSz="1088610" rtl="0" eaLnBrk="1" fontAlgn="auto" latinLnBrk="0" hangingPunct="1">
              <a:lnSpc>
                <a:spcPct val="100000"/>
              </a:lnSpc>
              <a:spcBef>
                <a:spcPts val="0"/>
              </a:spcBef>
              <a:spcAft>
                <a:spcPts val="0"/>
              </a:spcAft>
              <a:buClrTx/>
              <a:buSzTx/>
              <a:buFont typeface="Arial" pitchFamily="34" charset="0"/>
              <a:buNone/>
              <a:tabLst/>
              <a:defRPr/>
            </a:pPr>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a:t>
            </a: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r>
              <a:rPr lang="nl-NL" sz="1000" kern="1200" noProof="0">
                <a:solidFill>
                  <a:schemeClr val="dk1"/>
                </a:solidFill>
                <a:effectLst/>
                <a:latin typeface="+mn-lt"/>
                <a:ea typeface="+mn-ea"/>
                <a:cs typeface="+mn-cs"/>
              </a:rPr>
              <a:t>De dia heeft nu de originele indeling. Voeg opnieuw een afbeelding in.</a:t>
            </a: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r>
              <a:rPr lang="nl-NL" sz="1000" kern="1200" noProof="0">
                <a:solidFill>
                  <a:schemeClr val="dk1"/>
                </a:solidFill>
                <a:effectLst/>
                <a:latin typeface="+mn-lt"/>
                <a:ea typeface="+mn-ea"/>
                <a:cs typeface="+mn-cs"/>
              </a:rPr>
              <a:t>Wilt u een afbeelding vergroten? Klik op een hoek en sleep. Om te verschuiven: klik op Bijsnijden in het tabblad Opmaak, groep Grootte.</a:t>
            </a: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r>
              <a:rPr lang="nl-NL" sz="1000" kern="1200" noProof="0">
                <a:solidFill>
                  <a:schemeClr val="dk1"/>
                </a:solidFill>
                <a:effectLst/>
                <a:latin typeface="+mn-lt"/>
                <a:ea typeface="+mn-ea"/>
                <a:cs typeface="+mn-cs"/>
              </a:rPr>
              <a:t>Deze uitleg wordt niet geprint of getoond in de presentatie. Klik in de rand van het frame met de tekst en de rand van de afbeeldingen en druk op delete om te verwijderen.</a:t>
            </a:r>
          </a:p>
        </p:txBody>
      </p:sp>
      <p:sp>
        <p:nvSpPr>
          <p:cNvPr id="11" name="Tijdelijke aanduiding voor afbeelding 9 (PHJU)">
            <a:extLst>
              <a:ext uri="{FF2B5EF4-FFF2-40B4-BE49-F238E27FC236}">
                <a16:creationId xmlns:a16="http://schemas.microsoft.com/office/drawing/2014/main" id="{83B0048F-8BF9-4B06-B4DE-C7F702679768}"/>
              </a:ext>
            </a:extLst>
          </p:cNvPr>
          <p:cNvSpPr>
            <a:spLocks noGrp="1" noSelect="1" noChangeAspect="1"/>
          </p:cNvSpPr>
          <p:nvPr>
            <p:ph type="body" sz="quarter" idx="15" hasCustomPrompt="1"/>
            <p:custDataLst>
              <p:custData r:id="rId3"/>
            </p:custDataLst>
          </p:nvPr>
        </p:nvSpPr>
        <p:spPr>
          <a:xfrm>
            <a:off x="-2275679" y="1874551"/>
            <a:ext cx="1800000" cy="551741"/>
          </a:xfrm>
          <a:blipFill>
            <a:blip r:embed="rId6"/>
            <a:stretch>
              <a:fillRect/>
            </a:stretch>
          </a:blipFill>
          <a:ln>
            <a:solidFill>
              <a:schemeClr val="accent1"/>
            </a:solidFill>
          </a:ln>
        </p:spPr>
        <p:txBody>
          <a:bodyPr/>
          <a:lstStyle>
            <a:lvl1pPr marL="0" indent="0" algn="l" defTabSz="914400" rtl="0" eaLnBrk="1" latinLnBrk="0" hangingPunct="1">
              <a:lnSpc>
                <a:spcPct val="100000"/>
              </a:lnSpc>
              <a:spcBef>
                <a:spcPts val="0"/>
              </a:spcBef>
              <a:buFont typeface="Arial" panose="020B0604020202020204" pitchFamily="34" charset="0"/>
              <a:buNone/>
              <a:defRPr/>
            </a:lvl1pPr>
          </a:lstStyle>
          <a:p>
            <a:r>
              <a:rPr lang="nl-NL"/>
              <a:t> </a:t>
            </a:r>
          </a:p>
        </p:txBody>
      </p:sp>
      <p:sp>
        <p:nvSpPr>
          <p:cNvPr id="16" name="Text Placeholder 6 (PHJU)">
            <a:extLst>
              <a:ext uri="{FF2B5EF4-FFF2-40B4-BE49-F238E27FC236}">
                <a16:creationId xmlns:a16="http://schemas.microsoft.com/office/drawing/2014/main" id="{310B83DA-049B-4F06-BBC3-796263647DE7}"/>
              </a:ext>
            </a:extLst>
          </p:cNvPr>
          <p:cNvSpPr>
            <a:spLocks noGrp="1" noSelect="1" noChangeAspect="1"/>
          </p:cNvSpPr>
          <p:nvPr>
            <p:ph type="body" idx="1002" hasCustomPrompt="1"/>
            <p:custDataLst>
              <p:custData r:id="rId4"/>
            </p:custDataLst>
          </p:nvPr>
        </p:nvSpPr>
        <p:spPr>
          <a:xfrm>
            <a:off x="-2275679" y="4149080"/>
            <a:ext cx="1800000" cy="471201"/>
          </a:xfrm>
          <a:prstGeom prst="rect">
            <a:avLst/>
          </a:prstGeom>
          <a:blipFill>
            <a:blip r:embed="rId7"/>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ctr" defTabSz="914400" rtl="0" eaLnBrk="1" latinLnBrk="0" hangingPunct="1">
              <a:lnSpc>
                <a:spcPct val="90000"/>
              </a:lnSpc>
              <a:spcBef>
                <a:spcPts val="1000"/>
              </a:spcBef>
              <a:buFont typeface="Arial" panose="020B0604020202020204" pitchFamily="34" charset="0"/>
              <a:buNone/>
              <a:defRPr/>
            </a:lvl1pPr>
          </a:lstStyle>
          <a:p>
            <a:pPr algn="ctr"/>
            <a:r>
              <a:rPr lang="nl-NL"/>
              <a:t> </a:t>
            </a:r>
          </a:p>
        </p:txBody>
      </p:sp>
    </p:spTree>
    <p:extLst>
      <p:ext uri="{BB962C8B-B14F-4D97-AF65-F5344CB8AC3E}">
        <p14:creationId xmlns:p14="http://schemas.microsoft.com/office/powerpoint/2010/main" val="1761144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a:t>[Klik hier en voeg via Invoegen | Afbeeldingen een foto in]</a:t>
            </a:r>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a:t>[Tekst]</a:t>
            </a:r>
          </a:p>
        </p:txBody>
      </p:sp>
      <p:sp>
        <p:nvSpPr>
          <p:cNvPr id="12" name="Text Placeholder 8 (PHJU)">
            <a:extLst>
              <a:ext uri="{FF2B5EF4-FFF2-40B4-BE49-F238E27FC236}">
                <a16:creationId xmlns:a16="http://schemas.microsoft.com/office/drawing/2014/main" id="{F6603C4B-78F0-48A4-871E-EE86F0165D9C}"/>
              </a:ext>
            </a:extLst>
          </p:cNvPr>
          <p:cNvSpPr>
            <a:spLocks noGrp="1" noSelect="1"/>
          </p:cNvSpPr>
          <p:nvPr>
            <p:ph type="body" idx="1001" hasCustomPrompt="1"/>
            <p:custDataLst>
              <p:custData r:id="rId1"/>
            </p:custDataLst>
          </p:nvPr>
        </p:nvSpPr>
        <p:spPr>
          <a:xfrm>
            <a:off x="-2400944" y="-1"/>
            <a:ext cx="2016224" cy="5949281"/>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lvl1pPr marL="0" indent="0" algn="l" defTabSz="1088610" rtl="0" eaLnBrk="1" latinLnBrk="0" hangingPunct="1">
              <a:spcBef>
                <a:spcPts val="0"/>
              </a:spcBef>
              <a:buFont typeface="Arial" pitchFamily="34" charset="0"/>
              <a:buNone/>
              <a:defRPr sz="1000"/>
            </a:lvl1pPr>
          </a:lstStyle>
          <a:p>
            <a:pPr marL="0" marR="0" lvl="0" indent="0" algn="l" defTabSz="1088610" rtl="0" eaLnBrk="1" fontAlgn="auto" latinLnBrk="0" hangingPunct="1">
              <a:lnSpc>
                <a:spcPct val="100000"/>
              </a:lnSpc>
              <a:spcBef>
                <a:spcPts val="0"/>
              </a:spcBef>
              <a:spcAft>
                <a:spcPts val="0"/>
              </a:spcAft>
              <a:buClrTx/>
              <a:buSzTx/>
              <a:buFont typeface="Arial" pitchFamily="34" charset="0"/>
              <a:buNone/>
              <a:tabLst/>
              <a:defRPr/>
            </a:pPr>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a:t>
            </a: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r>
              <a:rPr lang="nl-NL" sz="1000" kern="1200" noProof="0">
                <a:solidFill>
                  <a:schemeClr val="dk1"/>
                </a:solidFill>
                <a:effectLst/>
                <a:latin typeface="+mn-lt"/>
                <a:ea typeface="+mn-ea"/>
                <a:cs typeface="+mn-cs"/>
              </a:rPr>
              <a:t>De dia heeft nu de originele indeling. Voeg opnieuw een afbeelding in.</a:t>
            </a: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r>
              <a:rPr lang="nl-NL" sz="1000" kern="1200" noProof="0">
                <a:solidFill>
                  <a:schemeClr val="dk1"/>
                </a:solidFill>
                <a:effectLst/>
                <a:latin typeface="+mn-lt"/>
                <a:ea typeface="+mn-ea"/>
                <a:cs typeface="+mn-cs"/>
              </a:rPr>
              <a:t>Wilt u een afbeelding vergroten? Klik op een hoek en sleep. Om te verschuiven: klik op Bijsnijden in het tabblad Opmaak, groep Grootte.</a:t>
            </a: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br>
              <a:rPr lang="nl-NL" sz="1000" kern="1200" noProof="0">
                <a:solidFill>
                  <a:schemeClr val="dk1"/>
                </a:solidFill>
                <a:effectLst/>
                <a:latin typeface="+mn-lt"/>
                <a:ea typeface="+mn-ea"/>
                <a:cs typeface="+mn-cs"/>
              </a:rPr>
            </a:br>
            <a:r>
              <a:rPr lang="nl-NL" sz="1000" kern="1200" noProof="0">
                <a:solidFill>
                  <a:schemeClr val="dk1"/>
                </a:solidFill>
                <a:effectLst/>
                <a:latin typeface="+mn-lt"/>
                <a:ea typeface="+mn-ea"/>
                <a:cs typeface="+mn-cs"/>
              </a:rPr>
              <a:t>Deze uitleg wordt niet geprint of getoond in de presentatie. Klik in de rand van het frame met de tekst en de rand van de afbeeldingen en druk op delete om te verwijderen.</a:t>
            </a:r>
          </a:p>
        </p:txBody>
      </p:sp>
      <p:sp>
        <p:nvSpPr>
          <p:cNvPr id="13" name="Tijdelijke aanduiding voor afbeelding 9 (PHJU)">
            <a:extLst>
              <a:ext uri="{FF2B5EF4-FFF2-40B4-BE49-F238E27FC236}">
                <a16:creationId xmlns:a16="http://schemas.microsoft.com/office/drawing/2014/main" id="{B74417A9-0524-42CF-A4EC-C232D96F844A}"/>
              </a:ext>
            </a:extLst>
          </p:cNvPr>
          <p:cNvSpPr>
            <a:spLocks noGrp="1" noSelect="1" noChangeAspect="1"/>
          </p:cNvSpPr>
          <p:nvPr>
            <p:ph type="body" sz="quarter" idx="15" hasCustomPrompt="1"/>
            <p:custDataLst>
              <p:custData r:id="rId2"/>
            </p:custDataLst>
          </p:nvPr>
        </p:nvSpPr>
        <p:spPr>
          <a:xfrm>
            <a:off x="-2275679" y="1874551"/>
            <a:ext cx="1800000" cy="551741"/>
          </a:xfrm>
          <a:blipFill>
            <a:blip r:embed="rId5"/>
            <a:stretch>
              <a:fillRect/>
            </a:stretch>
          </a:blipFill>
          <a:ln>
            <a:solidFill>
              <a:schemeClr val="accent1"/>
            </a:solidFill>
          </a:ln>
        </p:spPr>
        <p:txBody>
          <a:bodyPr/>
          <a:lstStyle>
            <a:lvl1pPr marL="0" indent="0" algn="l" defTabSz="914400" rtl="0" eaLnBrk="1" latinLnBrk="0" hangingPunct="1">
              <a:lnSpc>
                <a:spcPct val="100000"/>
              </a:lnSpc>
              <a:spcBef>
                <a:spcPts val="0"/>
              </a:spcBef>
              <a:buFont typeface="Arial" panose="020B0604020202020204" pitchFamily="34" charset="0"/>
              <a:buNone/>
              <a:defRPr/>
            </a:lvl1pPr>
          </a:lstStyle>
          <a:p>
            <a:r>
              <a:rPr lang="nl-NL"/>
              <a:t> </a:t>
            </a:r>
          </a:p>
        </p:txBody>
      </p:sp>
      <p:sp>
        <p:nvSpPr>
          <p:cNvPr id="14" name="Text Placeholder 6 (PHJU)">
            <a:extLst>
              <a:ext uri="{FF2B5EF4-FFF2-40B4-BE49-F238E27FC236}">
                <a16:creationId xmlns:a16="http://schemas.microsoft.com/office/drawing/2014/main" id="{2DE8D085-1F2D-44B1-8902-BA5ACB95A7BB}"/>
              </a:ext>
            </a:extLst>
          </p:cNvPr>
          <p:cNvSpPr>
            <a:spLocks noGrp="1" noSelect="1" noChangeAspect="1"/>
          </p:cNvSpPr>
          <p:nvPr>
            <p:ph type="body" idx="1002" hasCustomPrompt="1"/>
            <p:custDataLst>
              <p:custData r:id="rId3"/>
            </p:custDataLst>
          </p:nvPr>
        </p:nvSpPr>
        <p:spPr>
          <a:xfrm>
            <a:off x="-2275679" y="4149080"/>
            <a:ext cx="1800000" cy="471201"/>
          </a:xfrm>
          <a:prstGeom prst="rect">
            <a:avLst/>
          </a:prstGeom>
          <a:blipFill>
            <a:blip r:embed="rId6"/>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ctr" defTabSz="914400" rtl="0" eaLnBrk="1" latinLnBrk="0" hangingPunct="1">
              <a:lnSpc>
                <a:spcPct val="90000"/>
              </a:lnSpc>
              <a:spcBef>
                <a:spcPts val="1000"/>
              </a:spcBef>
              <a:buFont typeface="Arial" panose="020B0604020202020204" pitchFamily="34" charset="0"/>
              <a:buNone/>
              <a:defRPr/>
            </a:lvl1pPr>
          </a:lstStyle>
          <a:p>
            <a:pPr algn="ctr"/>
            <a:r>
              <a:rPr lang="nl-NL"/>
              <a:t> </a:t>
            </a:r>
          </a:p>
        </p:txBody>
      </p:sp>
    </p:spTree>
    <p:extLst>
      <p:ext uri="{BB962C8B-B14F-4D97-AF65-F5344CB8AC3E}">
        <p14:creationId xmlns:p14="http://schemas.microsoft.com/office/powerpoint/2010/main" val="65509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82CF8-2CFB-4977-BCC2-486B8C2840D8}" type="datetimeFigureOut">
              <a:rPr lang="nl-NL" smtClean="0"/>
              <a:t>20-06-2024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3085E8C-7264-4D8B-8E5F-2837CC49F1A1}" type="slidenum">
              <a:rPr lang="nl-NL" smtClean="0"/>
              <a:t>‹#›</a:t>
            </a:fld>
            <a:endParaRPr lang="nl-NL"/>
          </a:p>
        </p:txBody>
      </p:sp>
    </p:spTree>
    <p:extLst>
      <p:ext uri="{BB962C8B-B14F-4D97-AF65-F5344CB8AC3E}">
        <p14:creationId xmlns:p14="http://schemas.microsoft.com/office/powerpoint/2010/main" val="1470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4" name="Tijdelijke aanduiding voor datum 3"/>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t>20 juni 2024</a:t>
            </a:fld>
            <a:endParaRPr lang="nl-NL" noProof="1"/>
          </a:p>
        </p:txBody>
      </p:sp>
      <p:sp>
        <p:nvSpPr>
          <p:cNvPr id="5" name="Tijdelijke aanduiding voor voettekst 4"/>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
        <p:nvSpPr>
          <p:cNvPr id="6" name="Tijdelijke aanduiding voor dianummer 5"/>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3" name="Tijdelijke aanduiding voor tekst 2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nummer 1e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p:txBody>
      </p:sp>
      <p:sp>
        <p:nvSpPr>
          <p:cNvPr id="2" name="Tijdelijke aanduiding voor titel 1"/>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nl-NL" noProof="1"/>
              <a:t>[Titel]</a:t>
            </a:r>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22" r:id="rId3"/>
    <p:sldLayoutId id="2147483724" r:id="rId4"/>
    <p:sldLayoutId id="2147483726" r:id="rId5"/>
    <p:sldLayoutId id="2147483730" r:id="rId6"/>
    <p:sldLayoutId id="2147483731" r:id="rId7"/>
  </p:sldLayoutIdLst>
  <p:hf sldNum="0"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xRXtQl15svA?feature=shared"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6A94F3-B8BF-F74B-B6AA-6C5BEC0277AC}"/>
              </a:ext>
            </a:extLst>
          </p:cNvPr>
          <p:cNvPicPr>
            <a:picLocks noChangeAspect="1"/>
          </p:cNvPicPr>
          <p:nvPr/>
        </p:nvPicPr>
        <p:blipFill>
          <a:blip r:embed="rId3"/>
          <a:stretch>
            <a:fillRect/>
          </a:stretch>
        </p:blipFill>
        <p:spPr>
          <a:xfrm>
            <a:off x="6793906" y="1600166"/>
            <a:ext cx="3967197" cy="3773068"/>
          </a:xfrm>
          <a:prstGeom prst="rect">
            <a:avLst/>
          </a:prstGeom>
        </p:spPr>
      </p:pic>
      <p:sp>
        <p:nvSpPr>
          <p:cNvPr id="2" name="Tijdelijke aanduiding voor tekst 1">
            <a:extLst>
              <a:ext uri="{FF2B5EF4-FFF2-40B4-BE49-F238E27FC236}">
                <a16:creationId xmlns:a16="http://schemas.microsoft.com/office/drawing/2014/main" id="{91C7E7B5-20F2-41CB-B482-1AA70F0CB25C}"/>
              </a:ext>
            </a:extLst>
          </p:cNvPr>
          <p:cNvSpPr>
            <a:spLocks noGrp="1"/>
          </p:cNvSpPr>
          <p:nvPr>
            <p:ph type="body" sz="quarter" idx="13"/>
          </p:nvPr>
        </p:nvSpPr>
        <p:spPr>
          <a:xfrm>
            <a:off x="953545" y="589659"/>
            <a:ext cx="5592534" cy="4606184"/>
          </a:xfrm>
        </p:spPr>
        <p:txBody>
          <a:bodyPr/>
          <a:lstStyle/>
          <a:p>
            <a:pPr>
              <a:lnSpc>
                <a:spcPct val="150000"/>
              </a:lnSpc>
            </a:pPr>
            <a:r>
              <a:rPr lang="en-US" sz="6000"/>
              <a:t>Hoe </a:t>
            </a:r>
            <a:r>
              <a:rPr lang="en-US" sz="6000">
                <a:solidFill>
                  <a:schemeClr val="tx1"/>
                </a:solidFill>
              </a:rPr>
              <a:t>OPEN</a:t>
            </a:r>
            <a:r>
              <a:rPr lang="en-US" sz="6000"/>
              <a:t> je de </a:t>
            </a:r>
            <a:r>
              <a:rPr lang="en-US" sz="6000" err="1"/>
              <a:t>schatkist</a:t>
            </a:r>
            <a:r>
              <a:rPr lang="en-US" sz="6000"/>
              <a:t>?</a:t>
            </a:r>
            <a:endParaRPr lang="en-US" sz="6000">
              <a:ea typeface="Open Sans ExtraBold"/>
              <a:cs typeface="Open Sans ExtraBold"/>
            </a:endParaRPr>
          </a:p>
          <a:p>
            <a:pPr>
              <a:lnSpc>
                <a:spcPct val="150000"/>
              </a:lnSpc>
            </a:pPr>
            <a:r>
              <a:rPr lang="en-US" sz="3600" err="1"/>
              <a:t>Inspiratiesessie</a:t>
            </a:r>
            <a:r>
              <a:rPr lang="en-US" sz="3600"/>
              <a:t> open </a:t>
            </a:r>
            <a:r>
              <a:rPr lang="en-US" sz="3600" err="1"/>
              <a:t>leermaterialen</a:t>
            </a:r>
            <a:endParaRPr lang="nl-NL" sz="3600">
              <a:ea typeface="Open Sans ExtraBold"/>
              <a:cs typeface="Open Sans ExtraBold"/>
            </a:endParaRPr>
          </a:p>
        </p:txBody>
      </p:sp>
      <p:sp>
        <p:nvSpPr>
          <p:cNvPr id="3" name="Tijdelijke aanduiding voor tekst 2">
            <a:extLst>
              <a:ext uri="{FF2B5EF4-FFF2-40B4-BE49-F238E27FC236}">
                <a16:creationId xmlns:a16="http://schemas.microsoft.com/office/drawing/2014/main" id="{E748F4CC-194F-42CE-AF77-F3908A4E629B}"/>
              </a:ext>
            </a:extLst>
          </p:cNvPr>
          <p:cNvSpPr>
            <a:spLocks noGrp="1"/>
          </p:cNvSpPr>
          <p:nvPr>
            <p:ph type="body" sz="quarter" idx="14"/>
          </p:nvPr>
        </p:nvSpPr>
        <p:spPr>
          <a:xfrm>
            <a:off x="953545" y="5373234"/>
            <a:ext cx="9900000" cy="216000"/>
          </a:xfrm>
        </p:spPr>
        <p:txBody>
          <a:bodyPr vert="horz" lIns="0" tIns="0" rIns="0" bIns="0" rtlCol="0" anchor="t">
            <a:noAutofit/>
          </a:bodyPr>
          <a:lstStyle/>
          <a:p>
            <a:pPr algn="ctr"/>
            <a:r>
              <a:rPr lang="nl-NL">
                <a:solidFill>
                  <a:schemeClr val="bg1"/>
                </a:solidFill>
                <a:ea typeface="Open Sans"/>
                <a:cs typeface="Open Sans"/>
              </a:rPr>
              <a:t>20 juni 2024</a:t>
            </a:r>
          </a:p>
          <a:p>
            <a:pPr algn="ctr"/>
            <a:r>
              <a:rPr lang="nl-NL">
                <a:solidFill>
                  <a:schemeClr val="bg1"/>
                </a:solidFill>
                <a:ea typeface="Open Sans"/>
                <a:cs typeface="Open Sans"/>
              </a:rPr>
              <a:t>Radboud Open </a:t>
            </a:r>
            <a:r>
              <a:rPr lang="nl-NL" err="1">
                <a:solidFill>
                  <a:schemeClr val="bg1"/>
                </a:solidFill>
                <a:ea typeface="Open Sans"/>
                <a:cs typeface="Open Sans"/>
              </a:rPr>
              <a:t>Education</a:t>
            </a:r>
            <a:r>
              <a:rPr lang="nl-NL">
                <a:solidFill>
                  <a:schemeClr val="bg1"/>
                </a:solidFill>
                <a:ea typeface="Open Sans"/>
                <a:cs typeface="Open Sans"/>
              </a:rPr>
              <a:t> Team</a:t>
            </a:r>
          </a:p>
          <a:p>
            <a:pPr algn="ctr"/>
            <a:r>
              <a:rPr lang="nl-NL">
                <a:solidFill>
                  <a:schemeClr val="bg1"/>
                </a:solidFill>
                <a:ea typeface="Open Sans"/>
                <a:cs typeface="Open Sans"/>
              </a:rPr>
              <a:t>Monique </a:t>
            </a:r>
            <a:r>
              <a:rPr lang="nl-NL" err="1">
                <a:solidFill>
                  <a:schemeClr val="bg1"/>
                </a:solidFill>
                <a:ea typeface="Open Sans"/>
                <a:cs typeface="Open Sans"/>
              </a:rPr>
              <a:t>Schoutsen</a:t>
            </a:r>
            <a:r>
              <a:rPr lang="nl-NL">
                <a:solidFill>
                  <a:schemeClr val="bg1"/>
                </a:solidFill>
                <a:ea typeface="Open Sans"/>
                <a:cs typeface="Open Sans"/>
              </a:rPr>
              <a:t> &amp; Jeroen Bos</a:t>
            </a:r>
          </a:p>
          <a:p>
            <a:pPr algn="r"/>
            <a:endParaRPr lang="nl-NL">
              <a:solidFill>
                <a:schemeClr val="bg1"/>
              </a:solidFill>
            </a:endParaRPr>
          </a:p>
        </p:txBody>
      </p:sp>
    </p:spTree>
    <p:extLst>
      <p:ext uri="{BB962C8B-B14F-4D97-AF65-F5344CB8AC3E}">
        <p14:creationId xmlns:p14="http://schemas.microsoft.com/office/powerpoint/2010/main" val="381469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Onze</a:t>
            </a:r>
            <a:r>
              <a:rPr lang="en-US"/>
              <a:t> </a:t>
            </a:r>
            <a:r>
              <a:rPr lang="en-US" err="1"/>
              <a:t>positie</a:t>
            </a:r>
            <a:r>
              <a:rPr lang="en-US"/>
              <a:t> in de </a:t>
            </a:r>
            <a:r>
              <a:rPr lang="en-US" err="1"/>
              <a:t>organisatie</a:t>
            </a:r>
            <a:endParaRPr lang="nl-NL" err="1"/>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pic>
        <p:nvPicPr>
          <p:cNvPr id="7" name="Afbeelding 6" descr="Afbeelding met tekst, schermopname, Lettertype, nummer&#10;&#10;Automatisch gegenereerde beschrijving">
            <a:extLst>
              <a:ext uri="{FF2B5EF4-FFF2-40B4-BE49-F238E27FC236}">
                <a16:creationId xmlns:a16="http://schemas.microsoft.com/office/drawing/2014/main" id="{D233DB10-EA1E-293E-950F-2B3E28D2CA97}"/>
              </a:ext>
            </a:extLst>
          </p:cNvPr>
          <p:cNvPicPr>
            <a:picLocks noChangeAspect="1"/>
          </p:cNvPicPr>
          <p:nvPr/>
        </p:nvPicPr>
        <p:blipFill>
          <a:blip r:embed="rId2"/>
          <a:stretch>
            <a:fillRect/>
          </a:stretch>
        </p:blipFill>
        <p:spPr>
          <a:xfrm>
            <a:off x="3315862" y="1552074"/>
            <a:ext cx="5570303" cy="4626141"/>
          </a:xfrm>
          <a:prstGeom prst="rect">
            <a:avLst/>
          </a:prstGeom>
        </p:spPr>
      </p:pic>
      <p:pic>
        <p:nvPicPr>
          <p:cNvPr id="4" name="Graphic 3" descr="Cirkel met pijl naar links silhouet">
            <a:extLst>
              <a:ext uri="{FF2B5EF4-FFF2-40B4-BE49-F238E27FC236}">
                <a16:creationId xmlns:a16="http://schemas.microsoft.com/office/drawing/2014/main" id="{0AAF7926-B2BF-860B-AAE7-D3470C63EB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8432" y="3623510"/>
            <a:ext cx="1616242" cy="1546059"/>
          </a:xfrm>
          <a:prstGeom prst="rect">
            <a:avLst/>
          </a:prstGeom>
        </p:spPr>
      </p:pic>
    </p:spTree>
    <p:extLst>
      <p:ext uri="{BB962C8B-B14F-4D97-AF65-F5344CB8AC3E}">
        <p14:creationId xmlns:p14="http://schemas.microsoft.com/office/powerpoint/2010/main" val="117654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Wooclap</a:t>
            </a:r>
            <a:r>
              <a:rPr lang="en-US"/>
              <a:t> 1</a:t>
            </a:r>
            <a:endParaRPr lang="nl-NL"/>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8" name="Tijdelijke aanduiding voor inhoud 4">
            <a:extLst>
              <a:ext uri="{FF2B5EF4-FFF2-40B4-BE49-F238E27FC236}">
                <a16:creationId xmlns:a16="http://schemas.microsoft.com/office/drawing/2014/main" id="{FB375F42-FBE3-8C45-A1B7-02919FC71FF1}"/>
              </a:ext>
            </a:extLst>
          </p:cNvPr>
          <p:cNvSpPr>
            <a:spLocks noGrp="1"/>
          </p:cNvSpPr>
          <p:nvPr>
            <p:ph idx="1"/>
          </p:nvPr>
        </p:nvSpPr>
        <p:spPr>
          <a:xfrm>
            <a:off x="1066028" y="1773930"/>
            <a:ext cx="10086234" cy="384384"/>
          </a:xfrm>
        </p:spPr>
        <p:txBody>
          <a:bodyPr vert="horz" lIns="0" tIns="0" rIns="0" bIns="0" rtlCol="0" anchor="t">
            <a:normAutofit/>
          </a:bodyPr>
          <a:lstStyle/>
          <a:p>
            <a:pPr marL="0" indent="0" algn="ctr">
              <a:buNone/>
            </a:pPr>
            <a:r>
              <a:rPr lang="nl-NL" dirty="0">
                <a:ea typeface="Open Sans"/>
                <a:cs typeface="Open Sans"/>
              </a:rPr>
              <a:t>HEB JE BINNEN JOUW INSTELLING EEN DEDICATED TEAM VOOR OPEN EDUCATION ONDERSTEUNING?</a:t>
            </a:r>
          </a:p>
        </p:txBody>
      </p:sp>
      <p:pic>
        <p:nvPicPr>
          <p:cNvPr id="7" name="Picture 6">
            <a:extLst>
              <a:ext uri="{FF2B5EF4-FFF2-40B4-BE49-F238E27FC236}">
                <a16:creationId xmlns:a16="http://schemas.microsoft.com/office/drawing/2014/main" id="{E74C174B-5D76-6F46-A481-E653DA9B3D35}"/>
              </a:ext>
            </a:extLst>
          </p:cNvPr>
          <p:cNvPicPr>
            <a:picLocks noChangeAspect="1"/>
          </p:cNvPicPr>
          <p:nvPr/>
        </p:nvPicPr>
        <p:blipFill>
          <a:blip r:embed="rId2"/>
          <a:stretch>
            <a:fillRect/>
          </a:stretch>
        </p:blipFill>
        <p:spPr>
          <a:xfrm>
            <a:off x="864000" y="2158314"/>
            <a:ext cx="10337800" cy="2070100"/>
          </a:xfrm>
          <a:prstGeom prst="rect">
            <a:avLst/>
          </a:prstGeom>
        </p:spPr>
      </p:pic>
      <p:pic>
        <p:nvPicPr>
          <p:cNvPr id="10" name="Picture 9">
            <a:extLst>
              <a:ext uri="{FF2B5EF4-FFF2-40B4-BE49-F238E27FC236}">
                <a16:creationId xmlns:a16="http://schemas.microsoft.com/office/drawing/2014/main" id="{A22B6569-2318-504D-A725-7EAF0FE8906A}"/>
              </a:ext>
            </a:extLst>
          </p:cNvPr>
          <p:cNvPicPr>
            <a:picLocks noChangeAspect="1"/>
          </p:cNvPicPr>
          <p:nvPr/>
        </p:nvPicPr>
        <p:blipFill>
          <a:blip r:embed="rId3"/>
          <a:stretch>
            <a:fillRect/>
          </a:stretch>
        </p:blipFill>
        <p:spPr>
          <a:xfrm>
            <a:off x="5116042" y="4228414"/>
            <a:ext cx="1968155" cy="1968155"/>
          </a:xfrm>
          <a:prstGeom prst="rect">
            <a:avLst/>
          </a:prstGeom>
        </p:spPr>
      </p:pic>
    </p:spTree>
    <p:extLst>
      <p:ext uri="{BB962C8B-B14F-4D97-AF65-F5344CB8AC3E}">
        <p14:creationId xmlns:p14="http://schemas.microsoft.com/office/powerpoint/2010/main" val="176919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861B096-DBC6-BA54-53FB-FF2859831458}"/>
              </a:ext>
            </a:extLst>
          </p:cNvPr>
          <p:cNvSpPr>
            <a:spLocks noGrp="1"/>
          </p:cNvSpPr>
          <p:nvPr>
            <p:ph type="body" sz="quarter" idx="10"/>
          </p:nvPr>
        </p:nvSpPr>
        <p:spPr>
          <a:xfrm>
            <a:off x="874745" y="2346790"/>
            <a:ext cx="10440000" cy="2160000"/>
          </a:xfrm>
        </p:spPr>
        <p:txBody>
          <a:bodyPr vert="horz" lIns="0" tIns="0" rIns="0" bIns="0" rtlCol="0" anchor="t">
            <a:noAutofit/>
          </a:bodyPr>
          <a:lstStyle/>
          <a:p>
            <a:r>
              <a:rPr lang="nl-NL" sz="4400" dirty="0">
                <a:solidFill>
                  <a:schemeClr val="bg1"/>
                </a:solidFill>
              </a:rPr>
              <a:t>Onze ervaringen met de regeling versnellen met </a:t>
            </a:r>
            <a:r>
              <a:rPr lang="nl-NL" sz="4400" dirty="0" err="1">
                <a:solidFill>
                  <a:schemeClr val="bg1"/>
                </a:solidFill>
              </a:rPr>
              <a:t>edusources</a:t>
            </a:r>
            <a:endParaRPr lang="nl-NL" sz="4400">
              <a:solidFill>
                <a:schemeClr val="bg1"/>
              </a:solidFill>
              <a:ea typeface="Open Sans ExtraBold"/>
              <a:cs typeface="Open Sans ExtraBold"/>
            </a:endParaRPr>
          </a:p>
        </p:txBody>
      </p:sp>
    </p:spTree>
    <p:extLst>
      <p:ext uri="{BB962C8B-B14F-4D97-AF65-F5344CB8AC3E}">
        <p14:creationId xmlns:p14="http://schemas.microsoft.com/office/powerpoint/2010/main" val="254486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DDC422B-415E-F781-9AA0-6BA27DBCB410}"/>
              </a:ext>
            </a:extLst>
          </p:cNvPr>
          <p:cNvSpPr>
            <a:spLocks noGrp="1"/>
          </p:cNvSpPr>
          <p:nvPr>
            <p:ph idx="1"/>
          </p:nvPr>
        </p:nvSpPr>
        <p:spPr/>
        <p:txBody>
          <a:bodyPr vert="horz" lIns="0" tIns="0" rIns="0" bIns="0" rtlCol="0" anchor="t">
            <a:noAutofit/>
          </a:bodyPr>
          <a:lstStyle/>
          <a:p>
            <a:pPr marL="323850" indent="-323850"/>
            <a:endParaRPr lang="nl-NL" dirty="0">
              <a:ea typeface="Open Sans"/>
              <a:cs typeface="Open Sans"/>
            </a:endParaRPr>
          </a:p>
          <a:p>
            <a:pPr marL="0" indent="0">
              <a:buNone/>
            </a:pPr>
            <a:endParaRPr lang="nl-NL" dirty="0">
              <a:ea typeface="Open Sans"/>
              <a:cs typeface="Open Sans"/>
            </a:endParaRPr>
          </a:p>
        </p:txBody>
      </p:sp>
      <p:sp>
        <p:nvSpPr>
          <p:cNvPr id="3" name="Titel 2">
            <a:extLst>
              <a:ext uri="{FF2B5EF4-FFF2-40B4-BE49-F238E27FC236}">
                <a16:creationId xmlns:a16="http://schemas.microsoft.com/office/drawing/2014/main" id="{4C300F7C-9352-5ADC-FBBF-9F22807A924C}"/>
              </a:ext>
            </a:extLst>
          </p:cNvPr>
          <p:cNvSpPr>
            <a:spLocks noGrp="1"/>
          </p:cNvSpPr>
          <p:nvPr>
            <p:ph type="title"/>
          </p:nvPr>
        </p:nvSpPr>
        <p:spPr/>
        <p:txBody>
          <a:bodyPr/>
          <a:lstStyle/>
          <a:p>
            <a:r>
              <a:rPr lang="nl-NL" dirty="0">
                <a:ea typeface="Open Sans ExtraBold"/>
                <a:cs typeface="Open Sans ExtraBold"/>
              </a:rPr>
              <a:t>De regeling versnellen met </a:t>
            </a:r>
            <a:r>
              <a:rPr lang="nl-NL" dirty="0" err="1">
                <a:ea typeface="Open Sans ExtraBold"/>
                <a:cs typeface="Open Sans ExtraBold"/>
              </a:rPr>
              <a:t>edusources</a:t>
            </a:r>
            <a:endParaRPr lang="nl-NL" dirty="0" err="1"/>
          </a:p>
        </p:txBody>
      </p:sp>
      <p:sp>
        <p:nvSpPr>
          <p:cNvPr id="4" name="Tijdelijke aanduiding voor tekst 3">
            <a:extLst>
              <a:ext uri="{FF2B5EF4-FFF2-40B4-BE49-F238E27FC236}">
                <a16:creationId xmlns:a16="http://schemas.microsoft.com/office/drawing/2014/main" id="{1856C0E7-19F1-06CA-5F5A-E820623EC514}"/>
              </a:ext>
            </a:extLst>
          </p:cNvPr>
          <p:cNvSpPr>
            <a:spLocks noGrp="1"/>
          </p:cNvSpPr>
          <p:nvPr>
            <p:ph type="body" sz="quarter" idx="1002"/>
          </p:nvPr>
        </p:nvSpPr>
        <p:spPr/>
        <p:txBody>
          <a:bodyPr vert="horz" lIns="0" tIns="0" rIns="0" bIns="0" rtlCol="0" anchor="t">
            <a:noAutofit/>
          </a:bodyPr>
          <a:lstStyle/>
          <a:p>
            <a:r>
              <a:rPr lang="nl-NL">
                <a:ea typeface="Open Sans"/>
                <a:cs typeface="Open Sans"/>
              </a:rPr>
              <a:t>Hoe open je de schatkist?</a:t>
            </a:r>
            <a:endParaRPr lang="nl-NL"/>
          </a:p>
        </p:txBody>
      </p:sp>
      <p:pic>
        <p:nvPicPr>
          <p:cNvPr id="5" name="Afbeelding 4" descr="Afbeelding met schermopname&#10;&#10;Automatisch gegenereerde beschrijving">
            <a:extLst>
              <a:ext uri="{FF2B5EF4-FFF2-40B4-BE49-F238E27FC236}">
                <a16:creationId xmlns:a16="http://schemas.microsoft.com/office/drawing/2014/main" id="{8D6C4A20-D246-DBEE-924A-7FE8488C8B65}"/>
              </a:ext>
            </a:extLst>
          </p:cNvPr>
          <p:cNvPicPr>
            <a:picLocks noChangeAspect="1"/>
          </p:cNvPicPr>
          <p:nvPr/>
        </p:nvPicPr>
        <p:blipFill>
          <a:blip r:embed="rId2"/>
          <a:stretch>
            <a:fillRect/>
          </a:stretch>
        </p:blipFill>
        <p:spPr>
          <a:xfrm>
            <a:off x="2116667" y="2132012"/>
            <a:ext cx="5531555" cy="3355975"/>
          </a:xfrm>
          <a:prstGeom prst="rect">
            <a:avLst/>
          </a:prstGeom>
        </p:spPr>
      </p:pic>
      <p:sp>
        <p:nvSpPr>
          <p:cNvPr id="6" name="Tekstvak 5">
            <a:extLst>
              <a:ext uri="{FF2B5EF4-FFF2-40B4-BE49-F238E27FC236}">
                <a16:creationId xmlns:a16="http://schemas.microsoft.com/office/drawing/2014/main" id="{4431E61C-7FFF-A804-F94A-332F9A40B500}"/>
              </a:ext>
            </a:extLst>
          </p:cNvPr>
          <p:cNvSpPr txBox="1"/>
          <p:nvPr/>
        </p:nvSpPr>
        <p:spPr>
          <a:xfrm>
            <a:off x="3730620" y="3533000"/>
            <a:ext cx="1358786" cy="276999"/>
          </a:xfrm>
          <a:prstGeom prst="rect">
            <a:avLst/>
          </a:prstGeom>
          <a:solidFill>
            <a:schemeClr val="bg1"/>
          </a:solidFill>
          <a:ln>
            <a:solidFill>
              <a:schemeClr val="bg1"/>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l-NL" sz="1800" b="1" dirty="0" err="1">
                <a:ea typeface="Open Sans"/>
                <a:cs typeface="Open Sans"/>
              </a:rPr>
              <a:t>edusources</a:t>
            </a:r>
            <a:endParaRPr lang="nl-NL" sz="1800" b="1" dirty="0"/>
          </a:p>
        </p:txBody>
      </p:sp>
      <p:sp>
        <p:nvSpPr>
          <p:cNvPr id="7" name="Tekstvak 6">
            <a:extLst>
              <a:ext uri="{FF2B5EF4-FFF2-40B4-BE49-F238E27FC236}">
                <a16:creationId xmlns:a16="http://schemas.microsoft.com/office/drawing/2014/main" id="{2A461C5E-E3BB-CA11-CD46-C6A83982B1EF}"/>
              </a:ext>
            </a:extLst>
          </p:cNvPr>
          <p:cNvSpPr txBox="1"/>
          <p:nvPr/>
        </p:nvSpPr>
        <p:spPr>
          <a:xfrm>
            <a:off x="5089406" y="4844814"/>
            <a:ext cx="1233756"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1800" b="1" dirty="0" err="1">
                <a:ea typeface="Open Sans"/>
                <a:cs typeface="Open Sans"/>
              </a:rPr>
              <a:t>SurfSharekit</a:t>
            </a:r>
            <a:endParaRPr lang="nl-NL" sz="1800" b="1" dirty="0"/>
          </a:p>
        </p:txBody>
      </p:sp>
      <p:sp>
        <p:nvSpPr>
          <p:cNvPr id="8" name="Tekstvak 7">
            <a:extLst>
              <a:ext uri="{FF2B5EF4-FFF2-40B4-BE49-F238E27FC236}">
                <a16:creationId xmlns:a16="http://schemas.microsoft.com/office/drawing/2014/main" id="{B656B75A-0FCB-E096-CE7C-25A934732C49}"/>
              </a:ext>
            </a:extLst>
          </p:cNvPr>
          <p:cNvSpPr txBox="1"/>
          <p:nvPr/>
        </p:nvSpPr>
        <p:spPr>
          <a:xfrm>
            <a:off x="7907114" y="4977270"/>
            <a:ext cx="3220913"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1800" b="1" dirty="0">
                <a:ea typeface="Open Sans"/>
                <a:cs typeface="Open Sans"/>
              </a:rPr>
              <a:t>Open </a:t>
            </a:r>
            <a:r>
              <a:rPr lang="nl-NL" sz="1800" b="1" dirty="0" err="1">
                <a:ea typeface="Open Sans"/>
                <a:cs typeface="Open Sans"/>
              </a:rPr>
              <a:t>Education</a:t>
            </a:r>
            <a:r>
              <a:rPr lang="nl-NL" sz="1800" b="1" dirty="0">
                <a:ea typeface="Open Sans"/>
                <a:cs typeface="Open Sans"/>
              </a:rPr>
              <a:t> op de Radboud Universiteit (leermaterialen én bewustwording)</a:t>
            </a:r>
            <a:endParaRPr lang="nl-NL" sz="1800" b="1" dirty="0"/>
          </a:p>
        </p:txBody>
      </p:sp>
      <p:sp>
        <p:nvSpPr>
          <p:cNvPr id="9" name="Tekstvak 8">
            <a:extLst>
              <a:ext uri="{FF2B5EF4-FFF2-40B4-BE49-F238E27FC236}">
                <a16:creationId xmlns:a16="http://schemas.microsoft.com/office/drawing/2014/main" id="{0881CC59-8FD4-9CD4-3DC0-B1E2DAC2C6CB}"/>
              </a:ext>
            </a:extLst>
          </p:cNvPr>
          <p:cNvSpPr txBox="1"/>
          <p:nvPr/>
        </p:nvSpPr>
        <p:spPr>
          <a:xfrm>
            <a:off x="6707481" y="2417703"/>
            <a:ext cx="2545645" cy="83099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1800" b="1" dirty="0">
                <a:ea typeface="Open Sans"/>
                <a:cs typeface="Open Sans"/>
              </a:rPr>
              <a:t>Informatiepagina’s, evenementen, nieuwsbrieven</a:t>
            </a:r>
          </a:p>
        </p:txBody>
      </p:sp>
    </p:spTree>
    <p:extLst>
      <p:ext uri="{BB962C8B-B14F-4D97-AF65-F5344CB8AC3E}">
        <p14:creationId xmlns:p14="http://schemas.microsoft.com/office/powerpoint/2010/main" val="17198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83455"/>
            <a:ext cx="5471506" cy="4212000"/>
          </a:xfrm>
        </p:spPr>
        <p:txBody>
          <a:bodyPr vert="horz" lIns="0" tIns="0" rIns="0" bIns="0" rtlCol="0" anchor="t">
            <a:normAutofit fontScale="92500" lnSpcReduction="20000"/>
          </a:bodyPr>
          <a:lstStyle/>
          <a:p>
            <a:pPr marL="0" indent="0" algn="just">
              <a:buNone/>
            </a:pPr>
            <a:r>
              <a:rPr lang="nl-NL" b="1" dirty="0">
                <a:ea typeface="Open Sans"/>
                <a:cs typeface="Open Sans"/>
              </a:rPr>
              <a:t>Voorwaarde van SURF om deel te nemen:</a:t>
            </a:r>
          </a:p>
          <a:p>
            <a:pPr marL="647850" lvl="1" indent="-323850" algn="just">
              <a:lnSpc>
                <a:spcPct val="150000"/>
              </a:lnSpc>
              <a:buClr>
                <a:schemeClr val="accent1"/>
              </a:buClr>
              <a:buFont typeface="Wingdings" pitchFamily="2" charset="2"/>
              <a:buChar char="q"/>
            </a:pPr>
            <a:r>
              <a:rPr lang="nl-NL" dirty="0">
                <a:ea typeface="Open Sans"/>
                <a:cs typeface="Open Sans"/>
              </a:rPr>
              <a:t>2 collecties:</a:t>
            </a:r>
          </a:p>
          <a:p>
            <a:pPr marL="647700" lvl="1" indent="-323850" algn="just">
              <a:lnSpc>
                <a:spcPct val="150000"/>
              </a:lnSpc>
              <a:buClr>
                <a:schemeClr val="accent1"/>
              </a:buClr>
            </a:pPr>
            <a:r>
              <a:rPr lang="nl-NL" dirty="0" err="1">
                <a:ea typeface="Open Sans"/>
                <a:cs typeface="Open Sans"/>
              </a:rPr>
              <a:t>Vakcommunity's</a:t>
            </a:r>
            <a:r>
              <a:rPr lang="nl-NL" dirty="0">
                <a:ea typeface="Open Sans"/>
                <a:cs typeface="Open Sans"/>
              </a:rPr>
              <a:t> Wijze Woorden en Neerlandistiek</a:t>
            </a:r>
          </a:p>
          <a:p>
            <a:pPr marL="0" indent="0" algn="just">
              <a:buNone/>
            </a:pPr>
            <a:endParaRPr lang="nl-NL" b="1" dirty="0">
              <a:ea typeface="Open Sans"/>
              <a:cs typeface="Open Sans"/>
            </a:endParaRPr>
          </a:p>
          <a:p>
            <a:pPr marL="0" indent="0" algn="just">
              <a:lnSpc>
                <a:spcPct val="150000"/>
              </a:lnSpc>
              <a:buClr>
                <a:schemeClr val="accent1"/>
              </a:buClr>
              <a:buNone/>
            </a:pPr>
            <a:r>
              <a:rPr lang="nl-NL" b="1" dirty="0">
                <a:ea typeface="Open Sans"/>
                <a:cs typeface="Open Sans"/>
              </a:rPr>
              <a:t>Inmiddels:</a:t>
            </a:r>
          </a:p>
          <a:p>
            <a:pPr marL="647700" lvl="1" indent="-323850" algn="just">
              <a:lnSpc>
                <a:spcPct val="150000"/>
              </a:lnSpc>
              <a:buClr>
                <a:schemeClr val="accent1"/>
              </a:buClr>
              <a:buFont typeface="Wingdings" pitchFamily="2" charset="2"/>
              <a:buChar char="q"/>
            </a:pPr>
            <a:r>
              <a:rPr lang="nl-NL" dirty="0">
                <a:ea typeface="Open Sans"/>
                <a:cs typeface="Open Sans"/>
              </a:rPr>
              <a:t>Nog 4 </a:t>
            </a:r>
            <a:r>
              <a:rPr lang="nl-NL" dirty="0" err="1">
                <a:ea typeface="Open Sans"/>
                <a:cs typeface="Open Sans"/>
              </a:rPr>
              <a:t>vakcommunity’s</a:t>
            </a:r>
            <a:r>
              <a:rPr lang="nl-NL" dirty="0">
                <a:ea typeface="Open Sans"/>
                <a:cs typeface="Open Sans"/>
              </a:rPr>
              <a:t> erbij:</a:t>
            </a:r>
          </a:p>
          <a:p>
            <a:pPr marL="828831" lvl="7" indent="-342900" algn="just">
              <a:lnSpc>
                <a:spcPct val="150000"/>
              </a:lnSpc>
              <a:buClr>
                <a:schemeClr val="accent1"/>
              </a:buClr>
              <a:buFont typeface="Wingdings" pitchFamily="2" charset="2"/>
              <a:buChar char="ü"/>
            </a:pPr>
            <a:r>
              <a:rPr lang="nl-NL" dirty="0">
                <a:ea typeface="Open Sans"/>
                <a:cs typeface="Open Sans"/>
              </a:rPr>
              <a:t>Goed in Geesteswetenschappen</a:t>
            </a:r>
          </a:p>
          <a:p>
            <a:pPr marL="828831" lvl="7" indent="-342900" algn="just">
              <a:lnSpc>
                <a:spcPct val="150000"/>
              </a:lnSpc>
              <a:buClr>
                <a:schemeClr val="accent1"/>
              </a:buClr>
              <a:buFont typeface="Wingdings" pitchFamily="2" charset="2"/>
              <a:buChar char="ü"/>
            </a:pPr>
            <a:r>
              <a:rPr lang="nl-NL" dirty="0">
                <a:ea typeface="Open Sans"/>
                <a:cs typeface="Open Sans"/>
              </a:rPr>
              <a:t>Geschiedenis van de Oudheid en de Middeleeuwen</a:t>
            </a:r>
          </a:p>
          <a:p>
            <a:pPr marL="828831" lvl="7" indent="-342900" algn="just">
              <a:lnSpc>
                <a:spcPct val="150000"/>
              </a:lnSpc>
              <a:buClr>
                <a:schemeClr val="accent1"/>
              </a:buClr>
              <a:buFont typeface="Wingdings" pitchFamily="2" charset="2"/>
              <a:buChar char="ü"/>
            </a:pPr>
            <a:r>
              <a:rPr lang="nl-NL" dirty="0">
                <a:ea typeface="Open Sans"/>
                <a:cs typeface="Open Sans"/>
              </a:rPr>
              <a:t>Radboud University Press</a:t>
            </a:r>
          </a:p>
          <a:p>
            <a:pPr marL="828831" lvl="7" indent="-342900" algn="just">
              <a:lnSpc>
                <a:spcPct val="150000"/>
              </a:lnSpc>
              <a:buClr>
                <a:schemeClr val="accent1"/>
              </a:buClr>
              <a:buFont typeface="Wingdings" pitchFamily="2" charset="2"/>
              <a:buChar char="ü"/>
            </a:pPr>
            <a:r>
              <a:rPr lang="nl-NL" dirty="0" err="1">
                <a:ea typeface="Open Sans"/>
                <a:cs typeface="Open Sans"/>
              </a:rPr>
              <a:t>Higher</a:t>
            </a:r>
            <a:r>
              <a:rPr lang="nl-NL" dirty="0">
                <a:ea typeface="Open Sans"/>
                <a:cs typeface="Open Sans"/>
              </a:rPr>
              <a:t> </a:t>
            </a:r>
            <a:r>
              <a:rPr lang="nl-NL" dirty="0" err="1">
                <a:ea typeface="Open Sans"/>
                <a:cs typeface="Open Sans"/>
              </a:rPr>
              <a:t>Education</a:t>
            </a:r>
            <a:r>
              <a:rPr lang="nl-NL" dirty="0">
                <a:ea typeface="Open Sans"/>
                <a:cs typeface="Open Sans"/>
              </a:rPr>
              <a:t> </a:t>
            </a:r>
            <a:r>
              <a:rPr lang="nl-NL" dirty="0" err="1">
                <a:ea typeface="Open Sans"/>
                <a:cs typeface="Open Sans"/>
              </a:rPr>
              <a:t>for</a:t>
            </a:r>
            <a:r>
              <a:rPr lang="nl-NL" dirty="0">
                <a:ea typeface="Open Sans"/>
                <a:cs typeface="Open Sans"/>
              </a:rPr>
              <a:t> </a:t>
            </a:r>
            <a:r>
              <a:rPr lang="nl-NL" dirty="0" err="1">
                <a:ea typeface="Open Sans"/>
                <a:cs typeface="Open Sans"/>
              </a:rPr>
              <a:t>Sustainability</a:t>
            </a:r>
            <a:r>
              <a:rPr lang="nl-NL" dirty="0">
                <a:ea typeface="Open Sans"/>
                <a:cs typeface="Open Sans"/>
              </a:rPr>
              <a:t> (sinds vorige week)</a:t>
            </a:r>
          </a:p>
          <a:p>
            <a:pPr marL="647700" lvl="1" indent="-323850" algn="just">
              <a:lnSpc>
                <a:spcPct val="150000"/>
              </a:lnSpc>
              <a:buClr>
                <a:schemeClr val="accent1"/>
              </a:buClr>
              <a:buFont typeface="Wingdings" pitchFamily="2" charset="2"/>
              <a:buChar char="q"/>
            </a:pPr>
            <a:r>
              <a:rPr lang="nl-NL" dirty="0">
                <a:ea typeface="Open Sans"/>
                <a:cs typeface="Open Sans"/>
              </a:rPr>
              <a:t>550+ losse leermaterialen, waaronder:</a:t>
            </a:r>
          </a:p>
          <a:p>
            <a:pPr marL="933294" lvl="6" indent="-285750" algn="just">
              <a:lnSpc>
                <a:spcPct val="150000"/>
              </a:lnSpc>
              <a:buClr>
                <a:schemeClr val="accent1"/>
              </a:buClr>
              <a:buFont typeface="Arial" panose="020B0604020202020204" pitchFamily="34" charset="0"/>
              <a:buChar char="•"/>
            </a:pPr>
            <a:r>
              <a:rPr lang="nl-NL" dirty="0">
                <a:ea typeface="Open Sans"/>
                <a:cs typeface="Open Sans"/>
              </a:rPr>
              <a:t>kennisclips, </a:t>
            </a:r>
            <a:r>
              <a:rPr lang="nl-NL" dirty="0" err="1">
                <a:ea typeface="Open Sans"/>
                <a:cs typeface="Open Sans"/>
              </a:rPr>
              <a:t>MOOCs</a:t>
            </a:r>
            <a:r>
              <a:rPr lang="nl-NL" dirty="0">
                <a:ea typeface="Open Sans"/>
                <a:cs typeface="Open Sans"/>
              </a:rPr>
              <a:t>, open access (hand)boeken, virtual </a:t>
            </a:r>
            <a:r>
              <a:rPr lang="nl-NL" dirty="0" err="1">
                <a:ea typeface="Open Sans"/>
                <a:cs typeface="Open Sans"/>
              </a:rPr>
              <a:t>reality</a:t>
            </a:r>
            <a:r>
              <a:rPr lang="nl-NL" dirty="0">
                <a:ea typeface="Open Sans"/>
                <a:cs typeface="Open Sans"/>
              </a:rPr>
              <a:t> apps, maar vooral podcasts</a:t>
            </a:r>
          </a:p>
          <a:p>
            <a:pPr marL="323850" lvl="2" indent="-323850" algn="just">
              <a:lnSpc>
                <a:spcPct val="150000"/>
              </a:lnSpc>
              <a:buClr>
                <a:schemeClr val="accent1"/>
              </a:buClr>
              <a:buFont typeface="Wingdings" panose="02070309020205020404" pitchFamily="49" charset="0"/>
              <a:buChar char="ü"/>
            </a:pPr>
            <a:endParaRPr lang="nl-NL" dirty="0">
              <a:ea typeface="Open Sans"/>
              <a:cs typeface="Open Sans"/>
            </a:endParaRPr>
          </a:p>
          <a:p>
            <a:pPr marL="0" indent="0" algn="just">
              <a:buNone/>
            </a:pPr>
            <a:endParaRPr lang="nl-NL" b="1" dirty="0">
              <a:ea typeface="Open Sans"/>
              <a:cs typeface="Open Sans"/>
            </a:endParaRPr>
          </a:p>
        </p:txBody>
      </p:sp>
      <p:sp>
        <p:nvSpPr>
          <p:cNvPr id="5" name="Titel 4">
            <a:extLst>
              <a:ext uri="{FF2B5EF4-FFF2-40B4-BE49-F238E27FC236}">
                <a16:creationId xmlns:a16="http://schemas.microsoft.com/office/drawing/2014/main" id="{2C194C63-620E-EE14-11D1-EAA5411DB12B}"/>
              </a:ext>
            </a:extLst>
          </p:cNvPr>
          <p:cNvSpPr>
            <a:spLocks noGrp="1"/>
          </p:cNvSpPr>
          <p:nvPr>
            <p:ph type="title"/>
          </p:nvPr>
        </p:nvSpPr>
        <p:spPr/>
        <p:txBody>
          <a:bodyPr/>
          <a:lstStyle/>
          <a:p>
            <a:r>
              <a:rPr lang="nl-NL" dirty="0">
                <a:ea typeface="Open Sans ExtraBold"/>
                <a:cs typeface="Open Sans ExtraBold"/>
              </a:rPr>
              <a:t>DE vulling van </a:t>
            </a:r>
            <a:r>
              <a:rPr lang="nl-NL" dirty="0" err="1">
                <a:ea typeface="Open Sans ExtraBold"/>
                <a:cs typeface="Open Sans ExtraBold"/>
              </a:rPr>
              <a:t>edusources</a:t>
            </a:r>
            <a:endParaRPr lang="nl-NL" dirty="0" err="1"/>
          </a:p>
        </p:txBody>
      </p:sp>
      <p:pic>
        <p:nvPicPr>
          <p:cNvPr id="6" name="Picture 5">
            <a:extLst>
              <a:ext uri="{FF2B5EF4-FFF2-40B4-BE49-F238E27FC236}">
                <a16:creationId xmlns:a16="http://schemas.microsoft.com/office/drawing/2014/main" id="{66BCC9F4-98C1-6F4D-BB64-26BAB20B5713}"/>
              </a:ext>
            </a:extLst>
          </p:cNvPr>
          <p:cNvPicPr>
            <a:picLocks noChangeAspect="1"/>
          </p:cNvPicPr>
          <p:nvPr/>
        </p:nvPicPr>
        <p:blipFill>
          <a:blip r:embed="rId2"/>
          <a:stretch>
            <a:fillRect/>
          </a:stretch>
        </p:blipFill>
        <p:spPr>
          <a:xfrm>
            <a:off x="6537534" y="3083178"/>
            <a:ext cx="4238713" cy="1612554"/>
          </a:xfrm>
          <a:prstGeom prst="rect">
            <a:avLst/>
          </a:prstGeom>
        </p:spPr>
      </p:pic>
    </p:spTree>
    <p:extLst>
      <p:ext uri="{BB962C8B-B14F-4D97-AF65-F5344CB8AC3E}">
        <p14:creationId xmlns:p14="http://schemas.microsoft.com/office/powerpoint/2010/main" val="138039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err="1"/>
              <a:t>Edusources</a:t>
            </a:r>
            <a:r>
              <a:rPr lang="en-US" dirty="0"/>
              <a:t>: hoe </a:t>
            </a:r>
            <a:r>
              <a:rPr lang="en-US" dirty="0" err="1"/>
              <a:t>komen</a:t>
            </a:r>
            <a:r>
              <a:rPr lang="en-US" dirty="0"/>
              <a:t> we </a:t>
            </a:r>
            <a:r>
              <a:rPr lang="en-US" dirty="0" err="1"/>
              <a:t>aan</a:t>
            </a:r>
            <a:r>
              <a:rPr lang="en-US" dirty="0"/>
              <a:t> </a:t>
            </a:r>
            <a:r>
              <a:rPr lang="en-US" dirty="0" err="1"/>
              <a:t>onze</a:t>
            </a:r>
            <a:r>
              <a:rPr lang="en-US" dirty="0"/>
              <a:t> </a:t>
            </a:r>
            <a:r>
              <a:rPr lang="en-US" dirty="0" err="1"/>
              <a:t>materialen</a:t>
            </a:r>
            <a:r>
              <a:rPr lang="en-US" dirty="0"/>
              <a:t>?</a:t>
            </a:r>
            <a:endParaRPr lang="en-US" dirty="0">
              <a:ea typeface="Open Sans ExtraBold"/>
              <a:cs typeface="Open Sans ExtraBold"/>
            </a:endParaRPr>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55868" y="1773930"/>
            <a:ext cx="5471506" cy="4212000"/>
          </a:xfrm>
        </p:spPr>
        <p:txBody>
          <a:bodyPr vert="horz" lIns="0" tIns="0" rIns="0" bIns="0" rtlCol="0" anchor="t">
            <a:normAutofit lnSpcReduction="10000"/>
          </a:bodyPr>
          <a:lstStyle/>
          <a:p>
            <a:pPr marL="0" indent="0" algn="just">
              <a:buNone/>
            </a:pPr>
            <a:r>
              <a:rPr lang="nl-NL" b="1" dirty="0">
                <a:ea typeface="Open Sans"/>
                <a:cs typeface="Open Sans"/>
              </a:rPr>
              <a:t>Nieuwsberichten</a:t>
            </a:r>
          </a:p>
          <a:p>
            <a:pPr algn="just">
              <a:buFont typeface="Wingdings" pitchFamily="2" charset="2"/>
              <a:buChar char="q"/>
            </a:pPr>
            <a:r>
              <a:rPr lang="nl-NL" dirty="0">
                <a:ea typeface="Open Sans"/>
                <a:cs typeface="Open Sans"/>
              </a:rPr>
              <a:t>Vox Magazine (quarantainecolleges)</a:t>
            </a:r>
          </a:p>
          <a:p>
            <a:pPr marL="0" indent="0" algn="just">
              <a:lnSpc>
                <a:spcPct val="150000"/>
              </a:lnSpc>
              <a:buClr>
                <a:schemeClr val="accent1"/>
              </a:buClr>
              <a:buNone/>
            </a:pPr>
            <a:r>
              <a:rPr lang="nl-NL" b="1" dirty="0">
                <a:ea typeface="Open Sans"/>
                <a:cs typeface="Open Sans"/>
              </a:rPr>
              <a:t>Wat zijn er al voor “open” initiatieven op je instelling? </a:t>
            </a:r>
          </a:p>
          <a:p>
            <a:pPr marL="323850" lvl="2" indent="-323850" algn="just">
              <a:lnSpc>
                <a:spcPct val="150000"/>
              </a:lnSpc>
              <a:buClr>
                <a:schemeClr val="accent1"/>
              </a:buClr>
              <a:buFont typeface="Wingdings" pitchFamily="2" charset="2"/>
              <a:buChar char="ü"/>
            </a:pPr>
            <a:r>
              <a:rPr lang="nl-NL" dirty="0">
                <a:ea typeface="Open Sans"/>
                <a:cs typeface="Open Sans"/>
              </a:rPr>
              <a:t>Wat hebben docenten (on)bewust al aan open leermateriaal gemaakt en gedeeld?</a:t>
            </a:r>
          </a:p>
          <a:p>
            <a:pPr marL="323850" lvl="2" indent="-323850" algn="just">
              <a:lnSpc>
                <a:spcPct val="150000"/>
              </a:lnSpc>
              <a:buClr>
                <a:schemeClr val="accent1"/>
              </a:buClr>
              <a:buFont typeface="Wingdings" pitchFamily="2" charset="2"/>
              <a:buChar char="ü"/>
            </a:pPr>
            <a:r>
              <a:rPr lang="nl-NL" dirty="0">
                <a:ea typeface="Open Sans"/>
                <a:cs typeface="Open Sans"/>
              </a:rPr>
              <a:t>Universiteit van Nederland</a:t>
            </a:r>
          </a:p>
          <a:p>
            <a:pPr marL="323850" lvl="2" indent="-323850" algn="just">
              <a:lnSpc>
                <a:spcPct val="150000"/>
              </a:lnSpc>
              <a:buClr>
                <a:schemeClr val="accent1"/>
              </a:buClr>
              <a:buFont typeface="Wingdings" pitchFamily="2" charset="2"/>
              <a:buChar char="ü"/>
            </a:pPr>
            <a:r>
              <a:rPr lang="nl-NL" dirty="0">
                <a:ea typeface="Open Sans"/>
                <a:cs typeface="Open Sans"/>
              </a:rPr>
              <a:t>Radboud </a:t>
            </a:r>
            <a:r>
              <a:rPr lang="nl-NL" dirty="0" err="1">
                <a:ea typeface="Open Sans"/>
                <a:cs typeface="Open Sans"/>
              </a:rPr>
              <a:t>Reflects</a:t>
            </a:r>
          </a:p>
          <a:p>
            <a:pPr marL="323850" lvl="2" indent="-323850" algn="just">
              <a:lnSpc>
                <a:spcPct val="150000"/>
              </a:lnSpc>
              <a:buClr>
                <a:schemeClr val="accent1"/>
              </a:buClr>
              <a:buFont typeface="Wingdings" pitchFamily="2" charset="2"/>
              <a:buChar char="ü"/>
            </a:pPr>
            <a:r>
              <a:rPr lang="nl-NL" dirty="0">
                <a:ea typeface="Open Sans"/>
                <a:cs typeface="Open Sans"/>
              </a:rPr>
              <a:t>Podcast series (vanuit de Radboud Universiteit)</a:t>
            </a:r>
          </a:p>
          <a:p>
            <a:pPr marL="323850" lvl="2" indent="-323850" algn="just">
              <a:lnSpc>
                <a:spcPct val="150000"/>
              </a:lnSpc>
              <a:buClr>
                <a:schemeClr val="accent1"/>
              </a:buClr>
              <a:buFont typeface="Wingdings" pitchFamily="2" charset="2"/>
              <a:buChar char="ü"/>
            </a:pPr>
            <a:r>
              <a:rPr lang="nl-NL" dirty="0">
                <a:ea typeface="Open Sans"/>
                <a:cs typeface="Open Sans"/>
              </a:rPr>
              <a:t>Kennisclips</a:t>
            </a:r>
          </a:p>
          <a:p>
            <a:pPr marL="323850" lvl="2" indent="-323850" algn="just">
              <a:lnSpc>
                <a:spcPct val="150000"/>
              </a:lnSpc>
              <a:buClr>
                <a:schemeClr val="accent1"/>
              </a:buClr>
              <a:buFont typeface="Wingdings" pitchFamily="2" charset="2"/>
              <a:buChar char="ü"/>
            </a:pPr>
            <a:endParaRPr lang="nl-NL" dirty="0">
              <a:ea typeface="Open Sans"/>
              <a:cs typeface="Open Sans"/>
            </a:endParaRPr>
          </a:p>
          <a:p>
            <a:pPr marL="0" lvl="2" indent="0" algn="just">
              <a:lnSpc>
                <a:spcPct val="150000"/>
              </a:lnSpc>
              <a:buClr>
                <a:schemeClr val="accent1"/>
              </a:buClr>
              <a:buNone/>
            </a:pPr>
            <a:r>
              <a:rPr lang="nl-NL" b="1" dirty="0">
                <a:ea typeface="Open Sans"/>
                <a:cs typeface="Open Sans"/>
              </a:rPr>
              <a:t>Eigen netwerk / expertise</a:t>
            </a:r>
          </a:p>
          <a:p>
            <a:pPr marL="285750" lvl="2" indent="-285750" algn="just">
              <a:lnSpc>
                <a:spcPct val="150000"/>
              </a:lnSpc>
              <a:buClr>
                <a:schemeClr val="accent1"/>
              </a:buClr>
              <a:buFont typeface="Wingdings" pitchFamily="2" charset="2"/>
              <a:buChar char="ü"/>
            </a:pPr>
            <a:r>
              <a:rPr lang="nl-NL" dirty="0">
                <a:ea typeface="Open Sans"/>
                <a:cs typeface="Open Sans"/>
              </a:rPr>
              <a:t>Open </a:t>
            </a:r>
            <a:r>
              <a:rPr lang="nl-NL" dirty="0" err="1">
                <a:ea typeface="Open Sans"/>
                <a:cs typeface="Open Sans"/>
              </a:rPr>
              <a:t>Pedagogy</a:t>
            </a:r>
            <a:r>
              <a:rPr lang="nl-NL" dirty="0">
                <a:ea typeface="Open Sans"/>
                <a:cs typeface="Open Sans"/>
              </a:rPr>
              <a:t> (Week van de Klassieken)</a:t>
            </a:r>
          </a:p>
          <a:p>
            <a:pPr marL="323850" lvl="2" indent="-323850" algn="just">
              <a:lnSpc>
                <a:spcPct val="150000"/>
              </a:lnSpc>
              <a:buClr>
                <a:schemeClr val="accent1"/>
              </a:buClr>
              <a:buFont typeface="Wingdings" pitchFamily="2" charset="2"/>
              <a:buChar char="ü"/>
            </a:pPr>
            <a:endParaRPr lang="nl-NL" dirty="0">
              <a:ea typeface="Open Sans"/>
              <a:cs typeface="Open Sans"/>
            </a:endParaRPr>
          </a:p>
          <a:p>
            <a:pPr marL="323850" lvl="2" indent="-323850" algn="just">
              <a:lnSpc>
                <a:spcPct val="150000"/>
              </a:lnSpc>
              <a:buClr>
                <a:schemeClr val="accent1"/>
              </a:buClr>
              <a:buFont typeface="Wingdings" pitchFamily="2" charset="2"/>
              <a:buChar char="ü"/>
            </a:pPr>
            <a:endParaRPr lang="nl-NL" dirty="0">
              <a:ea typeface="Open Sans"/>
              <a:cs typeface="Open Sans"/>
            </a:endParaRPr>
          </a:p>
          <a:p>
            <a:pPr marL="323850" lvl="2" indent="-323850" algn="just">
              <a:lnSpc>
                <a:spcPct val="150000"/>
              </a:lnSpc>
              <a:buClr>
                <a:schemeClr val="accent1"/>
              </a:buClr>
              <a:buFont typeface="Wingdings" pitchFamily="2" charset="2"/>
              <a:buChar char="ü"/>
            </a:pPr>
            <a:endParaRPr lang="nl-NL" dirty="0">
              <a:ea typeface="Open Sans"/>
              <a:cs typeface="Open Sans"/>
            </a:endParaRPr>
          </a:p>
          <a:p>
            <a:pPr marL="0" lvl="2" indent="0" algn="just">
              <a:lnSpc>
                <a:spcPct val="150000"/>
              </a:lnSpc>
              <a:buClr>
                <a:schemeClr val="accent1"/>
              </a:buClr>
              <a:buNone/>
            </a:pPr>
            <a:endParaRPr lang="nl-NL" dirty="0">
              <a:ea typeface="Open Sans"/>
              <a:cs typeface="Open Sans"/>
            </a:endParaRPr>
          </a:p>
        </p:txBody>
      </p:sp>
      <p:pic>
        <p:nvPicPr>
          <p:cNvPr id="4" name="Afbeelding 3" descr="Afbeelding met sneeuw, bal, voetbal, geel&#10;&#10;Automatisch gegenereerde beschrijving">
            <a:extLst>
              <a:ext uri="{FF2B5EF4-FFF2-40B4-BE49-F238E27FC236}">
                <a16:creationId xmlns:a16="http://schemas.microsoft.com/office/drawing/2014/main" id="{53EDB6C1-0538-07EF-9226-D477F131BC75}"/>
              </a:ext>
            </a:extLst>
          </p:cNvPr>
          <p:cNvPicPr>
            <a:picLocks noChangeAspect="1"/>
          </p:cNvPicPr>
          <p:nvPr/>
        </p:nvPicPr>
        <p:blipFill>
          <a:blip r:embed="rId2"/>
          <a:stretch>
            <a:fillRect/>
          </a:stretch>
        </p:blipFill>
        <p:spPr>
          <a:xfrm>
            <a:off x="7734300" y="3626644"/>
            <a:ext cx="3400425" cy="2214563"/>
          </a:xfrm>
          <a:prstGeom prst="rect">
            <a:avLst/>
          </a:prstGeom>
        </p:spPr>
      </p:pic>
      <p:sp>
        <p:nvSpPr>
          <p:cNvPr id="6" name="Tekstvak 5">
            <a:extLst>
              <a:ext uri="{FF2B5EF4-FFF2-40B4-BE49-F238E27FC236}">
                <a16:creationId xmlns:a16="http://schemas.microsoft.com/office/drawing/2014/main" id="{9918FE94-7911-750C-F299-8DD4BF330638}"/>
              </a:ext>
            </a:extLst>
          </p:cNvPr>
          <p:cNvSpPr txBox="1"/>
          <p:nvPr/>
        </p:nvSpPr>
        <p:spPr>
          <a:xfrm>
            <a:off x="8062912" y="5260307"/>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nl-NL" sz="1800" dirty="0">
                <a:solidFill>
                  <a:srgbClr val="FF0000"/>
                </a:solidFill>
                <a:ea typeface="Open Sans"/>
                <a:cs typeface="Open Sans"/>
              </a:rPr>
              <a:t>Vox magazine</a:t>
            </a:r>
            <a:endParaRPr lang="nl-NL" sz="1800" dirty="0" err="1">
              <a:solidFill>
                <a:srgbClr val="FF0000"/>
              </a:solidFill>
            </a:endParaRPr>
          </a:p>
        </p:txBody>
      </p:sp>
      <p:sp>
        <p:nvSpPr>
          <p:cNvPr id="10" name="Tekstvak 9">
            <a:extLst>
              <a:ext uri="{FF2B5EF4-FFF2-40B4-BE49-F238E27FC236}">
                <a16:creationId xmlns:a16="http://schemas.microsoft.com/office/drawing/2014/main" id="{12DC8865-3960-C56A-9A62-80CD2ED55CBD}"/>
              </a:ext>
            </a:extLst>
          </p:cNvPr>
          <p:cNvSpPr txBox="1"/>
          <p:nvPr/>
        </p:nvSpPr>
        <p:spPr>
          <a:xfrm>
            <a:off x="8477250" y="3152774"/>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l-NL" sz="1800" err="1">
                <a:latin typeface="Segoe Script"/>
                <a:ea typeface="Open Sans"/>
                <a:cs typeface="Open Sans"/>
              </a:rPr>
              <a:t>Sneeuw-ballen</a:t>
            </a:r>
            <a:endParaRPr lang="nl-NL" sz="1800" err="1">
              <a:latin typeface="Segoe Script"/>
            </a:endParaRPr>
          </a:p>
        </p:txBody>
      </p:sp>
    </p:spTree>
    <p:extLst>
      <p:ext uri="{BB962C8B-B14F-4D97-AF65-F5344CB8AC3E}">
        <p14:creationId xmlns:p14="http://schemas.microsoft.com/office/powerpoint/2010/main" val="2149117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err="1"/>
              <a:t>Edusources</a:t>
            </a:r>
            <a:r>
              <a:rPr lang="en-US" dirty="0"/>
              <a:t>: hoe </a:t>
            </a:r>
            <a:r>
              <a:rPr lang="en-US" dirty="0" err="1"/>
              <a:t>komen</a:t>
            </a:r>
            <a:r>
              <a:rPr lang="en-US" dirty="0"/>
              <a:t> we </a:t>
            </a:r>
            <a:r>
              <a:rPr lang="en-US" dirty="0" err="1"/>
              <a:t>aan</a:t>
            </a:r>
            <a:r>
              <a:rPr lang="en-US" dirty="0"/>
              <a:t> </a:t>
            </a:r>
            <a:r>
              <a:rPr lang="en-US" dirty="0" err="1"/>
              <a:t>onze</a:t>
            </a:r>
            <a:r>
              <a:rPr lang="en-US" dirty="0"/>
              <a:t> </a:t>
            </a:r>
            <a:r>
              <a:rPr lang="en-US" dirty="0" err="1"/>
              <a:t>materialen</a:t>
            </a:r>
            <a:r>
              <a:rPr lang="en-US" dirty="0"/>
              <a:t>?</a:t>
            </a:r>
            <a:endParaRPr lang="en-US" dirty="0">
              <a:ea typeface="Open Sans ExtraBold"/>
              <a:cs typeface="Open Sans ExtraBold"/>
            </a:endParaRPr>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pic>
        <p:nvPicPr>
          <p:cNvPr id="11" name="Content Placeholder 10">
            <a:extLst>
              <a:ext uri="{FF2B5EF4-FFF2-40B4-BE49-F238E27FC236}">
                <a16:creationId xmlns:a16="http://schemas.microsoft.com/office/drawing/2014/main" id="{380335A2-34BC-5A48-B8BD-F9FEDE08C4B5}"/>
              </a:ext>
            </a:extLst>
          </p:cNvPr>
          <p:cNvPicPr>
            <a:picLocks noGrp="1" noChangeAspect="1"/>
          </p:cNvPicPr>
          <p:nvPr>
            <p:ph idx="1"/>
          </p:nvPr>
        </p:nvPicPr>
        <p:blipFill>
          <a:blip r:embed="rId2"/>
          <a:stretch>
            <a:fillRect/>
          </a:stretch>
        </p:blipFill>
        <p:spPr>
          <a:xfrm>
            <a:off x="3288771" y="1773238"/>
            <a:ext cx="5617633" cy="4213225"/>
          </a:xfrm>
        </p:spPr>
      </p:pic>
      <p:sp>
        <p:nvSpPr>
          <p:cNvPr id="12" name="TextBox 11">
            <a:extLst>
              <a:ext uri="{FF2B5EF4-FFF2-40B4-BE49-F238E27FC236}">
                <a16:creationId xmlns:a16="http://schemas.microsoft.com/office/drawing/2014/main" id="{84B00482-64B5-F748-B741-CF6139F139D8}"/>
              </a:ext>
            </a:extLst>
          </p:cNvPr>
          <p:cNvSpPr txBox="1"/>
          <p:nvPr/>
        </p:nvSpPr>
        <p:spPr>
          <a:xfrm>
            <a:off x="3692992" y="3425118"/>
            <a:ext cx="1323389" cy="430887"/>
          </a:xfrm>
          <a:prstGeom prst="rect">
            <a:avLst/>
          </a:prstGeom>
          <a:noFill/>
        </p:spPr>
        <p:txBody>
          <a:bodyPr wrap="square" lIns="0" tIns="0" rIns="0" bIns="0" rtlCol="0">
            <a:spAutoFit/>
          </a:bodyPr>
          <a:lstStyle/>
          <a:p>
            <a:pPr algn="ctr"/>
            <a:r>
              <a:rPr lang="nl-NL" sz="2800" dirty="0"/>
              <a:t>Denken</a:t>
            </a:r>
          </a:p>
        </p:txBody>
      </p:sp>
      <p:sp>
        <p:nvSpPr>
          <p:cNvPr id="13" name="TextBox 12">
            <a:extLst>
              <a:ext uri="{FF2B5EF4-FFF2-40B4-BE49-F238E27FC236}">
                <a16:creationId xmlns:a16="http://schemas.microsoft.com/office/drawing/2014/main" id="{8E993C40-B7D0-854A-8886-58617F6BD0F4}"/>
              </a:ext>
            </a:extLst>
          </p:cNvPr>
          <p:cNvSpPr txBox="1"/>
          <p:nvPr/>
        </p:nvSpPr>
        <p:spPr>
          <a:xfrm>
            <a:off x="5249685" y="3691895"/>
            <a:ext cx="1339121" cy="430887"/>
          </a:xfrm>
          <a:prstGeom prst="rect">
            <a:avLst/>
          </a:prstGeom>
          <a:noFill/>
        </p:spPr>
        <p:txBody>
          <a:bodyPr wrap="square" lIns="0" tIns="0" rIns="0" bIns="0" rtlCol="0">
            <a:spAutoFit/>
          </a:bodyPr>
          <a:lstStyle/>
          <a:p>
            <a:pPr algn="ctr"/>
            <a:r>
              <a:rPr lang="nl-NL" sz="2800" dirty="0"/>
              <a:t>Durven</a:t>
            </a:r>
          </a:p>
        </p:txBody>
      </p:sp>
      <p:sp>
        <p:nvSpPr>
          <p:cNvPr id="14" name="TextBox 13">
            <a:extLst>
              <a:ext uri="{FF2B5EF4-FFF2-40B4-BE49-F238E27FC236}">
                <a16:creationId xmlns:a16="http://schemas.microsoft.com/office/drawing/2014/main" id="{85B61ED7-C005-914D-B6D8-CF0D35AD523F}"/>
              </a:ext>
            </a:extLst>
          </p:cNvPr>
          <p:cNvSpPr txBox="1"/>
          <p:nvPr/>
        </p:nvSpPr>
        <p:spPr>
          <a:xfrm>
            <a:off x="7263688" y="3664406"/>
            <a:ext cx="1138750" cy="430887"/>
          </a:xfrm>
          <a:prstGeom prst="rect">
            <a:avLst/>
          </a:prstGeom>
          <a:noFill/>
        </p:spPr>
        <p:txBody>
          <a:bodyPr wrap="square" lIns="0" tIns="0" rIns="0" bIns="0" rtlCol="0">
            <a:spAutoFit/>
          </a:bodyPr>
          <a:lstStyle/>
          <a:p>
            <a:pPr algn="ctr"/>
            <a:r>
              <a:rPr lang="nl-NL" sz="2800" dirty="0"/>
              <a:t>Doen</a:t>
            </a:r>
          </a:p>
        </p:txBody>
      </p:sp>
    </p:spTree>
    <p:extLst>
      <p:ext uri="{BB962C8B-B14F-4D97-AF65-F5344CB8AC3E}">
        <p14:creationId xmlns:p14="http://schemas.microsoft.com/office/powerpoint/2010/main" val="113840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err="1"/>
              <a:t>Wooclap</a:t>
            </a:r>
            <a:r>
              <a:rPr lang="en-US" dirty="0"/>
              <a:t> 2</a:t>
            </a:r>
            <a:endParaRPr lang="nl-NL"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8" name="Tijdelijke aanduiding voor inhoud 4">
            <a:extLst>
              <a:ext uri="{FF2B5EF4-FFF2-40B4-BE49-F238E27FC236}">
                <a16:creationId xmlns:a16="http://schemas.microsoft.com/office/drawing/2014/main" id="{FB375F42-FBE3-8C45-A1B7-02919FC71FF1}"/>
              </a:ext>
            </a:extLst>
          </p:cNvPr>
          <p:cNvSpPr>
            <a:spLocks noGrp="1"/>
          </p:cNvSpPr>
          <p:nvPr>
            <p:ph idx="1"/>
          </p:nvPr>
        </p:nvSpPr>
        <p:spPr>
          <a:xfrm>
            <a:off x="1066028" y="1773930"/>
            <a:ext cx="10086234" cy="384384"/>
          </a:xfrm>
        </p:spPr>
        <p:txBody>
          <a:bodyPr vert="horz" lIns="0" tIns="0" rIns="0" bIns="0" rtlCol="0" anchor="t">
            <a:normAutofit/>
          </a:bodyPr>
          <a:lstStyle/>
          <a:p>
            <a:pPr marL="0" indent="0" algn="ctr">
              <a:buNone/>
            </a:pPr>
            <a:r>
              <a:rPr lang="nl-NL" dirty="0">
                <a:ea typeface="Open Sans"/>
                <a:cs typeface="Open Sans"/>
              </a:rPr>
              <a:t>ZIJN ER BIJ JOUW INSTELLING PUBLIC OUTREACH ACTIVITEITEN WAAROP JE KUNT INHAKEN?</a:t>
            </a:r>
          </a:p>
        </p:txBody>
      </p:sp>
      <p:pic>
        <p:nvPicPr>
          <p:cNvPr id="5" name="Picture 4">
            <a:extLst>
              <a:ext uri="{FF2B5EF4-FFF2-40B4-BE49-F238E27FC236}">
                <a16:creationId xmlns:a16="http://schemas.microsoft.com/office/drawing/2014/main" id="{ACBFDC99-FFD1-9A4E-947F-CBD0FA87D6FA}"/>
              </a:ext>
            </a:extLst>
          </p:cNvPr>
          <p:cNvPicPr>
            <a:picLocks noChangeAspect="1"/>
          </p:cNvPicPr>
          <p:nvPr/>
        </p:nvPicPr>
        <p:blipFill>
          <a:blip r:embed="rId2"/>
          <a:stretch>
            <a:fillRect/>
          </a:stretch>
        </p:blipFill>
        <p:spPr>
          <a:xfrm>
            <a:off x="864000" y="2158314"/>
            <a:ext cx="10337800" cy="2070100"/>
          </a:xfrm>
          <a:prstGeom prst="rect">
            <a:avLst/>
          </a:prstGeom>
        </p:spPr>
      </p:pic>
      <p:pic>
        <p:nvPicPr>
          <p:cNvPr id="6" name="Picture 5">
            <a:extLst>
              <a:ext uri="{FF2B5EF4-FFF2-40B4-BE49-F238E27FC236}">
                <a16:creationId xmlns:a16="http://schemas.microsoft.com/office/drawing/2014/main" id="{91A73585-4C0E-8542-8529-473D34443CCC}"/>
              </a:ext>
            </a:extLst>
          </p:cNvPr>
          <p:cNvPicPr>
            <a:picLocks noChangeAspect="1"/>
          </p:cNvPicPr>
          <p:nvPr/>
        </p:nvPicPr>
        <p:blipFill>
          <a:blip r:embed="rId3"/>
          <a:stretch>
            <a:fillRect/>
          </a:stretch>
        </p:blipFill>
        <p:spPr>
          <a:xfrm>
            <a:off x="5116042" y="4228414"/>
            <a:ext cx="1968155" cy="1968155"/>
          </a:xfrm>
          <a:prstGeom prst="rect">
            <a:avLst/>
          </a:prstGeom>
        </p:spPr>
      </p:pic>
    </p:spTree>
    <p:extLst>
      <p:ext uri="{BB962C8B-B14F-4D97-AF65-F5344CB8AC3E}">
        <p14:creationId xmlns:p14="http://schemas.microsoft.com/office/powerpoint/2010/main" val="292420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861B096-DBC6-BA54-53FB-FF2859831458}"/>
              </a:ext>
            </a:extLst>
          </p:cNvPr>
          <p:cNvSpPr>
            <a:spLocks noGrp="1"/>
          </p:cNvSpPr>
          <p:nvPr>
            <p:ph type="body" sz="quarter" idx="10"/>
          </p:nvPr>
        </p:nvSpPr>
        <p:spPr>
          <a:xfrm>
            <a:off x="874745" y="2346790"/>
            <a:ext cx="10440000" cy="2160000"/>
          </a:xfrm>
        </p:spPr>
        <p:txBody>
          <a:bodyPr/>
          <a:lstStyle/>
          <a:p>
            <a:r>
              <a:rPr lang="nl-NL" sz="4400" dirty="0">
                <a:solidFill>
                  <a:schemeClr val="bg1"/>
                </a:solidFill>
              </a:rPr>
              <a:t>OPEN EDUCATION</a:t>
            </a:r>
          </a:p>
          <a:p>
            <a:endParaRPr lang="nl-NL" sz="4400" dirty="0">
              <a:solidFill>
                <a:schemeClr val="bg1"/>
              </a:solidFill>
            </a:endParaRPr>
          </a:p>
          <a:p>
            <a:r>
              <a:rPr lang="nl-NL" sz="4400" dirty="0">
                <a:solidFill>
                  <a:schemeClr val="bg1"/>
                </a:solidFill>
              </a:rPr>
              <a:t>HET CREËREN VAN BEWUSTWORDING</a:t>
            </a:r>
          </a:p>
        </p:txBody>
      </p:sp>
    </p:spTree>
    <p:extLst>
      <p:ext uri="{BB962C8B-B14F-4D97-AF65-F5344CB8AC3E}">
        <p14:creationId xmlns:p14="http://schemas.microsoft.com/office/powerpoint/2010/main" val="312652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a:t>FILMPJE</a:t>
            </a:r>
            <a:endParaRPr lang="nl-NL"/>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pic>
        <p:nvPicPr>
          <p:cNvPr id="7" name="Picture 6">
            <a:extLst>
              <a:ext uri="{FF2B5EF4-FFF2-40B4-BE49-F238E27FC236}">
                <a16:creationId xmlns:a16="http://schemas.microsoft.com/office/drawing/2014/main" id="{CEDAB2EB-069D-5A4A-90CE-50CE182AE4EA}"/>
              </a:ext>
            </a:extLst>
          </p:cNvPr>
          <p:cNvPicPr>
            <a:picLocks noChangeAspect="1"/>
          </p:cNvPicPr>
          <p:nvPr/>
        </p:nvPicPr>
        <p:blipFill>
          <a:blip r:embed="rId2"/>
          <a:stretch>
            <a:fillRect/>
          </a:stretch>
        </p:blipFill>
        <p:spPr>
          <a:xfrm>
            <a:off x="2396340" y="1549783"/>
            <a:ext cx="7375318" cy="4096138"/>
          </a:xfrm>
          <a:prstGeom prst="rect">
            <a:avLst/>
          </a:prstGeom>
        </p:spPr>
      </p:pic>
      <p:sp>
        <p:nvSpPr>
          <p:cNvPr id="9" name="Rectangle 8">
            <a:extLst>
              <a:ext uri="{FF2B5EF4-FFF2-40B4-BE49-F238E27FC236}">
                <a16:creationId xmlns:a16="http://schemas.microsoft.com/office/drawing/2014/main" id="{4768CC6F-C024-C046-9528-737E2A1E83C5}"/>
              </a:ext>
            </a:extLst>
          </p:cNvPr>
          <p:cNvSpPr/>
          <p:nvPr/>
        </p:nvSpPr>
        <p:spPr>
          <a:xfrm>
            <a:off x="5196545" y="5691645"/>
            <a:ext cx="1774909" cy="415498"/>
          </a:xfrm>
          <a:prstGeom prst="rect">
            <a:avLst/>
          </a:prstGeom>
        </p:spPr>
        <p:txBody>
          <a:bodyPr wrap="none">
            <a:spAutoFit/>
          </a:bodyPr>
          <a:lstStyle/>
          <a:p>
            <a:r>
              <a:rPr lang="nl-NL" dirty="0">
                <a:hlinkClick r:id="rId3"/>
              </a:rPr>
              <a:t>YouTube video</a:t>
            </a:r>
            <a:endParaRPr lang="nl-NL" dirty="0"/>
          </a:p>
        </p:txBody>
      </p:sp>
    </p:spTree>
    <p:extLst>
      <p:ext uri="{BB962C8B-B14F-4D97-AF65-F5344CB8AC3E}">
        <p14:creationId xmlns:p14="http://schemas.microsoft.com/office/powerpoint/2010/main" val="128151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err="1"/>
              <a:t>Aanleiding</a:t>
            </a:r>
            <a:endParaRPr lang="nl-NL"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a:bodyPr>
          <a:lstStyle/>
          <a:p>
            <a:pPr marL="0" indent="0" algn="just">
              <a:lnSpc>
                <a:spcPct val="150000"/>
              </a:lnSpc>
              <a:buClr>
                <a:schemeClr val="accent1"/>
              </a:buClr>
              <a:buNone/>
            </a:pPr>
            <a:r>
              <a:rPr lang="nl-NL" b="1" dirty="0">
                <a:ea typeface="Open Sans"/>
                <a:cs typeface="Open Sans"/>
              </a:rPr>
              <a:t>Deze sessie wordt opgenomen</a:t>
            </a:r>
          </a:p>
          <a:p>
            <a:pPr marL="323850" indent="-323850" algn="just">
              <a:lnSpc>
                <a:spcPct val="150000"/>
              </a:lnSpc>
              <a:buClr>
                <a:schemeClr val="accent1"/>
              </a:buClr>
              <a:buFont typeface="Wingdings" pitchFamily="2" charset="2"/>
              <a:buChar char="q"/>
            </a:pPr>
            <a:r>
              <a:rPr lang="nl-NL" dirty="0">
                <a:ea typeface="Open Sans"/>
                <a:cs typeface="Open Sans"/>
              </a:rPr>
              <a:t>Voor wie dat prettiger vindt, is er nu de mogelijkheid om de camera uit te zetten</a:t>
            </a:r>
          </a:p>
          <a:p>
            <a:pPr marL="0" indent="0" algn="just">
              <a:buNone/>
            </a:pPr>
            <a:endParaRPr lang="nl-NL" b="1" dirty="0">
              <a:ea typeface="Open Sans"/>
              <a:cs typeface="Open Sans"/>
            </a:endParaRPr>
          </a:p>
          <a:p>
            <a:pPr marL="0" indent="0" algn="just">
              <a:buNone/>
            </a:pPr>
            <a:r>
              <a:rPr lang="nl-NL" b="1" dirty="0">
                <a:ea typeface="Open Sans"/>
                <a:cs typeface="Open Sans"/>
              </a:rPr>
              <a:t>Aanleiding</a:t>
            </a:r>
          </a:p>
          <a:p>
            <a:pPr marL="323850" indent="-323850" algn="just">
              <a:lnSpc>
                <a:spcPct val="150000"/>
              </a:lnSpc>
              <a:buClr>
                <a:schemeClr val="accent1"/>
              </a:buClr>
              <a:buFont typeface="Wingdings" pitchFamily="2" charset="2"/>
              <a:buChar char="q"/>
            </a:pPr>
            <a:r>
              <a:rPr lang="nl-NL" dirty="0">
                <a:ea typeface="Open Sans"/>
                <a:cs typeface="Open Sans"/>
              </a:rPr>
              <a:t>Vanuit Werkgroep B-OOO de vraag om ‘best </a:t>
            </a:r>
            <a:r>
              <a:rPr lang="nl-NL" dirty="0" err="1">
                <a:ea typeface="Open Sans"/>
                <a:cs typeface="Open Sans"/>
              </a:rPr>
              <a:t>practices</a:t>
            </a:r>
            <a:r>
              <a:rPr lang="nl-NL" dirty="0">
                <a:ea typeface="Open Sans"/>
                <a:cs typeface="Open Sans"/>
              </a:rPr>
              <a:t>’ te delen</a:t>
            </a:r>
          </a:p>
          <a:p>
            <a:pPr marL="323850" indent="-323850" algn="just">
              <a:lnSpc>
                <a:spcPct val="150000"/>
              </a:lnSpc>
              <a:buClr>
                <a:schemeClr val="accent1"/>
              </a:buClr>
              <a:buFont typeface="Wingdings" pitchFamily="2" charset="2"/>
              <a:buChar char="q"/>
            </a:pPr>
            <a:r>
              <a:rPr lang="nl-NL" dirty="0">
                <a:ea typeface="Open Sans"/>
                <a:cs typeface="Open Sans"/>
              </a:rPr>
              <a:t>Meer informatie over B-OOO: </a:t>
            </a:r>
            <a:r>
              <a:rPr lang="nl-NL" dirty="0" err="1">
                <a:ea typeface="Open Sans"/>
                <a:cs typeface="Open Sans"/>
              </a:rPr>
              <a:t>https</a:t>
            </a:r>
            <a:r>
              <a:rPr lang="nl-NL" dirty="0">
                <a:ea typeface="Open Sans"/>
                <a:cs typeface="Open Sans"/>
              </a:rPr>
              <a:t>://</a:t>
            </a:r>
            <a:r>
              <a:rPr lang="nl-NL" dirty="0" err="1">
                <a:ea typeface="Open Sans"/>
                <a:cs typeface="Open Sans"/>
              </a:rPr>
              <a:t>edu.nl</a:t>
            </a:r>
            <a:r>
              <a:rPr lang="nl-NL" dirty="0">
                <a:ea typeface="Open Sans"/>
                <a:cs typeface="Open Sans"/>
              </a:rPr>
              <a:t>/7yy97</a:t>
            </a:r>
          </a:p>
          <a:p>
            <a:pPr marL="323850" indent="-323850" algn="just">
              <a:lnSpc>
                <a:spcPct val="150000"/>
              </a:lnSpc>
              <a:buClr>
                <a:schemeClr val="accent1"/>
              </a:buClr>
              <a:buFont typeface="Wingdings" pitchFamily="2" charset="2"/>
              <a:buChar char="q"/>
            </a:pPr>
            <a:endParaRPr lang="nl-NL" dirty="0">
              <a:ea typeface="Open Sans"/>
              <a:cs typeface="Open Sans"/>
            </a:endParaRPr>
          </a:p>
          <a:p>
            <a:pPr marL="0" indent="0" algn="just">
              <a:lnSpc>
                <a:spcPct val="150000"/>
              </a:lnSpc>
              <a:buClr>
                <a:schemeClr val="accent1"/>
              </a:buClr>
              <a:buNone/>
            </a:pPr>
            <a:endParaRPr lang="nl-NL" b="1" dirty="0">
              <a:ea typeface="Open Sans"/>
              <a:cs typeface="Open Sans"/>
            </a:endParaRPr>
          </a:p>
          <a:p>
            <a:pPr marL="0" indent="0" algn="just">
              <a:buNone/>
            </a:pPr>
            <a:endParaRPr lang="nl-NL" b="1" dirty="0">
              <a:ea typeface="Open Sans"/>
              <a:cs typeface="Open Sans"/>
            </a:endParaRPr>
          </a:p>
        </p:txBody>
      </p:sp>
      <p:pic>
        <p:nvPicPr>
          <p:cNvPr id="5" name="Picture 4">
            <a:extLst>
              <a:ext uri="{FF2B5EF4-FFF2-40B4-BE49-F238E27FC236}">
                <a16:creationId xmlns:a16="http://schemas.microsoft.com/office/drawing/2014/main" id="{0F1323D1-6820-4744-A4A1-6B85CE9DF3B7}"/>
              </a:ext>
            </a:extLst>
          </p:cNvPr>
          <p:cNvPicPr>
            <a:picLocks noChangeAspect="1"/>
          </p:cNvPicPr>
          <p:nvPr/>
        </p:nvPicPr>
        <p:blipFill>
          <a:blip r:embed="rId2"/>
          <a:stretch>
            <a:fillRect/>
          </a:stretch>
        </p:blipFill>
        <p:spPr>
          <a:xfrm>
            <a:off x="6875252" y="1773930"/>
            <a:ext cx="4098962" cy="2740697"/>
          </a:xfrm>
          <a:prstGeom prst="rect">
            <a:avLst/>
          </a:prstGeom>
        </p:spPr>
      </p:pic>
      <p:pic>
        <p:nvPicPr>
          <p:cNvPr id="8" name="Picture 7">
            <a:extLst>
              <a:ext uri="{FF2B5EF4-FFF2-40B4-BE49-F238E27FC236}">
                <a16:creationId xmlns:a16="http://schemas.microsoft.com/office/drawing/2014/main" id="{233CFBAC-2CDD-E84A-BF8B-15CE05C58BA5}"/>
              </a:ext>
            </a:extLst>
          </p:cNvPr>
          <p:cNvPicPr>
            <a:picLocks noChangeAspect="1"/>
          </p:cNvPicPr>
          <p:nvPr/>
        </p:nvPicPr>
        <p:blipFill>
          <a:blip r:embed="rId3"/>
          <a:stretch>
            <a:fillRect/>
          </a:stretch>
        </p:blipFill>
        <p:spPr>
          <a:xfrm>
            <a:off x="8251772" y="4514627"/>
            <a:ext cx="1567964" cy="1692095"/>
          </a:xfrm>
          <a:prstGeom prst="rect">
            <a:avLst/>
          </a:prstGeom>
        </p:spPr>
      </p:pic>
    </p:spTree>
    <p:extLst>
      <p:ext uri="{BB962C8B-B14F-4D97-AF65-F5344CB8AC3E}">
        <p14:creationId xmlns:p14="http://schemas.microsoft.com/office/powerpoint/2010/main" val="300068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a:t>HET CREËEREN VAN BEWUSTWORDING</a:t>
            </a:r>
            <a:br>
              <a:rPr lang="en-US" dirty="0"/>
            </a:br>
            <a:endParaRPr lang="en-US"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dirty="0"/>
              <a:t>hoe open </a:t>
            </a:r>
            <a:r>
              <a:rPr lang="en-US" dirty="0" err="1"/>
              <a:t>je</a:t>
            </a:r>
            <a:r>
              <a:rPr lang="en-US" dirty="0"/>
              <a:t> de </a:t>
            </a:r>
            <a:r>
              <a:rPr lang="en-US" dirty="0" err="1"/>
              <a:t>schatkist</a:t>
            </a:r>
            <a:r>
              <a:rPr lang="en-US" dirty="0"/>
              <a:t>?</a:t>
            </a:r>
            <a:endParaRPr lang="nl-NL" dirty="0"/>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fontScale="85000" lnSpcReduction="20000"/>
          </a:bodyPr>
          <a:lstStyle/>
          <a:p>
            <a:pPr marL="0" indent="0" algn="just">
              <a:buNone/>
            </a:pPr>
            <a:r>
              <a:rPr lang="nl-NL" b="1" dirty="0">
                <a:ea typeface="Open Sans"/>
                <a:cs typeface="Open Sans"/>
              </a:rPr>
              <a:t>De impact van OE(R )ambassadeurs</a:t>
            </a:r>
          </a:p>
          <a:p>
            <a:pPr marL="323850" indent="-323850" algn="just">
              <a:lnSpc>
                <a:spcPct val="150000"/>
              </a:lnSpc>
              <a:buClr>
                <a:schemeClr val="accent1"/>
              </a:buClr>
              <a:buFont typeface="Wingdings" pitchFamily="2" charset="2"/>
              <a:buChar char="q"/>
            </a:pPr>
            <a:r>
              <a:rPr lang="nl-NL" dirty="0">
                <a:ea typeface="Open Sans"/>
                <a:cs typeface="Open Sans"/>
              </a:rPr>
              <a:t>Daniël Wigboldus (voorzitter CvB) als anker en gezicht</a:t>
            </a:r>
          </a:p>
          <a:p>
            <a:pPr marL="0" indent="0" algn="just">
              <a:lnSpc>
                <a:spcPct val="150000"/>
              </a:lnSpc>
              <a:buClr>
                <a:schemeClr val="accent1"/>
              </a:buClr>
              <a:buNone/>
            </a:pPr>
            <a:endParaRPr lang="nl-NL" b="1" dirty="0">
              <a:ea typeface="Open Sans"/>
              <a:cs typeface="Open Sans"/>
            </a:endParaRPr>
          </a:p>
          <a:p>
            <a:pPr marL="0" indent="0" algn="just">
              <a:lnSpc>
                <a:spcPct val="150000"/>
              </a:lnSpc>
              <a:buClr>
                <a:schemeClr val="accent1"/>
              </a:buClr>
              <a:buNone/>
            </a:pPr>
            <a:r>
              <a:rPr lang="nl-NL" b="1" dirty="0">
                <a:ea typeface="Open Sans"/>
                <a:cs typeface="Open Sans"/>
              </a:rPr>
              <a:t>De faculteiten in</a:t>
            </a:r>
          </a:p>
          <a:p>
            <a:pPr marL="323850" lvl="2" indent="-323850" algn="just">
              <a:lnSpc>
                <a:spcPct val="150000"/>
              </a:lnSpc>
              <a:buClr>
                <a:schemeClr val="accent1"/>
              </a:buClr>
              <a:buFont typeface="Wingdings" pitchFamily="2" charset="2"/>
              <a:buChar char="q"/>
            </a:pPr>
            <a:r>
              <a:rPr lang="nl-NL" dirty="0">
                <a:ea typeface="Open Sans"/>
                <a:cs typeface="Open Sans"/>
              </a:rPr>
              <a:t>Geven van presentaties (lunchbijeenkomsten, coffee </a:t>
            </a:r>
            <a:r>
              <a:rPr lang="nl-NL" dirty="0" err="1">
                <a:ea typeface="Open Sans"/>
                <a:cs typeface="Open Sans"/>
              </a:rPr>
              <a:t>lectures</a:t>
            </a:r>
            <a:r>
              <a:rPr lang="nl-NL" dirty="0">
                <a:ea typeface="Open Sans"/>
                <a:cs typeface="Open Sans"/>
              </a:rPr>
              <a:t>) in de faculteiten, voor vakgroepen of platformen (Radboud Jonge </a:t>
            </a:r>
            <a:r>
              <a:rPr lang="nl-NL" dirty="0" err="1">
                <a:ea typeface="Open Sans"/>
                <a:cs typeface="Open Sans"/>
              </a:rPr>
              <a:t>Akademie</a:t>
            </a:r>
            <a:r>
              <a:rPr lang="nl-NL" dirty="0">
                <a:ea typeface="Open Sans"/>
                <a:cs typeface="Open Sans"/>
              </a:rPr>
              <a:t>) &gt; sluit altijd aan op behoefte van de vakgroep of faculteit</a:t>
            </a:r>
          </a:p>
          <a:p>
            <a:pPr marL="323850" lvl="2" indent="-323850" algn="just">
              <a:lnSpc>
                <a:spcPct val="150000"/>
              </a:lnSpc>
              <a:buClr>
                <a:schemeClr val="accent1"/>
              </a:buClr>
              <a:buFont typeface="Wingdings" pitchFamily="2" charset="2"/>
              <a:buChar char="q"/>
            </a:pPr>
            <a:r>
              <a:rPr lang="nl-NL" dirty="0">
                <a:ea typeface="Open Sans"/>
                <a:cs typeface="Open Sans"/>
              </a:rPr>
              <a:t>Onderwijsdagen, TLC </a:t>
            </a:r>
            <a:r>
              <a:rPr lang="nl-NL" dirty="0" err="1">
                <a:ea typeface="Open Sans"/>
                <a:cs typeface="Open Sans"/>
              </a:rPr>
              <a:t>café’s</a:t>
            </a:r>
            <a:r>
              <a:rPr lang="nl-NL" dirty="0">
                <a:ea typeface="Open Sans"/>
                <a:cs typeface="Open Sans"/>
              </a:rPr>
              <a:t>, Open </a:t>
            </a:r>
            <a:r>
              <a:rPr lang="nl-NL" dirty="0" err="1">
                <a:ea typeface="Open Sans"/>
                <a:cs typeface="Open Sans"/>
              </a:rPr>
              <a:t>Education</a:t>
            </a:r>
            <a:r>
              <a:rPr lang="nl-NL" dirty="0">
                <a:ea typeface="Open Sans"/>
                <a:cs typeface="Open Sans"/>
              </a:rPr>
              <a:t> Week</a:t>
            </a:r>
          </a:p>
          <a:p>
            <a:pPr marL="0" lvl="2" indent="0" algn="just">
              <a:lnSpc>
                <a:spcPct val="150000"/>
              </a:lnSpc>
              <a:buClr>
                <a:schemeClr val="accent1"/>
              </a:buClr>
              <a:buFont typeface="+mj-lt"/>
              <a:buNone/>
            </a:pPr>
            <a:endParaRPr lang="nl-NL" dirty="0">
              <a:ea typeface="Open Sans"/>
              <a:cs typeface="Open Sans"/>
            </a:endParaRPr>
          </a:p>
          <a:p>
            <a:pPr marL="0" indent="0" algn="just">
              <a:lnSpc>
                <a:spcPct val="150000"/>
              </a:lnSpc>
              <a:buClr>
                <a:schemeClr val="accent1"/>
              </a:buClr>
              <a:buNone/>
            </a:pPr>
            <a:r>
              <a:rPr lang="nl-NL" b="1" dirty="0">
                <a:ea typeface="Open Sans"/>
                <a:cs typeface="Open Sans"/>
              </a:rPr>
              <a:t>Opzetten van digitale ondersteuning</a:t>
            </a:r>
          </a:p>
          <a:p>
            <a:pPr marL="323850" lvl="2" indent="-323850" algn="just">
              <a:lnSpc>
                <a:spcPct val="150000"/>
              </a:lnSpc>
              <a:buClr>
                <a:schemeClr val="accent1"/>
              </a:buClr>
              <a:buFont typeface="Wingdings" pitchFamily="2" charset="2"/>
              <a:buChar char="ü"/>
            </a:pPr>
            <a:r>
              <a:rPr lang="nl-NL" dirty="0" err="1">
                <a:ea typeface="Open Sans"/>
                <a:cs typeface="Open Sans"/>
              </a:rPr>
              <a:t>Libguide</a:t>
            </a:r>
            <a:endParaRPr lang="nl-NL" dirty="0">
              <a:ea typeface="Open Sans"/>
              <a:cs typeface="Open Sans"/>
            </a:endParaRPr>
          </a:p>
          <a:p>
            <a:pPr marL="323850" lvl="2" indent="-323850" algn="just">
              <a:lnSpc>
                <a:spcPct val="150000"/>
              </a:lnSpc>
              <a:buClr>
                <a:schemeClr val="accent1"/>
              </a:buClr>
              <a:buFont typeface="Wingdings" pitchFamily="2" charset="2"/>
              <a:buChar char="ü"/>
            </a:pPr>
            <a:r>
              <a:rPr lang="nl-NL" dirty="0">
                <a:ea typeface="Open Sans"/>
                <a:cs typeface="Open Sans"/>
              </a:rPr>
              <a:t>Functionele mailbox</a:t>
            </a:r>
          </a:p>
          <a:p>
            <a:pPr marL="323850" lvl="2" indent="-323850" algn="just">
              <a:lnSpc>
                <a:spcPct val="150000"/>
              </a:lnSpc>
              <a:buClr>
                <a:schemeClr val="accent1"/>
              </a:buClr>
              <a:buFont typeface="Wingdings" pitchFamily="2" charset="2"/>
              <a:buChar char="ü"/>
            </a:pPr>
            <a:r>
              <a:rPr lang="nl-NL" dirty="0">
                <a:ea typeface="Open Sans"/>
                <a:cs typeface="Open Sans"/>
              </a:rPr>
              <a:t>Menukaart Open Leermaterialen</a:t>
            </a:r>
          </a:p>
          <a:p>
            <a:pPr marL="0" indent="0" algn="just">
              <a:buNone/>
            </a:pPr>
            <a:endParaRPr lang="nl-NL" b="1" dirty="0">
              <a:ea typeface="Open Sans"/>
              <a:cs typeface="Open Sans"/>
            </a:endParaRPr>
          </a:p>
        </p:txBody>
      </p:sp>
      <p:pic>
        <p:nvPicPr>
          <p:cNvPr id="6" name="Picture 5">
            <a:extLst>
              <a:ext uri="{FF2B5EF4-FFF2-40B4-BE49-F238E27FC236}">
                <a16:creationId xmlns:a16="http://schemas.microsoft.com/office/drawing/2014/main" id="{4DAF9610-5247-8E44-AE23-E45DAF87A962}"/>
              </a:ext>
            </a:extLst>
          </p:cNvPr>
          <p:cNvPicPr>
            <a:picLocks noChangeAspect="1"/>
          </p:cNvPicPr>
          <p:nvPr/>
        </p:nvPicPr>
        <p:blipFill rotWithShape="1">
          <a:blip r:embed="rId2"/>
          <a:srcRect l="16464" t="16095" r="13355" b="1288"/>
          <a:stretch/>
        </p:blipFill>
        <p:spPr>
          <a:xfrm>
            <a:off x="7970943" y="1773930"/>
            <a:ext cx="2486826" cy="2193362"/>
          </a:xfrm>
          <a:prstGeom prst="rect">
            <a:avLst/>
          </a:prstGeom>
          <a:ln>
            <a:solidFill>
              <a:schemeClr val="accent2"/>
            </a:solidFill>
          </a:ln>
        </p:spPr>
      </p:pic>
      <p:pic>
        <p:nvPicPr>
          <p:cNvPr id="7" name="Picture 6">
            <a:extLst>
              <a:ext uri="{FF2B5EF4-FFF2-40B4-BE49-F238E27FC236}">
                <a16:creationId xmlns:a16="http://schemas.microsoft.com/office/drawing/2014/main" id="{F05F8335-15DE-D24D-A2B5-9CD26B9768B6}"/>
              </a:ext>
            </a:extLst>
          </p:cNvPr>
          <p:cNvPicPr>
            <a:picLocks noChangeAspect="1"/>
          </p:cNvPicPr>
          <p:nvPr/>
        </p:nvPicPr>
        <p:blipFill>
          <a:blip r:embed="rId3"/>
          <a:stretch>
            <a:fillRect/>
          </a:stretch>
        </p:blipFill>
        <p:spPr>
          <a:xfrm>
            <a:off x="7970943" y="4227821"/>
            <a:ext cx="2486826" cy="1758109"/>
          </a:xfrm>
          <a:prstGeom prst="rect">
            <a:avLst/>
          </a:prstGeom>
          <a:solidFill>
            <a:schemeClr val="accent2"/>
          </a:solidFill>
          <a:ln>
            <a:solidFill>
              <a:srgbClr val="E3000B"/>
            </a:solidFill>
          </a:ln>
        </p:spPr>
      </p:pic>
    </p:spTree>
    <p:extLst>
      <p:ext uri="{BB962C8B-B14F-4D97-AF65-F5344CB8AC3E}">
        <p14:creationId xmlns:p14="http://schemas.microsoft.com/office/powerpoint/2010/main" val="374861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a:t>HET CREËEREN VAN BEWUSTWORDING</a:t>
            </a:r>
            <a:br>
              <a:rPr lang="en-US"/>
            </a:br>
            <a:endParaRPr lang="en-US"/>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a:bodyPr>
          <a:lstStyle/>
          <a:p>
            <a:pPr marL="0" indent="0" algn="just">
              <a:buNone/>
            </a:pPr>
            <a:r>
              <a:rPr lang="nl-NL" b="1" dirty="0">
                <a:ea typeface="Open Sans"/>
                <a:cs typeface="Open Sans"/>
              </a:rPr>
              <a:t>Do’s</a:t>
            </a:r>
          </a:p>
          <a:p>
            <a:pPr algn="just">
              <a:lnSpc>
                <a:spcPct val="150000"/>
              </a:lnSpc>
              <a:buClr>
                <a:schemeClr val="accent1"/>
              </a:buClr>
              <a:buFont typeface="Wingdings" pitchFamily="2" charset="2"/>
              <a:buChar char="q"/>
            </a:pPr>
            <a:r>
              <a:rPr lang="nl-NL" dirty="0">
                <a:ea typeface="Open Sans"/>
                <a:cs typeface="Open Sans"/>
              </a:rPr>
              <a:t>Sluit aan op de </a:t>
            </a:r>
            <a:r>
              <a:rPr lang="nl-NL" b="1" dirty="0">
                <a:ea typeface="Open Sans"/>
                <a:cs typeface="Open Sans"/>
              </a:rPr>
              <a:t>beleving en praktijk </a:t>
            </a:r>
            <a:r>
              <a:rPr lang="nl-NL" dirty="0">
                <a:ea typeface="Open Sans"/>
                <a:cs typeface="Open Sans"/>
              </a:rPr>
              <a:t>van de docent</a:t>
            </a:r>
          </a:p>
          <a:p>
            <a:pPr algn="just">
              <a:lnSpc>
                <a:spcPct val="150000"/>
              </a:lnSpc>
              <a:buClr>
                <a:schemeClr val="accent1"/>
              </a:buClr>
              <a:buFont typeface="Wingdings" pitchFamily="2" charset="2"/>
              <a:buChar char="q"/>
            </a:pPr>
            <a:r>
              <a:rPr lang="nl-NL" dirty="0">
                <a:ea typeface="Open Sans"/>
                <a:cs typeface="Open Sans"/>
              </a:rPr>
              <a:t>Houd het </a:t>
            </a:r>
            <a:r>
              <a:rPr lang="nl-NL" b="1" dirty="0">
                <a:ea typeface="Open Sans"/>
                <a:cs typeface="Open Sans"/>
              </a:rPr>
              <a:t>klein</a:t>
            </a:r>
            <a:r>
              <a:rPr lang="nl-NL" dirty="0">
                <a:ea typeface="Open Sans"/>
                <a:cs typeface="Open Sans"/>
              </a:rPr>
              <a:t>: Open </a:t>
            </a:r>
            <a:r>
              <a:rPr lang="nl-NL" dirty="0" err="1">
                <a:ea typeface="Open Sans"/>
                <a:cs typeface="Open Sans"/>
              </a:rPr>
              <a:t>Education</a:t>
            </a:r>
            <a:r>
              <a:rPr lang="nl-NL" dirty="0">
                <a:ea typeface="Open Sans"/>
                <a:cs typeface="Open Sans"/>
              </a:rPr>
              <a:t> is een beweging van de lange adem</a:t>
            </a:r>
          </a:p>
          <a:p>
            <a:pPr algn="just">
              <a:lnSpc>
                <a:spcPct val="150000"/>
              </a:lnSpc>
              <a:buClr>
                <a:schemeClr val="accent1"/>
              </a:buClr>
              <a:buFont typeface="Wingdings" pitchFamily="2" charset="2"/>
              <a:buChar char="q"/>
            </a:pPr>
            <a:r>
              <a:rPr lang="nl-NL" dirty="0">
                <a:ea typeface="Open Sans"/>
                <a:cs typeface="Open Sans"/>
              </a:rPr>
              <a:t>Open waar mogelijk, commercieel waar nodig</a:t>
            </a:r>
          </a:p>
          <a:p>
            <a:pPr marL="0" indent="0" algn="just">
              <a:lnSpc>
                <a:spcPct val="150000"/>
              </a:lnSpc>
              <a:buClr>
                <a:schemeClr val="accent1"/>
              </a:buClr>
              <a:buNone/>
            </a:pPr>
            <a:endParaRPr lang="nl-NL" b="1" dirty="0">
              <a:ea typeface="Open Sans"/>
              <a:cs typeface="Open Sans"/>
            </a:endParaRPr>
          </a:p>
          <a:p>
            <a:pPr marL="0" indent="0" algn="just">
              <a:lnSpc>
                <a:spcPct val="150000"/>
              </a:lnSpc>
              <a:buClr>
                <a:schemeClr val="accent1"/>
              </a:buClr>
              <a:buNone/>
            </a:pPr>
            <a:r>
              <a:rPr lang="nl-NL" b="1" dirty="0" err="1">
                <a:ea typeface="Open Sans"/>
                <a:cs typeface="Open Sans"/>
              </a:rPr>
              <a:t>Don’ts</a:t>
            </a:r>
            <a:endParaRPr lang="nl-NL" b="1" dirty="0">
              <a:ea typeface="Open Sans"/>
              <a:cs typeface="Open Sans"/>
            </a:endParaRPr>
          </a:p>
          <a:p>
            <a:pPr lvl="2" algn="just">
              <a:lnSpc>
                <a:spcPct val="150000"/>
              </a:lnSpc>
              <a:buClr>
                <a:schemeClr val="accent1"/>
              </a:buClr>
              <a:buFont typeface="Wingdings" pitchFamily="2" charset="2"/>
              <a:buChar char="q"/>
            </a:pPr>
            <a:r>
              <a:rPr lang="nl-NL" b="1" dirty="0">
                <a:ea typeface="Open Sans"/>
                <a:cs typeface="Open Sans"/>
              </a:rPr>
              <a:t>Overdonderen</a:t>
            </a:r>
            <a:r>
              <a:rPr lang="nl-NL" dirty="0">
                <a:ea typeface="Open Sans"/>
                <a:cs typeface="Open Sans"/>
              </a:rPr>
              <a:t> door het te groot te maken</a:t>
            </a:r>
          </a:p>
          <a:p>
            <a:pPr lvl="2" algn="just">
              <a:lnSpc>
                <a:spcPct val="150000"/>
              </a:lnSpc>
              <a:buClr>
                <a:schemeClr val="accent1"/>
              </a:buClr>
              <a:buFont typeface="Wingdings" pitchFamily="2" charset="2"/>
              <a:buChar char="q"/>
            </a:pPr>
            <a:r>
              <a:rPr lang="nl-NL" dirty="0">
                <a:ea typeface="Open Sans"/>
                <a:cs typeface="Open Sans"/>
              </a:rPr>
              <a:t>Onrealistische </a:t>
            </a:r>
            <a:r>
              <a:rPr lang="nl-NL" b="1" dirty="0">
                <a:ea typeface="Open Sans"/>
                <a:cs typeface="Open Sans"/>
              </a:rPr>
              <a:t>verwachtingen</a:t>
            </a:r>
            <a:r>
              <a:rPr lang="nl-NL" dirty="0">
                <a:ea typeface="Open Sans"/>
                <a:cs typeface="Open Sans"/>
              </a:rPr>
              <a:t> scheppen</a:t>
            </a:r>
          </a:p>
        </p:txBody>
      </p:sp>
      <p:sp>
        <p:nvSpPr>
          <p:cNvPr id="5" name="Tekstvak 4">
            <a:extLst>
              <a:ext uri="{FF2B5EF4-FFF2-40B4-BE49-F238E27FC236}">
                <a16:creationId xmlns:a16="http://schemas.microsoft.com/office/drawing/2014/main" id="{2AAE2E9B-AA0B-B602-A618-834E55CA47DB}"/>
              </a:ext>
            </a:extLst>
          </p:cNvPr>
          <p:cNvSpPr txBox="1"/>
          <p:nvPr/>
        </p:nvSpPr>
        <p:spPr>
          <a:xfrm>
            <a:off x="7263327" y="3424580"/>
            <a:ext cx="3193055" cy="9106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nl-NL" sz="4400" dirty="0">
                <a:solidFill>
                  <a:srgbClr val="00B050"/>
                </a:solidFill>
                <a:ea typeface="+mn-lt"/>
                <a:cs typeface="+mn-lt"/>
              </a:rPr>
              <a:t>Do</a:t>
            </a:r>
            <a:r>
              <a:rPr lang="nl-NL" sz="4400" dirty="0">
                <a:ea typeface="+mn-lt"/>
                <a:cs typeface="+mn-lt"/>
              </a:rPr>
              <a:t> / </a:t>
            </a:r>
            <a:r>
              <a:rPr lang="nl-NL" sz="4400" dirty="0" err="1">
                <a:solidFill>
                  <a:srgbClr val="EE1C25"/>
                </a:solidFill>
                <a:ea typeface="+mn-lt"/>
                <a:cs typeface="+mn-lt"/>
              </a:rPr>
              <a:t>Don’t</a:t>
            </a:r>
            <a:endParaRPr lang="nl-NL" sz="4400" dirty="0">
              <a:solidFill>
                <a:srgbClr val="EE1C25"/>
              </a:solidFill>
              <a:ea typeface="Open Sans"/>
              <a:cs typeface="Open Sans"/>
            </a:endParaRPr>
          </a:p>
        </p:txBody>
      </p:sp>
    </p:spTree>
    <p:extLst>
      <p:ext uri="{BB962C8B-B14F-4D97-AF65-F5344CB8AC3E}">
        <p14:creationId xmlns:p14="http://schemas.microsoft.com/office/powerpoint/2010/main" val="1777204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a:t>HET CREËEREN VAN BEWUSTWORDING</a:t>
            </a:r>
            <a:br>
              <a:rPr lang="en-US"/>
            </a:br>
            <a:endParaRPr lang="en-US"/>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a:bodyPr>
          <a:lstStyle/>
          <a:p>
            <a:pPr marL="0" indent="0" algn="just">
              <a:buNone/>
            </a:pPr>
            <a:r>
              <a:rPr lang="nl-NL" b="1" dirty="0">
                <a:ea typeface="Open Sans"/>
                <a:cs typeface="Open Sans"/>
              </a:rPr>
              <a:t>Beren op de weg (hobbels)</a:t>
            </a:r>
          </a:p>
          <a:p>
            <a:pPr algn="just">
              <a:lnSpc>
                <a:spcPct val="150000"/>
              </a:lnSpc>
              <a:buClr>
                <a:schemeClr val="accent1"/>
              </a:buClr>
              <a:buFont typeface="Wingdings" pitchFamily="2" charset="2"/>
              <a:buChar char="q"/>
            </a:pPr>
            <a:r>
              <a:rPr lang="nl-NL" dirty="0">
                <a:ea typeface="Open Sans"/>
                <a:cs typeface="Open Sans"/>
              </a:rPr>
              <a:t>Docenten met </a:t>
            </a:r>
            <a:r>
              <a:rPr lang="nl-NL" b="1" dirty="0">
                <a:ea typeface="Open Sans"/>
                <a:cs typeface="Open Sans"/>
              </a:rPr>
              <a:t>koudwatervrees</a:t>
            </a:r>
            <a:r>
              <a:rPr lang="nl-NL" dirty="0">
                <a:ea typeface="Open Sans"/>
                <a:cs typeface="Open Sans"/>
              </a:rPr>
              <a:t> voor Open </a:t>
            </a:r>
            <a:r>
              <a:rPr lang="nl-NL" dirty="0" err="1">
                <a:ea typeface="Open Sans"/>
                <a:cs typeface="Open Sans"/>
              </a:rPr>
              <a:t>Education</a:t>
            </a:r>
            <a:r>
              <a:rPr lang="nl-NL" dirty="0">
                <a:ea typeface="Open Sans"/>
                <a:cs typeface="Open Sans"/>
              </a:rPr>
              <a:t>: semi-open biedt een uitweg</a:t>
            </a:r>
          </a:p>
          <a:p>
            <a:pPr algn="just">
              <a:lnSpc>
                <a:spcPct val="150000"/>
              </a:lnSpc>
              <a:buClr>
                <a:schemeClr val="accent1"/>
              </a:buClr>
              <a:buFont typeface="Wingdings" pitchFamily="2" charset="2"/>
              <a:buChar char="q"/>
            </a:pPr>
            <a:r>
              <a:rPr lang="nl-NL" dirty="0">
                <a:ea typeface="Open Sans"/>
                <a:cs typeface="Open Sans"/>
              </a:rPr>
              <a:t>Zorg voor een goede </a:t>
            </a:r>
            <a:r>
              <a:rPr lang="nl-NL" b="1" dirty="0">
                <a:ea typeface="Open Sans"/>
                <a:cs typeface="Open Sans"/>
              </a:rPr>
              <a:t>definiëring</a:t>
            </a:r>
            <a:r>
              <a:rPr lang="nl-NL" dirty="0">
                <a:ea typeface="Open Sans"/>
                <a:cs typeface="Open Sans"/>
              </a:rPr>
              <a:t> van begrippen, zodat je “on </a:t>
            </a:r>
            <a:r>
              <a:rPr lang="nl-NL" dirty="0" err="1">
                <a:ea typeface="Open Sans"/>
                <a:cs typeface="Open Sans"/>
              </a:rPr>
              <a:t>the</a:t>
            </a:r>
            <a:r>
              <a:rPr lang="nl-NL" dirty="0">
                <a:ea typeface="Open Sans"/>
                <a:cs typeface="Open Sans"/>
              </a:rPr>
              <a:t> </a:t>
            </a:r>
            <a:r>
              <a:rPr lang="nl-NL" dirty="0" err="1">
                <a:ea typeface="Open Sans"/>
                <a:cs typeface="Open Sans"/>
              </a:rPr>
              <a:t>same</a:t>
            </a:r>
            <a:r>
              <a:rPr lang="nl-NL" dirty="0">
                <a:ea typeface="Open Sans"/>
                <a:cs typeface="Open Sans"/>
              </a:rPr>
              <a:t> page” met elkaar praat (point in case: wat zijn kennisclips?)</a:t>
            </a:r>
          </a:p>
          <a:p>
            <a:pPr algn="just">
              <a:lnSpc>
                <a:spcPct val="150000"/>
              </a:lnSpc>
              <a:buClr>
                <a:schemeClr val="accent1"/>
              </a:buClr>
              <a:buFont typeface="Wingdings" pitchFamily="2" charset="2"/>
              <a:buChar char="q"/>
            </a:pPr>
            <a:r>
              <a:rPr lang="nl-NL" dirty="0">
                <a:ea typeface="Open Sans"/>
                <a:cs typeface="Open Sans"/>
              </a:rPr>
              <a:t>Neem de </a:t>
            </a:r>
            <a:r>
              <a:rPr lang="nl-NL" b="1" dirty="0">
                <a:ea typeface="Open Sans"/>
                <a:cs typeface="Open Sans"/>
              </a:rPr>
              <a:t>privacy en security regelgeving </a:t>
            </a:r>
            <a:r>
              <a:rPr lang="nl-NL" dirty="0">
                <a:ea typeface="Open Sans"/>
                <a:cs typeface="Open Sans"/>
              </a:rPr>
              <a:t>van je instelling goed door &gt; overleg met de betreffende collega’s over (on)mogelijkheden van het delen van leermateriaal</a:t>
            </a:r>
          </a:p>
        </p:txBody>
      </p:sp>
      <p:pic>
        <p:nvPicPr>
          <p:cNvPr id="6" name="Picture 5">
            <a:extLst>
              <a:ext uri="{FF2B5EF4-FFF2-40B4-BE49-F238E27FC236}">
                <a16:creationId xmlns:a16="http://schemas.microsoft.com/office/drawing/2014/main" id="{7D7FDC06-6205-4C47-82FE-D84B1D82556B}"/>
              </a:ext>
            </a:extLst>
          </p:cNvPr>
          <p:cNvPicPr>
            <a:picLocks noChangeAspect="1"/>
          </p:cNvPicPr>
          <p:nvPr/>
        </p:nvPicPr>
        <p:blipFill>
          <a:blip r:embed="rId2"/>
          <a:stretch>
            <a:fillRect/>
          </a:stretch>
        </p:blipFill>
        <p:spPr>
          <a:xfrm>
            <a:off x="6799011" y="2553419"/>
            <a:ext cx="4200489" cy="2656936"/>
          </a:xfrm>
          <a:prstGeom prst="rect">
            <a:avLst/>
          </a:prstGeom>
        </p:spPr>
      </p:pic>
    </p:spTree>
    <p:extLst>
      <p:ext uri="{BB962C8B-B14F-4D97-AF65-F5344CB8AC3E}">
        <p14:creationId xmlns:p14="http://schemas.microsoft.com/office/powerpoint/2010/main" val="2262006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861B096-DBC6-BA54-53FB-FF2859831458}"/>
              </a:ext>
            </a:extLst>
          </p:cNvPr>
          <p:cNvSpPr>
            <a:spLocks noGrp="1"/>
          </p:cNvSpPr>
          <p:nvPr>
            <p:ph type="body" sz="quarter" idx="10"/>
          </p:nvPr>
        </p:nvSpPr>
        <p:spPr>
          <a:xfrm>
            <a:off x="874745" y="2346790"/>
            <a:ext cx="10440000" cy="2160000"/>
          </a:xfrm>
        </p:spPr>
        <p:txBody>
          <a:bodyPr/>
          <a:lstStyle/>
          <a:p>
            <a:r>
              <a:rPr lang="nl-NL" sz="4400">
                <a:solidFill>
                  <a:schemeClr val="bg1"/>
                </a:solidFill>
              </a:rPr>
              <a:t>Toekomstige ontwikkelingen</a:t>
            </a:r>
          </a:p>
          <a:p>
            <a:endParaRPr lang="nl-NL" sz="4400">
              <a:solidFill>
                <a:schemeClr val="bg1"/>
              </a:solidFill>
            </a:endParaRPr>
          </a:p>
          <a:p>
            <a:r>
              <a:rPr lang="nl-NL" sz="4400">
                <a:solidFill>
                  <a:schemeClr val="bg1"/>
                </a:solidFill>
              </a:rPr>
              <a:t>Open </a:t>
            </a:r>
            <a:r>
              <a:rPr lang="nl-NL" sz="4400" err="1">
                <a:solidFill>
                  <a:schemeClr val="bg1"/>
                </a:solidFill>
              </a:rPr>
              <a:t>textbooks</a:t>
            </a:r>
            <a:r>
              <a:rPr lang="nl-NL" sz="4400">
                <a:solidFill>
                  <a:schemeClr val="bg1"/>
                </a:solidFill>
              </a:rPr>
              <a:t> &amp; </a:t>
            </a:r>
            <a:r>
              <a:rPr lang="nl-NL" sz="4400" err="1">
                <a:solidFill>
                  <a:schemeClr val="bg1"/>
                </a:solidFill>
              </a:rPr>
              <a:t>npuls</a:t>
            </a:r>
            <a:endParaRPr lang="nl-NL" sz="4400">
              <a:solidFill>
                <a:schemeClr val="bg1"/>
              </a:solidFill>
            </a:endParaRPr>
          </a:p>
        </p:txBody>
      </p:sp>
    </p:spTree>
    <p:extLst>
      <p:ext uri="{BB962C8B-B14F-4D97-AF65-F5344CB8AC3E}">
        <p14:creationId xmlns:p14="http://schemas.microsoft.com/office/powerpoint/2010/main" val="289582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Toekomstige</a:t>
            </a:r>
            <a:r>
              <a:rPr lang="en-US"/>
              <a:t> </a:t>
            </a:r>
            <a:r>
              <a:rPr lang="en-US" err="1"/>
              <a:t>ontwikkelingen</a:t>
            </a:r>
            <a:br>
              <a:rPr lang="en-US"/>
            </a:br>
            <a:br>
              <a:rPr lang="en-US"/>
            </a:br>
            <a:br>
              <a:rPr lang="en-US"/>
            </a:br>
            <a:endParaRPr lang="en-US"/>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a:bodyPr>
          <a:lstStyle/>
          <a:p>
            <a:pPr marL="0" indent="0" algn="just">
              <a:buNone/>
            </a:pPr>
            <a:r>
              <a:rPr lang="nl-NL" b="1" dirty="0">
                <a:ea typeface="Open Sans"/>
                <a:cs typeface="Open Sans"/>
              </a:rPr>
              <a:t>Pilot met de creatie van open </a:t>
            </a:r>
            <a:r>
              <a:rPr lang="nl-NL" b="1" dirty="0" err="1">
                <a:ea typeface="Open Sans"/>
                <a:cs typeface="Open Sans"/>
              </a:rPr>
              <a:t>textbooks</a:t>
            </a:r>
            <a:endParaRPr lang="nl-NL" b="1" dirty="0">
              <a:ea typeface="Open Sans"/>
              <a:cs typeface="Open Sans"/>
            </a:endParaRPr>
          </a:p>
          <a:p>
            <a:pPr marL="0" indent="0" algn="just">
              <a:buNone/>
            </a:pPr>
            <a:endParaRPr lang="nl-NL" b="1" dirty="0">
              <a:ea typeface="Open Sans"/>
              <a:cs typeface="Open Sans"/>
            </a:endParaRPr>
          </a:p>
          <a:p>
            <a:pPr marL="323850" indent="-323850" algn="just">
              <a:lnSpc>
                <a:spcPct val="150000"/>
              </a:lnSpc>
              <a:buClr>
                <a:schemeClr val="accent1"/>
              </a:buClr>
              <a:buFont typeface="Wingdings" pitchFamily="2" charset="2"/>
              <a:buChar char="q"/>
            </a:pPr>
            <a:r>
              <a:rPr lang="nl-NL" dirty="0">
                <a:ea typeface="Open Sans"/>
                <a:cs typeface="Open Sans"/>
              </a:rPr>
              <a:t>Geïnspireerd na open </a:t>
            </a:r>
            <a:r>
              <a:rPr lang="nl-NL" dirty="0" err="1">
                <a:ea typeface="Open Sans"/>
                <a:cs typeface="Open Sans"/>
              </a:rPr>
              <a:t>textbooksessies</a:t>
            </a:r>
            <a:r>
              <a:rPr lang="nl-NL" dirty="0">
                <a:ea typeface="Open Sans"/>
                <a:cs typeface="Open Sans"/>
              </a:rPr>
              <a:t> met Sylvia Moes (SURF), Michiel de Jong (HAN) en Mira Buist-</a:t>
            </a:r>
            <a:r>
              <a:rPr lang="nl-NL" dirty="0" err="1">
                <a:ea typeface="Open Sans"/>
                <a:cs typeface="Open Sans"/>
              </a:rPr>
              <a:t>Zhuk</a:t>
            </a:r>
            <a:r>
              <a:rPr lang="nl-NL" dirty="0">
                <a:ea typeface="Open Sans"/>
                <a:cs typeface="Open Sans"/>
              </a:rPr>
              <a:t> (RUG)</a:t>
            </a:r>
          </a:p>
          <a:p>
            <a:pPr marL="323850" indent="-323850" algn="just">
              <a:lnSpc>
                <a:spcPct val="150000"/>
              </a:lnSpc>
              <a:buClr>
                <a:schemeClr val="accent1"/>
              </a:buClr>
              <a:buFont typeface="Wingdings" pitchFamily="2" charset="2"/>
              <a:buChar char="q"/>
            </a:pPr>
            <a:r>
              <a:rPr lang="nl-NL" dirty="0">
                <a:ea typeface="Open Sans"/>
                <a:cs typeface="Open Sans"/>
              </a:rPr>
              <a:t>In samenwerking met Radboud University Press</a:t>
            </a:r>
          </a:p>
          <a:p>
            <a:pPr marL="323850" indent="-323850" algn="just">
              <a:lnSpc>
                <a:spcPct val="150000"/>
              </a:lnSpc>
              <a:buClr>
                <a:schemeClr val="accent1"/>
              </a:buClr>
              <a:buFont typeface="Wingdings" pitchFamily="2" charset="2"/>
              <a:buChar char="q"/>
            </a:pPr>
            <a:r>
              <a:rPr lang="nl-NL" dirty="0">
                <a:ea typeface="Open Sans"/>
                <a:cs typeface="Open Sans"/>
              </a:rPr>
              <a:t>Sluiten aan op de </a:t>
            </a:r>
            <a:r>
              <a:rPr lang="nl-NL" dirty="0" err="1">
                <a:ea typeface="Open Sans"/>
                <a:cs typeface="Open Sans"/>
              </a:rPr>
              <a:t>Pressbookslicentie</a:t>
            </a:r>
            <a:r>
              <a:rPr lang="nl-NL" dirty="0">
                <a:ea typeface="Open Sans"/>
                <a:cs typeface="Open Sans"/>
              </a:rPr>
              <a:t> van de RUG (inmiddels ook de UU aangesloten)</a:t>
            </a:r>
          </a:p>
          <a:p>
            <a:pPr lvl="1" algn="just">
              <a:lnSpc>
                <a:spcPct val="150000"/>
              </a:lnSpc>
              <a:buClr>
                <a:schemeClr val="accent1"/>
              </a:buClr>
            </a:pPr>
            <a:r>
              <a:rPr lang="nl-NL" dirty="0" err="1">
                <a:ea typeface="Open Sans"/>
                <a:cs typeface="Open Sans"/>
              </a:rPr>
              <a:t>https</a:t>
            </a:r>
            <a:r>
              <a:rPr lang="nl-NL" dirty="0">
                <a:ea typeface="Open Sans"/>
                <a:cs typeface="Open Sans"/>
              </a:rPr>
              <a:t>://</a:t>
            </a:r>
            <a:r>
              <a:rPr lang="nl-NL" dirty="0" err="1">
                <a:ea typeface="Open Sans"/>
                <a:cs typeface="Open Sans"/>
              </a:rPr>
              <a:t>opentextbooks.rug.nl</a:t>
            </a:r>
            <a:endParaRPr lang="nl-NL" dirty="0">
              <a:ea typeface="Open Sans"/>
              <a:cs typeface="Open Sans"/>
            </a:endParaRPr>
          </a:p>
          <a:p>
            <a:pPr marL="323850" indent="-323850" algn="just">
              <a:lnSpc>
                <a:spcPct val="150000"/>
              </a:lnSpc>
              <a:buClr>
                <a:schemeClr val="accent1"/>
              </a:buClr>
              <a:buFont typeface="Wingdings" pitchFamily="2" charset="2"/>
              <a:buChar char="q"/>
            </a:pPr>
            <a:r>
              <a:rPr lang="nl-NL" dirty="0">
                <a:ea typeface="Open Sans"/>
                <a:cs typeface="Open Sans"/>
              </a:rPr>
              <a:t>Begin dit jaar gestart, inmiddels drie projecten in de pijplijn</a:t>
            </a:r>
          </a:p>
          <a:p>
            <a:pPr marL="0" indent="0" algn="just">
              <a:buNone/>
            </a:pPr>
            <a:endParaRPr lang="nl-NL" b="1" dirty="0">
              <a:ea typeface="Open Sans"/>
              <a:cs typeface="Open Sans"/>
            </a:endParaRPr>
          </a:p>
        </p:txBody>
      </p:sp>
      <p:pic>
        <p:nvPicPr>
          <p:cNvPr id="6" name="Picture 5">
            <a:extLst>
              <a:ext uri="{FF2B5EF4-FFF2-40B4-BE49-F238E27FC236}">
                <a16:creationId xmlns:a16="http://schemas.microsoft.com/office/drawing/2014/main" id="{6FE94A06-3057-8D48-81F6-E497A2AF6B06}"/>
              </a:ext>
            </a:extLst>
          </p:cNvPr>
          <p:cNvPicPr>
            <a:picLocks noChangeAspect="1"/>
          </p:cNvPicPr>
          <p:nvPr/>
        </p:nvPicPr>
        <p:blipFill>
          <a:blip r:embed="rId2"/>
          <a:stretch>
            <a:fillRect/>
          </a:stretch>
        </p:blipFill>
        <p:spPr>
          <a:xfrm>
            <a:off x="6939186" y="2636581"/>
            <a:ext cx="4116452" cy="2477837"/>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2724313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err="1"/>
              <a:t>Toekomstige</a:t>
            </a:r>
            <a:r>
              <a:rPr lang="en-US" dirty="0"/>
              <a:t> </a:t>
            </a:r>
            <a:r>
              <a:rPr lang="en-US" dirty="0" err="1"/>
              <a:t>ontwikkelingen</a:t>
            </a:r>
            <a:br>
              <a:rPr lang="en-US" dirty="0"/>
            </a:br>
            <a:br>
              <a:rPr lang="en-US" dirty="0"/>
            </a:br>
            <a:br>
              <a:rPr lang="en-US" dirty="0"/>
            </a:br>
            <a:endParaRPr lang="en-US"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a:bodyPr>
          <a:lstStyle/>
          <a:p>
            <a:pPr marL="0" indent="0" algn="just">
              <a:buNone/>
            </a:pPr>
            <a:r>
              <a:rPr lang="nl-NL" b="1" dirty="0" err="1">
                <a:ea typeface="Open Sans"/>
                <a:cs typeface="Open Sans"/>
              </a:rPr>
              <a:t>Npuls</a:t>
            </a:r>
            <a:r>
              <a:rPr lang="nl-NL" b="1" dirty="0">
                <a:ea typeface="Open Sans"/>
                <a:cs typeface="Open Sans"/>
              </a:rPr>
              <a:t> </a:t>
            </a:r>
          </a:p>
          <a:p>
            <a:pPr marL="323850" indent="-323850" algn="just">
              <a:lnSpc>
                <a:spcPct val="150000"/>
              </a:lnSpc>
              <a:buClr>
                <a:schemeClr val="accent1"/>
              </a:buClr>
              <a:buFont typeface="Wingdings" pitchFamily="2" charset="2"/>
              <a:buChar char="q"/>
            </a:pPr>
            <a:r>
              <a:rPr lang="nl-NL" dirty="0">
                <a:ea typeface="Open Sans"/>
                <a:cs typeface="Open Sans"/>
              </a:rPr>
              <a:t>Wat is het?</a:t>
            </a:r>
          </a:p>
          <a:p>
            <a:pPr marL="323850" indent="-323850" algn="just">
              <a:lnSpc>
                <a:spcPct val="150000"/>
              </a:lnSpc>
              <a:buClr>
                <a:srgbClr val="E3000B"/>
              </a:buClr>
              <a:buFont typeface="Wingdings" pitchFamily="2" charset="2"/>
              <a:buChar char="q"/>
            </a:pPr>
            <a:r>
              <a:rPr lang="nl-NL" dirty="0">
                <a:ea typeface="Open Sans"/>
                <a:cs typeface="Open Sans"/>
              </a:rPr>
              <a:t>Creatie van een sleutelteam</a:t>
            </a:r>
          </a:p>
          <a:p>
            <a:pPr marL="323850" indent="-323850" algn="just">
              <a:lnSpc>
                <a:spcPct val="150000"/>
              </a:lnSpc>
              <a:buClr>
                <a:srgbClr val="E3000B"/>
              </a:buClr>
              <a:buFont typeface="Wingdings" pitchFamily="2" charset="2"/>
              <a:buChar char="q"/>
            </a:pPr>
            <a:r>
              <a:rPr lang="nl-NL" dirty="0">
                <a:ea typeface="Open Sans"/>
                <a:cs typeface="Open Sans"/>
              </a:rPr>
              <a:t>Regeling </a:t>
            </a:r>
            <a:r>
              <a:rPr lang="nl-NL" dirty="0" err="1">
                <a:ea typeface="Open Sans"/>
                <a:cs typeface="Open Sans"/>
              </a:rPr>
              <a:t>OpenUp</a:t>
            </a:r>
            <a:endParaRPr lang="nl-NL" dirty="0">
              <a:ea typeface="Open Sans"/>
              <a:cs typeface="Open Sans"/>
            </a:endParaRPr>
          </a:p>
          <a:p>
            <a:pPr lvl="1">
              <a:lnSpc>
                <a:spcPct val="150000"/>
              </a:lnSpc>
              <a:buClr>
                <a:srgbClr val="E3000B"/>
              </a:buClr>
            </a:pPr>
            <a:r>
              <a:rPr lang="nl-NL" dirty="0">
                <a:ea typeface="Open Sans"/>
                <a:cs typeface="Open Sans"/>
              </a:rPr>
              <a:t>Impactscan</a:t>
            </a:r>
          </a:p>
          <a:p>
            <a:pPr lvl="1">
              <a:lnSpc>
                <a:spcPct val="150000"/>
              </a:lnSpc>
              <a:buClr>
                <a:srgbClr val="E3000B"/>
              </a:buClr>
            </a:pPr>
            <a:r>
              <a:rPr lang="nl-NL" dirty="0">
                <a:ea typeface="Open Sans"/>
                <a:cs typeface="Open Sans"/>
              </a:rPr>
              <a:t>Aanvraag</a:t>
            </a:r>
          </a:p>
          <a:p>
            <a:pPr lvl="1">
              <a:lnSpc>
                <a:spcPct val="150000"/>
              </a:lnSpc>
              <a:buClr>
                <a:srgbClr val="E3000B"/>
              </a:buClr>
            </a:pPr>
            <a:r>
              <a:rPr lang="nl-NL" dirty="0">
                <a:ea typeface="Open Sans"/>
                <a:cs typeface="Open Sans"/>
              </a:rPr>
              <a:t>Samenwerking UMC</a:t>
            </a:r>
          </a:p>
          <a:p>
            <a:pPr lvl="1">
              <a:lnSpc>
                <a:spcPct val="150000"/>
              </a:lnSpc>
              <a:buClr>
                <a:srgbClr val="E3000B"/>
              </a:buClr>
            </a:pPr>
            <a:r>
              <a:rPr lang="nl-NL" dirty="0">
                <a:ea typeface="Open Sans"/>
                <a:cs typeface="Open Sans"/>
              </a:rPr>
              <a:t>Werkstudenten + onderwijskundige + communicatiedeskundige</a:t>
            </a:r>
          </a:p>
          <a:p>
            <a:pPr marL="0" indent="0" algn="just">
              <a:lnSpc>
                <a:spcPct val="150000"/>
              </a:lnSpc>
              <a:buClr>
                <a:srgbClr val="E3000B"/>
              </a:buClr>
              <a:buNone/>
            </a:pPr>
            <a:endParaRPr lang="nl-NL" b="1" dirty="0">
              <a:ea typeface="Open Sans"/>
              <a:cs typeface="Open Sans"/>
            </a:endParaRPr>
          </a:p>
          <a:p>
            <a:pPr marL="0" indent="0" algn="just">
              <a:buNone/>
            </a:pPr>
            <a:endParaRPr lang="nl-NL" b="1" dirty="0">
              <a:ea typeface="Open Sans"/>
              <a:cs typeface="Open Sans"/>
            </a:endParaRPr>
          </a:p>
        </p:txBody>
      </p:sp>
      <p:pic>
        <p:nvPicPr>
          <p:cNvPr id="6" name="Picture 5">
            <a:extLst>
              <a:ext uri="{FF2B5EF4-FFF2-40B4-BE49-F238E27FC236}">
                <a16:creationId xmlns:a16="http://schemas.microsoft.com/office/drawing/2014/main" id="{89155821-C72E-F845-8548-5FECCD3C9B95}"/>
              </a:ext>
            </a:extLst>
          </p:cNvPr>
          <p:cNvPicPr>
            <a:picLocks noChangeAspect="1"/>
          </p:cNvPicPr>
          <p:nvPr/>
        </p:nvPicPr>
        <p:blipFill>
          <a:blip r:embed="rId2"/>
          <a:stretch>
            <a:fillRect/>
          </a:stretch>
        </p:blipFill>
        <p:spPr>
          <a:xfrm>
            <a:off x="7537392" y="3248353"/>
            <a:ext cx="3049089" cy="2899886"/>
          </a:xfrm>
          <a:prstGeom prst="rect">
            <a:avLst/>
          </a:prstGeom>
        </p:spPr>
      </p:pic>
      <p:pic>
        <p:nvPicPr>
          <p:cNvPr id="5" name="Picture 4">
            <a:extLst>
              <a:ext uri="{FF2B5EF4-FFF2-40B4-BE49-F238E27FC236}">
                <a16:creationId xmlns:a16="http://schemas.microsoft.com/office/drawing/2014/main" id="{7E064ABF-531A-2F4E-A671-A9058E21B9BC}"/>
              </a:ext>
            </a:extLst>
          </p:cNvPr>
          <p:cNvPicPr>
            <a:picLocks noChangeAspect="1"/>
          </p:cNvPicPr>
          <p:nvPr/>
        </p:nvPicPr>
        <p:blipFill>
          <a:blip r:embed="rId3"/>
          <a:stretch>
            <a:fillRect/>
          </a:stretch>
        </p:blipFill>
        <p:spPr>
          <a:xfrm>
            <a:off x="5943864" y="1773930"/>
            <a:ext cx="5061219" cy="1727141"/>
          </a:xfrm>
          <a:prstGeom prst="rect">
            <a:avLst/>
          </a:prstGeom>
        </p:spPr>
      </p:pic>
    </p:spTree>
    <p:extLst>
      <p:ext uri="{BB962C8B-B14F-4D97-AF65-F5344CB8AC3E}">
        <p14:creationId xmlns:p14="http://schemas.microsoft.com/office/powerpoint/2010/main" val="3736035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Wooclap</a:t>
            </a:r>
            <a:r>
              <a:rPr lang="en-US"/>
              <a:t> 3</a:t>
            </a:r>
            <a:endParaRPr lang="nl-NL"/>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8" name="Tijdelijke aanduiding voor inhoud 4">
            <a:extLst>
              <a:ext uri="{FF2B5EF4-FFF2-40B4-BE49-F238E27FC236}">
                <a16:creationId xmlns:a16="http://schemas.microsoft.com/office/drawing/2014/main" id="{FB375F42-FBE3-8C45-A1B7-02919FC71FF1}"/>
              </a:ext>
            </a:extLst>
          </p:cNvPr>
          <p:cNvSpPr>
            <a:spLocks noGrp="1"/>
          </p:cNvSpPr>
          <p:nvPr>
            <p:ph idx="1"/>
          </p:nvPr>
        </p:nvSpPr>
        <p:spPr>
          <a:xfrm>
            <a:off x="1066028" y="1773930"/>
            <a:ext cx="10086234" cy="384384"/>
          </a:xfrm>
        </p:spPr>
        <p:txBody>
          <a:bodyPr vert="horz" lIns="0" tIns="0" rIns="0" bIns="0" rtlCol="0" anchor="t">
            <a:normAutofit/>
          </a:bodyPr>
          <a:lstStyle/>
          <a:p>
            <a:pPr marL="0" indent="0" algn="ctr">
              <a:buNone/>
            </a:pPr>
            <a:r>
              <a:rPr lang="nl-NL" dirty="0">
                <a:ea typeface="Open Sans"/>
                <a:cs typeface="Open Sans"/>
              </a:rPr>
              <a:t>ZIJN ER BINNEN JOUW INSTELLING PLANNEN VOOR OPEN TEXTBOOK CREATIE?</a:t>
            </a:r>
          </a:p>
        </p:txBody>
      </p:sp>
      <p:pic>
        <p:nvPicPr>
          <p:cNvPr id="5" name="Picture 4">
            <a:extLst>
              <a:ext uri="{FF2B5EF4-FFF2-40B4-BE49-F238E27FC236}">
                <a16:creationId xmlns:a16="http://schemas.microsoft.com/office/drawing/2014/main" id="{78A40566-0AEF-C045-B4F4-7603AA182149}"/>
              </a:ext>
            </a:extLst>
          </p:cNvPr>
          <p:cNvPicPr>
            <a:picLocks noChangeAspect="1"/>
          </p:cNvPicPr>
          <p:nvPr/>
        </p:nvPicPr>
        <p:blipFill>
          <a:blip r:embed="rId2"/>
          <a:stretch>
            <a:fillRect/>
          </a:stretch>
        </p:blipFill>
        <p:spPr>
          <a:xfrm>
            <a:off x="864000" y="2158314"/>
            <a:ext cx="10337800" cy="2070100"/>
          </a:xfrm>
          <a:prstGeom prst="rect">
            <a:avLst/>
          </a:prstGeom>
        </p:spPr>
      </p:pic>
      <p:pic>
        <p:nvPicPr>
          <p:cNvPr id="6" name="Picture 5">
            <a:extLst>
              <a:ext uri="{FF2B5EF4-FFF2-40B4-BE49-F238E27FC236}">
                <a16:creationId xmlns:a16="http://schemas.microsoft.com/office/drawing/2014/main" id="{D2F451DE-2F9D-2147-AEDB-521C03C1AC9E}"/>
              </a:ext>
            </a:extLst>
          </p:cNvPr>
          <p:cNvPicPr>
            <a:picLocks noChangeAspect="1"/>
          </p:cNvPicPr>
          <p:nvPr/>
        </p:nvPicPr>
        <p:blipFill>
          <a:blip r:embed="rId3"/>
          <a:stretch>
            <a:fillRect/>
          </a:stretch>
        </p:blipFill>
        <p:spPr>
          <a:xfrm>
            <a:off x="5116042" y="4228414"/>
            <a:ext cx="1968155" cy="1968155"/>
          </a:xfrm>
          <a:prstGeom prst="rect">
            <a:avLst/>
          </a:prstGeom>
        </p:spPr>
      </p:pic>
    </p:spTree>
    <p:extLst>
      <p:ext uri="{BB962C8B-B14F-4D97-AF65-F5344CB8AC3E}">
        <p14:creationId xmlns:p14="http://schemas.microsoft.com/office/powerpoint/2010/main" val="163964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Wooclap</a:t>
            </a:r>
            <a:r>
              <a:rPr lang="en-US"/>
              <a:t> 4</a:t>
            </a:r>
            <a:endParaRPr lang="nl-NL"/>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8" name="Tijdelijke aanduiding voor inhoud 4">
            <a:extLst>
              <a:ext uri="{FF2B5EF4-FFF2-40B4-BE49-F238E27FC236}">
                <a16:creationId xmlns:a16="http://schemas.microsoft.com/office/drawing/2014/main" id="{FB375F42-FBE3-8C45-A1B7-02919FC71FF1}"/>
              </a:ext>
            </a:extLst>
          </p:cNvPr>
          <p:cNvSpPr>
            <a:spLocks noGrp="1"/>
          </p:cNvSpPr>
          <p:nvPr>
            <p:ph idx="1"/>
          </p:nvPr>
        </p:nvSpPr>
        <p:spPr>
          <a:xfrm>
            <a:off x="1066028" y="1773930"/>
            <a:ext cx="10086234" cy="384384"/>
          </a:xfrm>
        </p:spPr>
        <p:txBody>
          <a:bodyPr vert="horz" lIns="0" tIns="0" rIns="0" bIns="0" rtlCol="0" anchor="t">
            <a:normAutofit/>
          </a:bodyPr>
          <a:lstStyle/>
          <a:p>
            <a:pPr marL="0" indent="0" algn="ctr">
              <a:buNone/>
            </a:pPr>
            <a:r>
              <a:rPr lang="nl-NL" dirty="0">
                <a:ea typeface="Open Sans"/>
                <a:cs typeface="Open Sans"/>
              </a:rPr>
              <a:t>HEEFT JOUW INSTELLING GEREAGEERD OP DE OPENUP REGELING?</a:t>
            </a:r>
          </a:p>
        </p:txBody>
      </p:sp>
      <p:pic>
        <p:nvPicPr>
          <p:cNvPr id="5" name="Picture 4">
            <a:extLst>
              <a:ext uri="{FF2B5EF4-FFF2-40B4-BE49-F238E27FC236}">
                <a16:creationId xmlns:a16="http://schemas.microsoft.com/office/drawing/2014/main" id="{73F45FF1-EBD4-394C-9CAC-CE14765C59A7}"/>
              </a:ext>
            </a:extLst>
          </p:cNvPr>
          <p:cNvPicPr>
            <a:picLocks noChangeAspect="1"/>
          </p:cNvPicPr>
          <p:nvPr/>
        </p:nvPicPr>
        <p:blipFill>
          <a:blip r:embed="rId2"/>
          <a:stretch>
            <a:fillRect/>
          </a:stretch>
        </p:blipFill>
        <p:spPr>
          <a:xfrm>
            <a:off x="864000" y="2158314"/>
            <a:ext cx="10337800" cy="2070100"/>
          </a:xfrm>
          <a:prstGeom prst="rect">
            <a:avLst/>
          </a:prstGeom>
        </p:spPr>
      </p:pic>
      <p:pic>
        <p:nvPicPr>
          <p:cNvPr id="6" name="Picture 5">
            <a:extLst>
              <a:ext uri="{FF2B5EF4-FFF2-40B4-BE49-F238E27FC236}">
                <a16:creationId xmlns:a16="http://schemas.microsoft.com/office/drawing/2014/main" id="{DA8181CE-8B58-294E-B785-3ACD111C9438}"/>
              </a:ext>
            </a:extLst>
          </p:cNvPr>
          <p:cNvPicPr>
            <a:picLocks noChangeAspect="1"/>
          </p:cNvPicPr>
          <p:nvPr/>
        </p:nvPicPr>
        <p:blipFill>
          <a:blip r:embed="rId3"/>
          <a:stretch>
            <a:fillRect/>
          </a:stretch>
        </p:blipFill>
        <p:spPr>
          <a:xfrm>
            <a:off x="5116042" y="4228414"/>
            <a:ext cx="1968155" cy="1968155"/>
          </a:xfrm>
          <a:prstGeom prst="rect">
            <a:avLst/>
          </a:prstGeom>
        </p:spPr>
      </p:pic>
    </p:spTree>
    <p:extLst>
      <p:ext uri="{BB962C8B-B14F-4D97-AF65-F5344CB8AC3E}">
        <p14:creationId xmlns:p14="http://schemas.microsoft.com/office/powerpoint/2010/main" val="3873692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err="1"/>
              <a:t>Verantwoording</a:t>
            </a:r>
            <a:r>
              <a:rPr lang="en-US" dirty="0"/>
              <a:t> </a:t>
            </a:r>
            <a:r>
              <a:rPr lang="en-US" dirty="0" err="1"/>
              <a:t>afbeeldingen</a:t>
            </a:r>
            <a:br>
              <a:rPr lang="en-US" dirty="0"/>
            </a:br>
            <a:br>
              <a:rPr lang="en-US" dirty="0"/>
            </a:br>
            <a:br>
              <a:rPr lang="en-US" dirty="0"/>
            </a:br>
            <a:endParaRPr lang="en-US"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dirty="0"/>
              <a:t>hoe open </a:t>
            </a:r>
            <a:r>
              <a:rPr lang="en-US" dirty="0" err="1"/>
              <a:t>je</a:t>
            </a:r>
            <a:r>
              <a:rPr lang="en-US" dirty="0"/>
              <a:t> de </a:t>
            </a:r>
            <a:r>
              <a:rPr lang="en-US" dirty="0" err="1"/>
              <a:t>schatkist</a:t>
            </a:r>
            <a:r>
              <a:rPr lang="en-US" dirty="0"/>
              <a:t>?</a:t>
            </a:r>
            <a:endParaRPr lang="nl-NL" dirty="0"/>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976620" y="1748292"/>
            <a:ext cx="10237972" cy="4267947"/>
          </a:xfrm>
        </p:spPr>
        <p:txBody>
          <a:bodyPr vert="horz" lIns="0" tIns="0" rIns="0" bIns="0" numCol="2" rtlCol="0" anchor="t">
            <a:normAutofit/>
          </a:bodyPr>
          <a:lstStyle/>
          <a:p>
            <a:pPr marL="0" indent="0" algn="just">
              <a:lnSpc>
                <a:spcPct val="150000"/>
              </a:lnSpc>
              <a:buNone/>
            </a:pPr>
            <a:r>
              <a:rPr lang="nl-NL" b="1" dirty="0">
                <a:ea typeface="Open Sans"/>
                <a:cs typeface="Open Sans"/>
              </a:rPr>
              <a:t>Slide 1: </a:t>
            </a:r>
            <a:r>
              <a:rPr lang="nl-NL" b="1" dirty="0" err="1">
                <a:ea typeface="Open Sans"/>
                <a:cs typeface="Open Sans"/>
              </a:rPr>
              <a:t>Pixabay</a:t>
            </a:r>
            <a:endParaRPr lang="nl-NL" b="1" dirty="0">
              <a:ea typeface="Open Sans"/>
              <a:cs typeface="Open Sans"/>
            </a:endParaRPr>
          </a:p>
          <a:p>
            <a:pPr marL="0" indent="0" algn="just">
              <a:lnSpc>
                <a:spcPct val="150000"/>
              </a:lnSpc>
              <a:buNone/>
            </a:pPr>
            <a:r>
              <a:rPr lang="nl-NL" b="1" dirty="0">
                <a:ea typeface="Open Sans"/>
                <a:cs typeface="Open Sans"/>
              </a:rPr>
              <a:t>Slide 2: Werkgroep B-OOO</a:t>
            </a:r>
          </a:p>
          <a:p>
            <a:pPr marL="0" indent="0" algn="just">
              <a:lnSpc>
                <a:spcPct val="150000"/>
              </a:lnSpc>
              <a:buNone/>
            </a:pPr>
            <a:r>
              <a:rPr lang="nl-NL" b="1" dirty="0">
                <a:ea typeface="Open Sans"/>
                <a:cs typeface="Open Sans"/>
              </a:rPr>
              <a:t>Slide 3: Radboud Universiteit</a:t>
            </a:r>
          </a:p>
          <a:p>
            <a:pPr marL="0" indent="0" algn="just">
              <a:lnSpc>
                <a:spcPct val="150000"/>
              </a:lnSpc>
              <a:buNone/>
            </a:pPr>
            <a:r>
              <a:rPr lang="nl-NL" b="1" dirty="0">
                <a:ea typeface="Open Sans"/>
                <a:cs typeface="Open Sans"/>
              </a:rPr>
              <a:t>Slide 4: NYPL (New York Public Library) / public domain</a:t>
            </a:r>
          </a:p>
          <a:p>
            <a:pPr marL="0" indent="0" algn="just">
              <a:lnSpc>
                <a:spcPct val="150000"/>
              </a:lnSpc>
              <a:buNone/>
            </a:pPr>
            <a:r>
              <a:rPr lang="nl-NL" b="1" dirty="0">
                <a:ea typeface="Open Sans"/>
                <a:cs typeface="Open Sans"/>
              </a:rPr>
              <a:t>Slide 6: KDC Nijmegen</a:t>
            </a:r>
          </a:p>
          <a:p>
            <a:pPr marL="0" indent="0" algn="just">
              <a:lnSpc>
                <a:spcPct val="150000"/>
              </a:lnSpc>
              <a:buNone/>
            </a:pPr>
            <a:r>
              <a:rPr lang="nl-NL" b="1" dirty="0">
                <a:ea typeface="Open Sans"/>
                <a:cs typeface="Open Sans"/>
              </a:rPr>
              <a:t>Slide 7: Radboud Universiteit (</a:t>
            </a:r>
            <a:r>
              <a:rPr lang="nl-NL" b="1" dirty="0" err="1">
                <a:ea typeface="Open Sans"/>
                <a:cs typeface="Open Sans"/>
              </a:rPr>
              <a:t>infographics</a:t>
            </a:r>
            <a:r>
              <a:rPr lang="nl-NL" b="1" dirty="0">
                <a:ea typeface="Open Sans"/>
                <a:cs typeface="Open Sans"/>
              </a:rPr>
              <a:t>) </a:t>
            </a:r>
            <a:endParaRPr lang="nl-NL" dirty="0">
              <a:ea typeface="Open Sans"/>
              <a:cs typeface="Open Sans"/>
            </a:endParaRPr>
          </a:p>
          <a:p>
            <a:pPr marL="0" indent="0" algn="just">
              <a:lnSpc>
                <a:spcPct val="150000"/>
              </a:lnSpc>
              <a:buClr>
                <a:srgbClr val="E3000B"/>
              </a:buClr>
              <a:buNone/>
            </a:pPr>
            <a:r>
              <a:rPr lang="nl-NL" b="1" dirty="0">
                <a:ea typeface="Open Sans"/>
                <a:cs typeface="Open Sans"/>
              </a:rPr>
              <a:t>Slide 8-10: Radboud Universiteit (organogram) </a:t>
            </a:r>
          </a:p>
          <a:p>
            <a:pPr marL="0" indent="0" algn="just">
              <a:lnSpc>
                <a:spcPct val="150000"/>
              </a:lnSpc>
              <a:buClr>
                <a:srgbClr val="E3000B"/>
              </a:buClr>
              <a:buNone/>
            </a:pPr>
            <a:r>
              <a:rPr lang="nl-NL" b="1" dirty="0">
                <a:ea typeface="Open Sans"/>
                <a:cs typeface="Open Sans"/>
              </a:rPr>
              <a:t>Slide 13: </a:t>
            </a:r>
            <a:r>
              <a:rPr lang="nl-NL" b="1" dirty="0" err="1">
                <a:ea typeface="Open Sans"/>
                <a:cs typeface="Open Sans"/>
              </a:rPr>
              <a:t>Pixabay</a:t>
            </a:r>
            <a:endParaRPr lang="nl-NL" b="1" dirty="0">
              <a:ea typeface="Open Sans"/>
              <a:cs typeface="Open Sans"/>
            </a:endParaRPr>
          </a:p>
          <a:p>
            <a:pPr marL="0" indent="0" algn="just">
              <a:lnSpc>
                <a:spcPct val="150000"/>
              </a:lnSpc>
              <a:buClr>
                <a:srgbClr val="E3000B"/>
              </a:buClr>
              <a:buNone/>
            </a:pPr>
            <a:r>
              <a:rPr lang="nl-NL" b="1" dirty="0">
                <a:ea typeface="Open Sans"/>
                <a:cs typeface="Open Sans"/>
              </a:rPr>
              <a:t>Slide 14: </a:t>
            </a:r>
            <a:r>
              <a:rPr lang="nl-NL" b="1" dirty="0" err="1">
                <a:ea typeface="Open Sans"/>
                <a:cs typeface="Open Sans"/>
              </a:rPr>
              <a:t>Pixabay</a:t>
            </a:r>
            <a:r>
              <a:rPr lang="nl-NL" b="1" dirty="0">
                <a:ea typeface="Open Sans"/>
                <a:cs typeface="Open Sans"/>
              </a:rPr>
              <a:t> (aanpassing door Nina </a:t>
            </a:r>
            <a:r>
              <a:rPr lang="nl-NL" b="1" dirty="0" err="1">
                <a:ea typeface="Open Sans"/>
                <a:cs typeface="Open Sans"/>
              </a:rPr>
              <a:t>Lanke</a:t>
            </a:r>
            <a:r>
              <a:rPr lang="nl-NL" b="1" dirty="0">
                <a:ea typeface="Open Sans"/>
                <a:cs typeface="Open Sans"/>
              </a:rPr>
              <a:t>)</a:t>
            </a:r>
          </a:p>
          <a:p>
            <a:pPr marL="0" indent="0" algn="just">
              <a:lnSpc>
                <a:spcPct val="150000"/>
              </a:lnSpc>
              <a:buClr>
                <a:srgbClr val="E3000B"/>
              </a:buClr>
              <a:buNone/>
            </a:pPr>
            <a:r>
              <a:rPr lang="nl-NL" b="1" dirty="0">
                <a:ea typeface="Open Sans"/>
                <a:cs typeface="Open Sans"/>
              </a:rPr>
              <a:t>Slide 15: </a:t>
            </a:r>
            <a:r>
              <a:rPr lang="nl-NL" b="1" dirty="0" err="1">
                <a:ea typeface="Open Sans"/>
                <a:cs typeface="Open Sans"/>
              </a:rPr>
              <a:t>Pixabay</a:t>
            </a:r>
            <a:endParaRPr lang="nl-NL" b="1" dirty="0">
              <a:ea typeface="Open Sans"/>
              <a:cs typeface="Open Sans"/>
            </a:endParaRPr>
          </a:p>
          <a:p>
            <a:pPr marL="0" indent="0" algn="just">
              <a:lnSpc>
                <a:spcPct val="150000"/>
              </a:lnSpc>
              <a:buClr>
                <a:srgbClr val="E3000B"/>
              </a:buClr>
              <a:buNone/>
            </a:pPr>
            <a:r>
              <a:rPr lang="nl-NL" b="1" dirty="0">
                <a:ea typeface="Open Sans"/>
                <a:cs typeface="Open Sans"/>
              </a:rPr>
              <a:t>Slide 16: </a:t>
            </a:r>
            <a:r>
              <a:rPr lang="nl-NL" b="1" dirty="0" err="1">
                <a:ea typeface="Open Sans"/>
                <a:cs typeface="Open Sans"/>
              </a:rPr>
              <a:t>Unsplash</a:t>
            </a:r>
            <a:r>
              <a:rPr lang="nl-NL" b="1" dirty="0">
                <a:ea typeface="Open Sans"/>
                <a:cs typeface="Open Sans"/>
              </a:rPr>
              <a:t> (aanpassing door Jeroen Bos)</a:t>
            </a:r>
          </a:p>
          <a:p>
            <a:pPr marL="0" indent="0" algn="just">
              <a:lnSpc>
                <a:spcPct val="150000"/>
              </a:lnSpc>
              <a:buClr>
                <a:srgbClr val="E3000B"/>
              </a:buClr>
              <a:buNone/>
            </a:pPr>
            <a:r>
              <a:rPr lang="nl-NL" b="1" dirty="0">
                <a:ea typeface="Open Sans"/>
                <a:cs typeface="Open Sans"/>
              </a:rPr>
              <a:t>Slide 19: SURF</a:t>
            </a:r>
          </a:p>
          <a:p>
            <a:pPr marL="0" indent="0" algn="just">
              <a:lnSpc>
                <a:spcPct val="150000"/>
              </a:lnSpc>
              <a:buClr>
                <a:srgbClr val="E3000B"/>
              </a:buClr>
              <a:buNone/>
            </a:pPr>
            <a:r>
              <a:rPr lang="nl-NL" b="1" dirty="0">
                <a:ea typeface="Open Sans"/>
                <a:cs typeface="Open Sans"/>
              </a:rPr>
              <a:t>Slide 20: Radboud Universiteit</a:t>
            </a:r>
          </a:p>
          <a:p>
            <a:pPr marL="0" indent="0" algn="just">
              <a:lnSpc>
                <a:spcPct val="150000"/>
              </a:lnSpc>
              <a:buClr>
                <a:srgbClr val="E3000B"/>
              </a:buClr>
              <a:buNone/>
            </a:pPr>
            <a:r>
              <a:rPr lang="nl-NL" b="1" dirty="0">
                <a:ea typeface="Open Sans"/>
                <a:cs typeface="Open Sans"/>
              </a:rPr>
              <a:t>Slide 22: </a:t>
            </a:r>
            <a:r>
              <a:rPr lang="nl-NL" b="1" dirty="0" err="1">
                <a:ea typeface="Open Sans"/>
                <a:cs typeface="Open Sans"/>
              </a:rPr>
              <a:t>Pixabay</a:t>
            </a:r>
            <a:endParaRPr lang="nl-NL" b="1" dirty="0">
              <a:ea typeface="Open Sans"/>
              <a:cs typeface="Open Sans"/>
            </a:endParaRPr>
          </a:p>
          <a:p>
            <a:pPr marL="0" indent="0" algn="just">
              <a:lnSpc>
                <a:spcPct val="150000"/>
              </a:lnSpc>
              <a:buClr>
                <a:srgbClr val="E3000B"/>
              </a:buClr>
              <a:buNone/>
            </a:pPr>
            <a:r>
              <a:rPr lang="nl-NL" b="1" dirty="0">
                <a:ea typeface="Open Sans"/>
                <a:cs typeface="Open Sans"/>
              </a:rPr>
              <a:t>Slide 24: RUG</a:t>
            </a:r>
          </a:p>
          <a:p>
            <a:pPr marL="0" indent="0" algn="just">
              <a:lnSpc>
                <a:spcPct val="150000"/>
              </a:lnSpc>
              <a:buClr>
                <a:srgbClr val="E3000B"/>
              </a:buClr>
              <a:buNone/>
            </a:pPr>
            <a:r>
              <a:rPr lang="nl-NL" b="1" dirty="0">
                <a:ea typeface="Open Sans"/>
                <a:cs typeface="Open Sans"/>
              </a:rPr>
              <a:t>Slide 26: </a:t>
            </a:r>
            <a:r>
              <a:rPr lang="nl-NL" b="1" dirty="0" err="1">
                <a:ea typeface="Open Sans"/>
                <a:cs typeface="Open Sans"/>
              </a:rPr>
              <a:t>Npuls</a:t>
            </a:r>
            <a:r>
              <a:rPr lang="nl-NL" b="1" dirty="0">
                <a:ea typeface="Open Sans"/>
                <a:cs typeface="Open Sans"/>
              </a:rPr>
              <a:t> / </a:t>
            </a:r>
            <a:r>
              <a:rPr lang="nl-NL" b="1" dirty="0" err="1">
                <a:ea typeface="Open Sans"/>
                <a:cs typeface="Open Sans"/>
              </a:rPr>
              <a:t>Pixabay</a:t>
            </a:r>
            <a:endParaRPr lang="nl-NL" b="1" dirty="0">
              <a:ea typeface="Open Sans"/>
              <a:cs typeface="Open Sans"/>
            </a:endParaRPr>
          </a:p>
          <a:p>
            <a:pPr marL="0" indent="0" algn="just">
              <a:lnSpc>
                <a:spcPct val="150000"/>
              </a:lnSpc>
              <a:buNone/>
            </a:pPr>
            <a:endParaRPr lang="nl-NL" b="1" dirty="0">
              <a:ea typeface="Open Sans"/>
              <a:cs typeface="Open Sans"/>
            </a:endParaRPr>
          </a:p>
        </p:txBody>
      </p:sp>
    </p:spTree>
    <p:extLst>
      <p:ext uri="{BB962C8B-B14F-4D97-AF65-F5344CB8AC3E}">
        <p14:creationId xmlns:p14="http://schemas.microsoft.com/office/powerpoint/2010/main" val="1039998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861B096-DBC6-BA54-53FB-FF2859831458}"/>
              </a:ext>
            </a:extLst>
          </p:cNvPr>
          <p:cNvSpPr>
            <a:spLocks noGrp="1"/>
          </p:cNvSpPr>
          <p:nvPr>
            <p:ph type="body" sz="quarter" idx="10"/>
          </p:nvPr>
        </p:nvSpPr>
        <p:spPr>
          <a:xfrm>
            <a:off x="874745" y="2346790"/>
            <a:ext cx="10440000" cy="2160000"/>
          </a:xfrm>
        </p:spPr>
        <p:txBody>
          <a:bodyPr/>
          <a:lstStyle/>
          <a:p>
            <a:r>
              <a:rPr lang="nl-NL" sz="4400">
                <a:solidFill>
                  <a:schemeClr val="bg1"/>
                </a:solidFill>
              </a:rPr>
              <a:t>GEÏNSPIREERD?</a:t>
            </a:r>
          </a:p>
          <a:p>
            <a:endParaRPr lang="nl-NL" sz="4400">
              <a:solidFill>
                <a:schemeClr val="bg1"/>
              </a:solidFill>
            </a:endParaRPr>
          </a:p>
          <a:p>
            <a:r>
              <a:rPr lang="nl-NL" sz="4400">
                <a:solidFill>
                  <a:schemeClr val="bg1"/>
                </a:solidFill>
              </a:rPr>
              <a:t>RUIMTE VOOR VRAGEN EN DISCUSSIE</a:t>
            </a:r>
          </a:p>
        </p:txBody>
      </p:sp>
    </p:spTree>
    <p:extLst>
      <p:ext uri="{BB962C8B-B14F-4D97-AF65-F5344CB8AC3E}">
        <p14:creationId xmlns:p14="http://schemas.microsoft.com/office/powerpoint/2010/main" val="231935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49706D-6EBB-E1B0-FD40-B47EEC44A468}"/>
              </a:ext>
            </a:extLst>
          </p:cNvPr>
          <p:cNvSpPr>
            <a:spLocks noGrp="1"/>
          </p:cNvSpPr>
          <p:nvPr>
            <p:ph idx="1"/>
          </p:nvPr>
        </p:nvSpPr>
        <p:spPr>
          <a:xfrm>
            <a:off x="1066027" y="1750260"/>
            <a:ext cx="10062000" cy="4212000"/>
          </a:xfrm>
        </p:spPr>
        <p:txBody>
          <a:bodyPr/>
          <a:lstStyle/>
          <a:p>
            <a:pPr marL="0" indent="0">
              <a:buNone/>
            </a:pPr>
            <a:r>
              <a:rPr lang="en-US" err="1"/>
              <a:t>Wij</a:t>
            </a:r>
            <a:r>
              <a:rPr lang="en-US"/>
              <a:t> </a:t>
            </a:r>
            <a:r>
              <a:rPr lang="en-US" err="1"/>
              <a:t>vormen</a:t>
            </a:r>
            <a:r>
              <a:rPr lang="en-US"/>
              <a:t> het </a:t>
            </a:r>
            <a:r>
              <a:rPr lang="en-US" b="1"/>
              <a:t>Radboud Open Education Team</a:t>
            </a:r>
            <a:r>
              <a:rPr lang="en-US"/>
              <a:t>:</a:t>
            </a:r>
          </a:p>
          <a:p>
            <a:pPr marL="0" indent="0">
              <a:buNone/>
            </a:pPr>
            <a:endParaRPr lang="en-US"/>
          </a:p>
          <a:p>
            <a:pPr marL="0" indent="0">
              <a:buNone/>
            </a:pPr>
            <a:endParaRPr lang="nl-NL"/>
          </a:p>
          <a:p>
            <a:pPr marL="0" indent="0">
              <a:buNone/>
            </a:pPr>
            <a:endParaRPr lang="nl-NL"/>
          </a:p>
          <a:p>
            <a:pPr marL="0" indent="0">
              <a:buNone/>
            </a:pPr>
            <a:endParaRPr lang="nl-NL"/>
          </a:p>
          <a:p>
            <a:pPr marL="0" indent="0">
              <a:buNone/>
            </a:pPr>
            <a:r>
              <a:rPr lang="nl-NL"/>
              <a:t> </a:t>
            </a:r>
          </a:p>
          <a:p>
            <a:pPr marL="0" indent="0">
              <a:buNone/>
            </a:pPr>
            <a:r>
              <a:rPr lang="nl-NL"/>
              <a:t>Jeroen Bos</a:t>
            </a:r>
          </a:p>
          <a:p>
            <a:pPr marL="0" indent="0">
              <a:buNone/>
            </a:pPr>
            <a:endParaRPr lang="nl-NL"/>
          </a:p>
          <a:p>
            <a:pPr marL="0" indent="0">
              <a:buNone/>
            </a:pPr>
            <a:endParaRPr lang="nl-NL"/>
          </a:p>
          <a:p>
            <a:pPr marL="0" indent="0">
              <a:buNone/>
            </a:pPr>
            <a:r>
              <a:rPr lang="nl-NL"/>
              <a:t>         </a:t>
            </a:r>
          </a:p>
          <a:p>
            <a:pPr marL="0" indent="0">
              <a:buNone/>
            </a:pPr>
            <a:endParaRPr lang="nl-NL"/>
          </a:p>
          <a:p>
            <a:pPr marL="0" indent="0">
              <a:buNone/>
            </a:pPr>
            <a:r>
              <a:rPr lang="nl-NL"/>
              <a:t>Monique </a:t>
            </a:r>
            <a:r>
              <a:rPr lang="nl-NL" err="1"/>
              <a:t>Schoutsen</a:t>
            </a:r>
            <a:r>
              <a:rPr lang="nl-NL"/>
              <a:t> (coördinator)</a:t>
            </a:r>
          </a:p>
          <a:p>
            <a:pPr marL="0" indent="0">
              <a:buNone/>
            </a:pPr>
            <a:endParaRPr lang="en-US"/>
          </a:p>
        </p:txBody>
      </p:sp>
      <p:sp>
        <p:nvSpPr>
          <p:cNvPr id="3" name="Title 2">
            <a:extLst>
              <a:ext uri="{FF2B5EF4-FFF2-40B4-BE49-F238E27FC236}">
                <a16:creationId xmlns:a16="http://schemas.microsoft.com/office/drawing/2014/main" id="{A65B17BD-38D5-8BB6-A185-DC6263977C12}"/>
              </a:ext>
            </a:extLst>
          </p:cNvPr>
          <p:cNvSpPr>
            <a:spLocks noGrp="1"/>
          </p:cNvSpPr>
          <p:nvPr>
            <p:ph type="title"/>
          </p:nvPr>
        </p:nvSpPr>
        <p:spPr/>
        <p:txBody>
          <a:bodyPr/>
          <a:lstStyle/>
          <a:p>
            <a:r>
              <a:rPr lang="en-US" err="1"/>
              <a:t>Wie</a:t>
            </a:r>
            <a:r>
              <a:rPr lang="en-US"/>
              <a:t> </a:t>
            </a:r>
            <a:r>
              <a:rPr lang="en-US" err="1"/>
              <a:t>zijn</a:t>
            </a:r>
            <a:r>
              <a:rPr lang="en-US"/>
              <a:t> </a:t>
            </a:r>
            <a:r>
              <a:rPr lang="en-US" err="1"/>
              <a:t>wij</a:t>
            </a:r>
            <a:r>
              <a:rPr lang="en-US"/>
              <a:t>?</a:t>
            </a:r>
            <a:endParaRPr lang="nl-NL"/>
          </a:p>
        </p:txBody>
      </p:sp>
      <p:sp>
        <p:nvSpPr>
          <p:cNvPr id="4" name="Text Placeholder 3">
            <a:extLst>
              <a:ext uri="{FF2B5EF4-FFF2-40B4-BE49-F238E27FC236}">
                <a16:creationId xmlns:a16="http://schemas.microsoft.com/office/drawing/2014/main" id="{73ECB4F2-FCCB-BB87-1110-745D439217C9}"/>
              </a:ext>
            </a:extLst>
          </p:cNvPr>
          <p:cNvSpPr>
            <a:spLocks noGrp="1"/>
          </p:cNvSpPr>
          <p:nvPr>
            <p:ph type="body" sz="quarter" idx="1002"/>
          </p:nvPr>
        </p:nvSpPr>
        <p:spPr/>
        <p:txBody>
          <a:bodyPr/>
          <a:lstStyle/>
          <a:p>
            <a:r>
              <a:rPr lang="en-US"/>
              <a:t>hoe open </a:t>
            </a:r>
            <a:r>
              <a:rPr lang="en-US" err="1"/>
              <a:t>je</a:t>
            </a:r>
            <a:r>
              <a:rPr lang="en-US"/>
              <a:t> de </a:t>
            </a:r>
            <a:r>
              <a:rPr lang="en-US" err="1"/>
              <a:t>schatkist</a:t>
            </a:r>
            <a:r>
              <a:rPr lang="en-US"/>
              <a:t>?</a:t>
            </a:r>
            <a:endParaRPr lang="nl-NL"/>
          </a:p>
        </p:txBody>
      </p:sp>
      <p:pic>
        <p:nvPicPr>
          <p:cNvPr id="6" name="Picture 5" descr="A person smiling at camera&#10;&#10;Description automatically generated">
            <a:extLst>
              <a:ext uri="{FF2B5EF4-FFF2-40B4-BE49-F238E27FC236}">
                <a16:creationId xmlns:a16="http://schemas.microsoft.com/office/drawing/2014/main" id="{D142CB79-CF45-AE68-D708-F882148244DE}"/>
              </a:ext>
            </a:extLst>
          </p:cNvPr>
          <p:cNvPicPr>
            <a:picLocks noChangeAspect="1"/>
          </p:cNvPicPr>
          <p:nvPr/>
        </p:nvPicPr>
        <p:blipFill>
          <a:blip r:embed="rId2"/>
          <a:stretch>
            <a:fillRect/>
          </a:stretch>
        </p:blipFill>
        <p:spPr>
          <a:xfrm>
            <a:off x="1063973" y="4200864"/>
            <a:ext cx="1950720" cy="1304544"/>
          </a:xfrm>
          <a:prstGeom prst="rect">
            <a:avLst/>
          </a:prstGeom>
          <a:ln>
            <a:solidFill>
              <a:schemeClr val="accent2"/>
            </a:solidFill>
          </a:ln>
        </p:spPr>
      </p:pic>
      <p:pic>
        <p:nvPicPr>
          <p:cNvPr id="8" name="Picture 7" descr="A person with a beard and mustache&#10;&#10;Description automatically generated">
            <a:extLst>
              <a:ext uri="{FF2B5EF4-FFF2-40B4-BE49-F238E27FC236}">
                <a16:creationId xmlns:a16="http://schemas.microsoft.com/office/drawing/2014/main" id="{125A86D4-70FE-A5E8-D2F4-0CC6FFBB3012}"/>
              </a:ext>
            </a:extLst>
          </p:cNvPr>
          <p:cNvPicPr>
            <a:picLocks noChangeAspect="1"/>
          </p:cNvPicPr>
          <p:nvPr/>
        </p:nvPicPr>
        <p:blipFill>
          <a:blip r:embed="rId3"/>
          <a:stretch>
            <a:fillRect/>
          </a:stretch>
        </p:blipFill>
        <p:spPr>
          <a:xfrm>
            <a:off x="1264273" y="2200502"/>
            <a:ext cx="1550120" cy="1550120"/>
          </a:xfrm>
          <a:prstGeom prst="rect">
            <a:avLst/>
          </a:prstGeom>
          <a:ln>
            <a:solidFill>
              <a:schemeClr val="accent2"/>
            </a:solidFill>
          </a:ln>
        </p:spPr>
      </p:pic>
      <p:sp>
        <p:nvSpPr>
          <p:cNvPr id="5" name="Rectangle 4">
            <a:extLst>
              <a:ext uri="{FF2B5EF4-FFF2-40B4-BE49-F238E27FC236}">
                <a16:creationId xmlns:a16="http://schemas.microsoft.com/office/drawing/2014/main" id="{D4FF4425-0E51-054C-B52A-D945CDE068A3}"/>
              </a:ext>
            </a:extLst>
          </p:cNvPr>
          <p:cNvSpPr/>
          <p:nvPr/>
        </p:nvSpPr>
        <p:spPr>
          <a:xfrm>
            <a:off x="4830154" y="5435256"/>
            <a:ext cx="6096000" cy="527004"/>
          </a:xfrm>
          <a:prstGeom prst="rect">
            <a:avLst/>
          </a:prstGeom>
        </p:spPr>
        <p:txBody>
          <a:bodyPr>
            <a:spAutoFit/>
          </a:bodyPr>
          <a:lstStyle/>
          <a:p>
            <a:pPr algn="ctr">
              <a:lnSpc>
                <a:spcPct val="150000"/>
              </a:lnSpc>
              <a:buClr>
                <a:schemeClr val="accent1"/>
              </a:buClr>
              <a:buFont typeface="Wingdings" pitchFamily="2" charset="2"/>
              <a:buChar char="q"/>
            </a:pPr>
            <a:r>
              <a:rPr lang="en-US"/>
              <a:t>contact: </a:t>
            </a:r>
            <a:r>
              <a:rPr lang="en-US" b="1" err="1"/>
              <a:t>openeducation@ru.nl</a:t>
            </a:r>
            <a:endParaRPr lang="en-US" b="1"/>
          </a:p>
        </p:txBody>
      </p:sp>
      <p:pic>
        <p:nvPicPr>
          <p:cNvPr id="9" name="Picture 8">
            <a:extLst>
              <a:ext uri="{FF2B5EF4-FFF2-40B4-BE49-F238E27FC236}">
                <a16:creationId xmlns:a16="http://schemas.microsoft.com/office/drawing/2014/main" id="{99205B3A-F82F-B443-9C9E-B50C6451A94D}"/>
              </a:ext>
            </a:extLst>
          </p:cNvPr>
          <p:cNvPicPr>
            <a:picLocks noChangeAspect="1"/>
          </p:cNvPicPr>
          <p:nvPr/>
        </p:nvPicPr>
        <p:blipFill>
          <a:blip r:embed="rId4"/>
          <a:stretch>
            <a:fillRect/>
          </a:stretch>
        </p:blipFill>
        <p:spPr>
          <a:xfrm>
            <a:off x="5463924" y="2053126"/>
            <a:ext cx="4828459" cy="3381771"/>
          </a:xfrm>
          <a:prstGeom prst="rect">
            <a:avLst/>
          </a:prstGeom>
          <a:ln>
            <a:solidFill>
              <a:schemeClr val="accent2"/>
            </a:solidFill>
          </a:ln>
        </p:spPr>
      </p:pic>
    </p:spTree>
    <p:extLst>
      <p:ext uri="{BB962C8B-B14F-4D97-AF65-F5344CB8AC3E}">
        <p14:creationId xmlns:p14="http://schemas.microsoft.com/office/powerpoint/2010/main" val="366023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EF174061-620C-41F7-AED8-C13C363C0B3E}"/>
              </a:ext>
            </a:extLst>
          </p:cNvPr>
          <p:cNvSpPr>
            <a:spLocks noGrp="1"/>
          </p:cNvSpPr>
          <p:nvPr>
            <p:ph idx="1"/>
          </p:nvPr>
        </p:nvSpPr>
        <p:spPr>
          <a:xfrm>
            <a:off x="1066028" y="1773930"/>
            <a:ext cx="5471506" cy="4212000"/>
          </a:xfrm>
          <a:noFill/>
          <a:ln>
            <a:noFill/>
          </a:ln>
        </p:spPr>
        <p:txBody>
          <a:bodyPr vert="horz" lIns="0" tIns="0" rIns="0" bIns="0" rtlCol="0" anchor="t">
            <a:normAutofit lnSpcReduction="10000"/>
          </a:bodyPr>
          <a:lstStyle/>
          <a:p>
            <a:pPr marL="0" indent="0" algn="just">
              <a:buNone/>
            </a:pPr>
            <a:r>
              <a:rPr lang="nl-NL" b="1" dirty="0">
                <a:ea typeface="Open Sans"/>
                <a:cs typeface="Open Sans"/>
              </a:rPr>
              <a:t>Doel</a:t>
            </a:r>
          </a:p>
          <a:p>
            <a:pPr marL="323850" indent="-323850" algn="just">
              <a:lnSpc>
                <a:spcPct val="150000"/>
              </a:lnSpc>
              <a:buClr>
                <a:schemeClr val="accent1"/>
              </a:buClr>
              <a:buFont typeface="Wingdings" pitchFamily="2" charset="2"/>
              <a:buChar char="q"/>
            </a:pPr>
            <a:r>
              <a:rPr lang="nl-NL" dirty="0">
                <a:ea typeface="Open Sans"/>
                <a:cs typeface="Open Sans"/>
              </a:rPr>
              <a:t>Delen van onze best </a:t>
            </a:r>
            <a:r>
              <a:rPr lang="nl-NL" dirty="0" err="1">
                <a:ea typeface="Open Sans"/>
                <a:cs typeface="Open Sans"/>
              </a:rPr>
              <a:t>practices</a:t>
            </a:r>
            <a:r>
              <a:rPr lang="nl-NL" dirty="0">
                <a:ea typeface="Open Sans"/>
                <a:cs typeface="Open Sans"/>
              </a:rPr>
              <a:t> ter inspiratie en discussie</a:t>
            </a:r>
          </a:p>
          <a:p>
            <a:pPr marL="0" indent="0" algn="just">
              <a:buNone/>
            </a:pPr>
            <a:endParaRPr lang="nl-NL" b="1" dirty="0">
              <a:ea typeface="Open Sans"/>
              <a:cs typeface="Open Sans"/>
            </a:endParaRPr>
          </a:p>
          <a:p>
            <a:pPr marL="0" indent="0" algn="just">
              <a:buNone/>
            </a:pPr>
            <a:r>
              <a:rPr lang="nl-NL" b="1" dirty="0">
                <a:ea typeface="Open Sans"/>
                <a:cs typeface="Open Sans"/>
              </a:rPr>
              <a:t>Onderwerpen</a:t>
            </a:r>
          </a:p>
          <a:p>
            <a:pPr marL="323850" indent="-323850" algn="just">
              <a:buClr>
                <a:schemeClr val="accent1"/>
              </a:buClr>
              <a:buFont typeface="Wingdings" pitchFamily="2" charset="2"/>
              <a:buChar char="q"/>
            </a:pPr>
            <a:r>
              <a:rPr lang="nl-NL" dirty="0">
                <a:ea typeface="Open Sans"/>
                <a:cs typeface="Open Sans"/>
              </a:rPr>
              <a:t>Onze positie in de organisatie</a:t>
            </a:r>
          </a:p>
          <a:p>
            <a:pPr marL="323850" indent="-323850" algn="just">
              <a:buClr>
                <a:schemeClr val="accent1"/>
              </a:buClr>
              <a:buFont typeface="Wingdings" pitchFamily="2" charset="2"/>
              <a:buChar char="q"/>
            </a:pPr>
            <a:r>
              <a:rPr lang="nl-NL" dirty="0">
                <a:ea typeface="Open Sans"/>
                <a:cs typeface="Open Sans"/>
              </a:rPr>
              <a:t>Versnellen met </a:t>
            </a:r>
            <a:r>
              <a:rPr lang="nl-NL" dirty="0" err="1">
                <a:ea typeface="Open Sans"/>
                <a:cs typeface="Open Sans"/>
              </a:rPr>
              <a:t>edusources</a:t>
            </a:r>
            <a:endParaRPr lang="nl-NL" dirty="0">
              <a:ea typeface="Open Sans"/>
              <a:cs typeface="Open Sans"/>
            </a:endParaRPr>
          </a:p>
          <a:p>
            <a:pPr marL="323850" indent="-323850" algn="just">
              <a:buClr>
                <a:schemeClr val="accent1"/>
              </a:buClr>
              <a:buFont typeface="Wingdings" pitchFamily="2" charset="2"/>
              <a:buChar char="q"/>
            </a:pPr>
            <a:r>
              <a:rPr lang="nl-NL" dirty="0">
                <a:ea typeface="Open Sans"/>
                <a:cs typeface="Open Sans"/>
              </a:rPr>
              <a:t>Het creëren van bewustwording</a:t>
            </a:r>
          </a:p>
          <a:p>
            <a:pPr marL="323850" indent="-323850" algn="just">
              <a:buClr>
                <a:schemeClr val="accent1"/>
              </a:buClr>
              <a:buFont typeface="Wingdings" pitchFamily="2" charset="2"/>
              <a:buChar char="q"/>
            </a:pPr>
            <a:r>
              <a:rPr lang="nl-NL" dirty="0">
                <a:ea typeface="Open Sans"/>
                <a:cs typeface="Open Sans"/>
              </a:rPr>
              <a:t>Toekomstige ontwikkelingen</a:t>
            </a:r>
          </a:p>
          <a:p>
            <a:pPr lvl="1" algn="just">
              <a:buClr>
                <a:schemeClr val="accent1"/>
              </a:buClr>
            </a:pPr>
            <a:r>
              <a:rPr lang="nl-NL" dirty="0">
                <a:ea typeface="Open Sans"/>
                <a:cs typeface="Open Sans"/>
              </a:rPr>
              <a:t>Open </a:t>
            </a:r>
            <a:r>
              <a:rPr lang="nl-NL" dirty="0" err="1">
                <a:ea typeface="Open Sans"/>
                <a:cs typeface="Open Sans"/>
              </a:rPr>
              <a:t>textbooks</a:t>
            </a:r>
            <a:endParaRPr lang="nl-NL" dirty="0">
              <a:ea typeface="Open Sans"/>
              <a:cs typeface="Open Sans"/>
            </a:endParaRPr>
          </a:p>
          <a:p>
            <a:pPr lvl="1" algn="just">
              <a:buClr>
                <a:schemeClr val="accent1"/>
              </a:buClr>
            </a:pPr>
            <a:r>
              <a:rPr lang="nl-NL" dirty="0" err="1">
                <a:ea typeface="Open Sans"/>
                <a:cs typeface="Open Sans"/>
              </a:rPr>
              <a:t>Npuls</a:t>
            </a:r>
            <a:endParaRPr lang="nl-NL" dirty="0">
              <a:ea typeface="Open Sans"/>
              <a:cs typeface="Open Sans"/>
            </a:endParaRPr>
          </a:p>
          <a:p>
            <a:pPr marL="0" indent="0" algn="just">
              <a:buClr>
                <a:schemeClr val="accent1"/>
              </a:buClr>
              <a:buNone/>
            </a:pPr>
            <a:endParaRPr lang="nl-NL" dirty="0">
              <a:ea typeface="Open Sans"/>
              <a:cs typeface="Open Sans"/>
            </a:endParaRPr>
          </a:p>
          <a:p>
            <a:pPr marL="0" indent="0" algn="just">
              <a:buClr>
                <a:schemeClr val="accent1"/>
              </a:buClr>
              <a:buNone/>
            </a:pPr>
            <a:r>
              <a:rPr lang="nl-NL" b="1" dirty="0">
                <a:ea typeface="Open Sans"/>
                <a:cs typeface="Open Sans"/>
              </a:rPr>
              <a:t>Ruimte voor vragen en discussie</a:t>
            </a:r>
          </a:p>
          <a:p>
            <a:pPr marL="0" indent="0" algn="just">
              <a:buNone/>
            </a:pPr>
            <a:endParaRPr lang="nl-NL" b="1" dirty="0">
              <a:ea typeface="Open Sans"/>
              <a:cs typeface="Open Sans"/>
            </a:endParaRPr>
          </a:p>
        </p:txBody>
      </p:sp>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a:t>Doel </a:t>
            </a:r>
            <a:r>
              <a:rPr lang="en-US" err="1"/>
              <a:t>en</a:t>
            </a:r>
            <a:r>
              <a:rPr lang="en-US"/>
              <a:t> </a:t>
            </a:r>
            <a:r>
              <a:rPr lang="en-US" err="1"/>
              <a:t>opzet</a:t>
            </a:r>
            <a:r>
              <a:rPr lang="en-US"/>
              <a:t> van </a:t>
            </a:r>
            <a:r>
              <a:rPr lang="en-US" err="1"/>
              <a:t>deze</a:t>
            </a:r>
            <a:r>
              <a:rPr lang="en-US"/>
              <a:t> </a:t>
            </a:r>
            <a:r>
              <a:rPr lang="en-US" err="1"/>
              <a:t>inspiratiesessie</a:t>
            </a:r>
            <a:endParaRPr lang="nl-NL"/>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dirty="0"/>
              <a:t>hoe open </a:t>
            </a:r>
            <a:r>
              <a:rPr lang="en-US" dirty="0" err="1"/>
              <a:t>je</a:t>
            </a:r>
            <a:r>
              <a:rPr lang="en-US" dirty="0"/>
              <a:t> de </a:t>
            </a:r>
            <a:r>
              <a:rPr lang="en-US" dirty="0" err="1"/>
              <a:t>schatkist</a:t>
            </a:r>
            <a:r>
              <a:rPr lang="en-US" dirty="0"/>
              <a:t>?</a:t>
            </a:r>
            <a:endParaRPr lang="nl-NL" dirty="0"/>
          </a:p>
        </p:txBody>
      </p:sp>
      <p:pic>
        <p:nvPicPr>
          <p:cNvPr id="6" name="Picture 5">
            <a:extLst>
              <a:ext uri="{FF2B5EF4-FFF2-40B4-BE49-F238E27FC236}">
                <a16:creationId xmlns:a16="http://schemas.microsoft.com/office/drawing/2014/main" id="{7A833FD4-9E70-0842-8935-70C51706CC8E}"/>
              </a:ext>
            </a:extLst>
          </p:cNvPr>
          <p:cNvPicPr>
            <a:picLocks noChangeAspect="1"/>
          </p:cNvPicPr>
          <p:nvPr/>
        </p:nvPicPr>
        <p:blipFill>
          <a:blip r:embed="rId2"/>
          <a:stretch>
            <a:fillRect/>
          </a:stretch>
        </p:blipFill>
        <p:spPr>
          <a:xfrm>
            <a:off x="7366476" y="1885447"/>
            <a:ext cx="2785277" cy="3988965"/>
          </a:xfrm>
          <a:prstGeom prst="rect">
            <a:avLst/>
          </a:prstGeom>
          <a:ln>
            <a:solidFill>
              <a:srgbClr val="C00000"/>
            </a:solidFill>
          </a:ln>
        </p:spPr>
      </p:pic>
    </p:spTree>
    <p:extLst>
      <p:ext uri="{BB962C8B-B14F-4D97-AF65-F5344CB8AC3E}">
        <p14:creationId xmlns:p14="http://schemas.microsoft.com/office/powerpoint/2010/main" val="135156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861B096-DBC6-BA54-53FB-FF2859831458}"/>
              </a:ext>
            </a:extLst>
          </p:cNvPr>
          <p:cNvSpPr>
            <a:spLocks noGrp="1"/>
          </p:cNvSpPr>
          <p:nvPr>
            <p:ph type="body" sz="quarter" idx="10"/>
          </p:nvPr>
        </p:nvSpPr>
        <p:spPr>
          <a:xfrm>
            <a:off x="874745" y="2346790"/>
            <a:ext cx="10440000" cy="2160000"/>
          </a:xfrm>
        </p:spPr>
        <p:txBody>
          <a:bodyPr/>
          <a:lstStyle/>
          <a:p>
            <a:r>
              <a:rPr lang="nl-NL" sz="4400" dirty="0">
                <a:solidFill>
                  <a:schemeClr val="bg1"/>
                </a:solidFill>
              </a:rPr>
              <a:t>De Radboud universiteit</a:t>
            </a:r>
          </a:p>
          <a:p>
            <a:endParaRPr lang="nl-NL" sz="4400" dirty="0">
              <a:solidFill>
                <a:schemeClr val="bg1"/>
              </a:solidFill>
            </a:endParaRPr>
          </a:p>
          <a:p>
            <a:r>
              <a:rPr lang="nl-NL" sz="4400" dirty="0">
                <a:solidFill>
                  <a:schemeClr val="bg1"/>
                </a:solidFill>
              </a:rPr>
              <a:t>en onze positie in de organisatie</a:t>
            </a:r>
          </a:p>
        </p:txBody>
      </p:sp>
    </p:spTree>
    <p:extLst>
      <p:ext uri="{BB962C8B-B14F-4D97-AF65-F5344CB8AC3E}">
        <p14:creationId xmlns:p14="http://schemas.microsoft.com/office/powerpoint/2010/main" val="203065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a:t>DE RADBOUD UNIVERSITEIT IN VOGELVLUCHT</a:t>
            </a:r>
            <a:endParaRPr lang="nl-NL"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sp>
        <p:nvSpPr>
          <p:cNvPr id="9" name="Tijdelijke aanduiding voor inhoud 4">
            <a:extLst>
              <a:ext uri="{FF2B5EF4-FFF2-40B4-BE49-F238E27FC236}">
                <a16:creationId xmlns:a16="http://schemas.microsoft.com/office/drawing/2014/main" id="{7C87E486-5528-7D4E-B7B0-713BFD2A29B3}"/>
              </a:ext>
            </a:extLst>
          </p:cNvPr>
          <p:cNvSpPr>
            <a:spLocks noGrp="1"/>
          </p:cNvSpPr>
          <p:nvPr>
            <p:ph idx="1"/>
          </p:nvPr>
        </p:nvSpPr>
        <p:spPr>
          <a:xfrm>
            <a:off x="1066028" y="1773930"/>
            <a:ext cx="5471506" cy="4212000"/>
          </a:xfrm>
        </p:spPr>
        <p:txBody>
          <a:bodyPr vert="horz" lIns="0" tIns="0" rIns="0" bIns="0" rtlCol="0" anchor="t">
            <a:normAutofit fontScale="92500" lnSpcReduction="20000"/>
          </a:bodyPr>
          <a:lstStyle/>
          <a:p>
            <a:pPr marL="0" indent="0" algn="just">
              <a:buNone/>
            </a:pPr>
            <a:r>
              <a:rPr lang="nl-NL" b="1" dirty="0">
                <a:ea typeface="Open Sans"/>
                <a:cs typeface="Open Sans"/>
              </a:rPr>
              <a:t>Oprichtingsjaar</a:t>
            </a:r>
          </a:p>
          <a:p>
            <a:pPr marL="323850" indent="-323850" algn="just">
              <a:lnSpc>
                <a:spcPct val="150000"/>
              </a:lnSpc>
              <a:buClr>
                <a:schemeClr val="accent1"/>
              </a:buClr>
              <a:buFont typeface="Wingdings" pitchFamily="2" charset="2"/>
              <a:buChar char="q"/>
            </a:pPr>
            <a:r>
              <a:rPr lang="nl-NL" dirty="0">
                <a:ea typeface="Open Sans"/>
                <a:cs typeface="Open Sans"/>
              </a:rPr>
              <a:t>1923</a:t>
            </a:r>
          </a:p>
          <a:p>
            <a:pPr marL="0" indent="0" algn="just">
              <a:buNone/>
            </a:pPr>
            <a:endParaRPr lang="nl-NL" b="1" dirty="0">
              <a:ea typeface="Open Sans"/>
              <a:cs typeface="Open Sans"/>
            </a:endParaRPr>
          </a:p>
          <a:p>
            <a:pPr marL="0" indent="0" algn="just">
              <a:buNone/>
            </a:pPr>
            <a:r>
              <a:rPr lang="nl-NL" b="1" dirty="0">
                <a:ea typeface="Open Sans"/>
                <a:cs typeface="Open Sans"/>
              </a:rPr>
              <a:t>Faculteiten</a:t>
            </a:r>
          </a:p>
          <a:p>
            <a:pPr marL="323850" indent="-323850" algn="just">
              <a:lnSpc>
                <a:spcPct val="150000"/>
              </a:lnSpc>
              <a:buClr>
                <a:schemeClr val="accent1"/>
              </a:buClr>
              <a:buFont typeface="Wingdings" pitchFamily="2" charset="2"/>
              <a:buChar char="q"/>
            </a:pPr>
            <a:r>
              <a:rPr lang="nl-NL" dirty="0">
                <a:ea typeface="Open Sans"/>
                <a:cs typeface="Open Sans"/>
              </a:rPr>
              <a:t>Filosofie, Theologie en Religiewetenschappen</a:t>
            </a:r>
          </a:p>
          <a:p>
            <a:pPr marL="323850" indent="-323850" algn="just">
              <a:lnSpc>
                <a:spcPct val="150000"/>
              </a:lnSpc>
              <a:buClr>
                <a:schemeClr val="accent1"/>
              </a:buClr>
              <a:buFont typeface="Wingdings" pitchFamily="2" charset="2"/>
              <a:buChar char="q"/>
            </a:pPr>
            <a:r>
              <a:rPr lang="nl-NL" dirty="0">
                <a:ea typeface="Open Sans"/>
                <a:cs typeface="Open Sans"/>
              </a:rPr>
              <a:t>Letteren</a:t>
            </a:r>
          </a:p>
          <a:p>
            <a:pPr marL="323850" indent="-323850" algn="just">
              <a:lnSpc>
                <a:spcPct val="150000"/>
              </a:lnSpc>
              <a:buClr>
                <a:schemeClr val="accent1"/>
              </a:buClr>
              <a:buFont typeface="Wingdings" pitchFamily="2" charset="2"/>
              <a:buChar char="q"/>
            </a:pPr>
            <a:r>
              <a:rPr lang="nl-NL" dirty="0">
                <a:ea typeface="Open Sans"/>
                <a:cs typeface="Open Sans"/>
              </a:rPr>
              <a:t>Managementwetenschappen</a:t>
            </a:r>
          </a:p>
          <a:p>
            <a:pPr marL="323850" indent="-323850" algn="just">
              <a:lnSpc>
                <a:spcPct val="150000"/>
              </a:lnSpc>
              <a:buClr>
                <a:schemeClr val="accent1"/>
              </a:buClr>
              <a:buFont typeface="Wingdings" pitchFamily="2" charset="2"/>
              <a:buChar char="q"/>
            </a:pPr>
            <a:r>
              <a:rPr lang="nl-NL" dirty="0">
                <a:ea typeface="Open Sans"/>
                <a:cs typeface="Open Sans"/>
              </a:rPr>
              <a:t>Natuurwetenschappen, Wiskunde en Informatica</a:t>
            </a:r>
          </a:p>
          <a:p>
            <a:pPr marL="323850" indent="-323850" algn="just">
              <a:lnSpc>
                <a:spcPct val="150000"/>
              </a:lnSpc>
              <a:buClr>
                <a:schemeClr val="accent1"/>
              </a:buClr>
              <a:buFont typeface="Wingdings" pitchFamily="2" charset="2"/>
              <a:buChar char="q"/>
            </a:pPr>
            <a:r>
              <a:rPr lang="nl-NL" dirty="0">
                <a:ea typeface="Open Sans"/>
                <a:cs typeface="Open Sans"/>
              </a:rPr>
              <a:t>Rechtsgeleerdheid</a:t>
            </a:r>
          </a:p>
          <a:p>
            <a:pPr marL="323850" indent="-323850" algn="just">
              <a:lnSpc>
                <a:spcPct val="150000"/>
              </a:lnSpc>
              <a:buClr>
                <a:schemeClr val="accent1"/>
              </a:buClr>
              <a:buFont typeface="Wingdings" pitchFamily="2" charset="2"/>
              <a:buChar char="q"/>
            </a:pPr>
            <a:r>
              <a:rPr lang="nl-NL" dirty="0">
                <a:ea typeface="Open Sans"/>
                <a:cs typeface="Open Sans"/>
              </a:rPr>
              <a:t>Sociale Wetenschappen</a:t>
            </a:r>
            <a:endParaRPr lang="nl-NL" b="1" dirty="0">
              <a:ea typeface="Open Sans"/>
              <a:cs typeface="Open Sans"/>
            </a:endParaRPr>
          </a:p>
          <a:p>
            <a:pPr marL="323850" indent="-323850" algn="just">
              <a:lnSpc>
                <a:spcPct val="150000"/>
              </a:lnSpc>
              <a:buClr>
                <a:srgbClr val="E3000B"/>
              </a:buClr>
              <a:buFont typeface="Wingdings" pitchFamily="2" charset="2"/>
              <a:buChar char="q"/>
            </a:pPr>
            <a:r>
              <a:rPr lang="nl-NL" dirty="0">
                <a:ea typeface="Open Sans"/>
                <a:cs typeface="Open Sans"/>
              </a:rPr>
              <a:t>Medische Wetenschappen</a:t>
            </a:r>
          </a:p>
          <a:p>
            <a:pPr marL="0" indent="0" algn="just">
              <a:buNone/>
            </a:pPr>
            <a:endParaRPr lang="nl-NL" b="1" dirty="0">
              <a:ea typeface="Open Sans"/>
              <a:cs typeface="Open Sans"/>
            </a:endParaRPr>
          </a:p>
          <a:p>
            <a:pPr marL="0" indent="0" algn="just">
              <a:buNone/>
            </a:pPr>
            <a:endParaRPr lang="nl-NL" b="1" dirty="0">
              <a:ea typeface="Open Sans"/>
              <a:cs typeface="Open Sans"/>
            </a:endParaRPr>
          </a:p>
        </p:txBody>
      </p:sp>
      <p:pic>
        <p:nvPicPr>
          <p:cNvPr id="4" name="Afbeelding 3" descr="Afbeelding met kleding, Menselijk gezicht, persoon, person&#10;&#10;Automatisch gegenereerde beschrijving">
            <a:extLst>
              <a:ext uri="{FF2B5EF4-FFF2-40B4-BE49-F238E27FC236}">
                <a16:creationId xmlns:a16="http://schemas.microsoft.com/office/drawing/2014/main" id="{75E52505-4C60-0ED7-7EB7-481EC037705F}"/>
              </a:ext>
            </a:extLst>
          </p:cNvPr>
          <p:cNvPicPr>
            <a:picLocks noChangeAspect="1"/>
          </p:cNvPicPr>
          <p:nvPr/>
        </p:nvPicPr>
        <p:blipFill rotWithShape="1">
          <a:blip r:embed="rId2"/>
          <a:srcRect l="104" t="11699" r="-419" b="278"/>
          <a:stretch/>
        </p:blipFill>
        <p:spPr>
          <a:xfrm>
            <a:off x="7176425" y="1993232"/>
            <a:ext cx="3189778" cy="3163025"/>
          </a:xfrm>
          <a:prstGeom prst="rect">
            <a:avLst/>
          </a:prstGeom>
        </p:spPr>
      </p:pic>
      <p:sp>
        <p:nvSpPr>
          <p:cNvPr id="5" name="Tekstvak 4">
            <a:extLst>
              <a:ext uri="{FF2B5EF4-FFF2-40B4-BE49-F238E27FC236}">
                <a16:creationId xmlns:a16="http://schemas.microsoft.com/office/drawing/2014/main" id="{2AAE2E9B-AA0B-B602-A618-834E55CA47DB}"/>
              </a:ext>
            </a:extLst>
          </p:cNvPr>
          <p:cNvSpPr txBox="1"/>
          <p:nvPr/>
        </p:nvSpPr>
        <p:spPr>
          <a:xfrm>
            <a:off x="7176425" y="5316726"/>
            <a:ext cx="3193055" cy="6678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nl-NL" sz="1000" dirty="0">
                <a:ea typeface="+mn-lt"/>
                <a:cs typeface="+mn-lt"/>
              </a:rPr>
              <a:t>Nijmeegse studenten vieren het eerste lustrum tijdens een boottocht door de haven van Rotterdam.</a:t>
            </a:r>
            <a:endParaRPr lang="nl-NL" sz="1000" dirty="0">
              <a:ea typeface="Open Sans"/>
              <a:cs typeface="Open Sans"/>
            </a:endParaRPr>
          </a:p>
          <a:p>
            <a:pPr>
              <a:lnSpc>
                <a:spcPct val="150000"/>
              </a:lnSpc>
            </a:pPr>
            <a:r>
              <a:rPr lang="nl-NL" sz="1000" dirty="0">
                <a:ea typeface="Open Sans"/>
                <a:cs typeface="Open Sans"/>
              </a:rPr>
              <a:t>Beeld: KDC Nijmegen</a:t>
            </a:r>
          </a:p>
        </p:txBody>
      </p:sp>
    </p:spTree>
    <p:extLst>
      <p:ext uri="{BB962C8B-B14F-4D97-AF65-F5344CB8AC3E}">
        <p14:creationId xmlns:p14="http://schemas.microsoft.com/office/powerpoint/2010/main" val="84013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dirty="0"/>
              <a:t>De Radboud </a:t>
            </a:r>
            <a:r>
              <a:rPr lang="en-US" dirty="0" err="1"/>
              <a:t>universiteit</a:t>
            </a:r>
            <a:r>
              <a:rPr lang="en-US" dirty="0"/>
              <a:t> in </a:t>
            </a:r>
            <a:r>
              <a:rPr lang="en-US" dirty="0" err="1"/>
              <a:t>cijfers</a:t>
            </a:r>
            <a:r>
              <a:rPr lang="en-US" dirty="0"/>
              <a:t> (</a:t>
            </a:r>
            <a:r>
              <a:rPr lang="en-US" dirty="0" err="1"/>
              <a:t>oktober</a:t>
            </a:r>
            <a:r>
              <a:rPr lang="en-US" dirty="0"/>
              <a:t> 2023)</a:t>
            </a:r>
            <a:endParaRPr lang="nl-NL" dirty="0"/>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pic>
        <p:nvPicPr>
          <p:cNvPr id="5" name="Picture 4">
            <a:extLst>
              <a:ext uri="{FF2B5EF4-FFF2-40B4-BE49-F238E27FC236}">
                <a16:creationId xmlns:a16="http://schemas.microsoft.com/office/drawing/2014/main" id="{46CBADBA-BFFD-CD48-9671-0345603BBE39}"/>
              </a:ext>
            </a:extLst>
          </p:cNvPr>
          <p:cNvPicPr>
            <a:picLocks noChangeAspect="1"/>
          </p:cNvPicPr>
          <p:nvPr/>
        </p:nvPicPr>
        <p:blipFill>
          <a:blip r:embed="rId2"/>
          <a:stretch>
            <a:fillRect/>
          </a:stretch>
        </p:blipFill>
        <p:spPr>
          <a:xfrm>
            <a:off x="7713940" y="3957115"/>
            <a:ext cx="2931206" cy="2071246"/>
          </a:xfrm>
          <a:prstGeom prst="rect">
            <a:avLst/>
          </a:prstGeom>
          <a:ln>
            <a:noFill/>
          </a:ln>
        </p:spPr>
      </p:pic>
      <p:pic>
        <p:nvPicPr>
          <p:cNvPr id="7" name="Picture 6">
            <a:extLst>
              <a:ext uri="{FF2B5EF4-FFF2-40B4-BE49-F238E27FC236}">
                <a16:creationId xmlns:a16="http://schemas.microsoft.com/office/drawing/2014/main" id="{BB4636F1-0B58-ED41-B927-2DD8B4D17E5B}"/>
              </a:ext>
            </a:extLst>
          </p:cNvPr>
          <p:cNvPicPr>
            <a:picLocks noChangeAspect="1"/>
          </p:cNvPicPr>
          <p:nvPr/>
        </p:nvPicPr>
        <p:blipFill>
          <a:blip r:embed="rId3"/>
          <a:stretch>
            <a:fillRect/>
          </a:stretch>
        </p:blipFill>
        <p:spPr>
          <a:xfrm>
            <a:off x="4477272" y="3873574"/>
            <a:ext cx="3236668" cy="2287091"/>
          </a:xfrm>
          <a:prstGeom prst="rect">
            <a:avLst/>
          </a:prstGeom>
          <a:ln>
            <a:noFill/>
          </a:ln>
        </p:spPr>
      </p:pic>
      <p:pic>
        <p:nvPicPr>
          <p:cNvPr id="11" name="Picture 10">
            <a:extLst>
              <a:ext uri="{FF2B5EF4-FFF2-40B4-BE49-F238E27FC236}">
                <a16:creationId xmlns:a16="http://schemas.microsoft.com/office/drawing/2014/main" id="{60D2173A-0AC0-0047-BA01-6D1F99212181}"/>
              </a:ext>
            </a:extLst>
          </p:cNvPr>
          <p:cNvPicPr>
            <a:picLocks noChangeAspect="1"/>
          </p:cNvPicPr>
          <p:nvPr/>
        </p:nvPicPr>
        <p:blipFill>
          <a:blip r:embed="rId4"/>
          <a:stretch>
            <a:fillRect/>
          </a:stretch>
        </p:blipFill>
        <p:spPr>
          <a:xfrm>
            <a:off x="1451727" y="4022758"/>
            <a:ext cx="3025545" cy="2137907"/>
          </a:xfrm>
          <a:prstGeom prst="rect">
            <a:avLst/>
          </a:prstGeom>
          <a:ln>
            <a:noFill/>
          </a:ln>
        </p:spPr>
      </p:pic>
      <p:pic>
        <p:nvPicPr>
          <p:cNvPr id="13" name="Picture 12">
            <a:extLst>
              <a:ext uri="{FF2B5EF4-FFF2-40B4-BE49-F238E27FC236}">
                <a16:creationId xmlns:a16="http://schemas.microsoft.com/office/drawing/2014/main" id="{C1F6C5A3-ECEF-4B4C-AFDB-3982C11690F7}"/>
              </a:ext>
            </a:extLst>
          </p:cNvPr>
          <p:cNvPicPr>
            <a:picLocks noChangeAspect="1"/>
          </p:cNvPicPr>
          <p:nvPr/>
        </p:nvPicPr>
        <p:blipFill>
          <a:blip r:embed="rId5"/>
          <a:stretch>
            <a:fillRect/>
          </a:stretch>
        </p:blipFill>
        <p:spPr>
          <a:xfrm>
            <a:off x="4696226" y="1670024"/>
            <a:ext cx="3251257" cy="2287091"/>
          </a:xfrm>
          <a:prstGeom prst="rect">
            <a:avLst/>
          </a:prstGeom>
          <a:ln>
            <a:noFill/>
          </a:ln>
        </p:spPr>
      </p:pic>
    </p:spTree>
    <p:extLst>
      <p:ext uri="{BB962C8B-B14F-4D97-AF65-F5344CB8AC3E}">
        <p14:creationId xmlns:p14="http://schemas.microsoft.com/office/powerpoint/2010/main" val="305627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Onze</a:t>
            </a:r>
            <a:r>
              <a:rPr lang="en-US"/>
              <a:t> </a:t>
            </a:r>
            <a:r>
              <a:rPr lang="en-US" err="1"/>
              <a:t>positie</a:t>
            </a:r>
            <a:r>
              <a:rPr lang="en-US"/>
              <a:t> in de </a:t>
            </a:r>
            <a:r>
              <a:rPr lang="en-US" err="1"/>
              <a:t>organisatie</a:t>
            </a:r>
            <a:endParaRPr lang="nl-NL" err="1"/>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pic>
        <p:nvPicPr>
          <p:cNvPr id="7" name="Afbeelding 6" descr="Afbeelding met tekst, schermopname, Lettertype, nummer&#10;&#10;Automatisch gegenereerde beschrijving">
            <a:extLst>
              <a:ext uri="{FF2B5EF4-FFF2-40B4-BE49-F238E27FC236}">
                <a16:creationId xmlns:a16="http://schemas.microsoft.com/office/drawing/2014/main" id="{D233DB10-EA1E-293E-950F-2B3E28D2CA97}"/>
              </a:ext>
            </a:extLst>
          </p:cNvPr>
          <p:cNvPicPr>
            <a:picLocks noChangeAspect="1"/>
          </p:cNvPicPr>
          <p:nvPr/>
        </p:nvPicPr>
        <p:blipFill>
          <a:blip r:embed="rId2"/>
          <a:stretch>
            <a:fillRect/>
          </a:stretch>
        </p:blipFill>
        <p:spPr>
          <a:xfrm>
            <a:off x="3315862" y="1552074"/>
            <a:ext cx="5570303" cy="4626141"/>
          </a:xfrm>
          <a:prstGeom prst="rect">
            <a:avLst/>
          </a:prstGeom>
        </p:spPr>
      </p:pic>
    </p:spTree>
    <p:extLst>
      <p:ext uri="{BB962C8B-B14F-4D97-AF65-F5344CB8AC3E}">
        <p14:creationId xmlns:p14="http://schemas.microsoft.com/office/powerpoint/2010/main" val="130802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89E59F-6B8A-40C4-B8DC-1A8DA2182A59}"/>
              </a:ext>
            </a:extLst>
          </p:cNvPr>
          <p:cNvSpPr>
            <a:spLocks noGrp="1"/>
          </p:cNvSpPr>
          <p:nvPr>
            <p:ph type="title"/>
          </p:nvPr>
        </p:nvSpPr>
        <p:spPr/>
        <p:txBody>
          <a:bodyPr/>
          <a:lstStyle/>
          <a:p>
            <a:r>
              <a:rPr lang="en-US" err="1"/>
              <a:t>Onze</a:t>
            </a:r>
            <a:r>
              <a:rPr lang="en-US"/>
              <a:t> </a:t>
            </a:r>
            <a:r>
              <a:rPr lang="en-US" err="1"/>
              <a:t>positie</a:t>
            </a:r>
            <a:r>
              <a:rPr lang="en-US"/>
              <a:t> in de </a:t>
            </a:r>
            <a:r>
              <a:rPr lang="en-US" err="1"/>
              <a:t>organisatie</a:t>
            </a:r>
            <a:endParaRPr lang="nl-NL" err="1"/>
          </a:p>
        </p:txBody>
      </p:sp>
      <p:sp>
        <p:nvSpPr>
          <p:cNvPr id="2" name="Tijdelijke aanduiding voor tekst 1">
            <a:extLst>
              <a:ext uri="{FF2B5EF4-FFF2-40B4-BE49-F238E27FC236}">
                <a16:creationId xmlns:a16="http://schemas.microsoft.com/office/drawing/2014/main" id="{E183CD5E-5143-4381-A9F0-C2C03DE60001}"/>
              </a:ext>
            </a:extLst>
          </p:cNvPr>
          <p:cNvSpPr>
            <a:spLocks noGrp="1"/>
          </p:cNvSpPr>
          <p:nvPr>
            <p:ph type="body" sz="quarter" idx="1002"/>
          </p:nvPr>
        </p:nvSpPr>
        <p:spPr/>
        <p:txBody>
          <a:bodyPr/>
          <a:lstStyle/>
          <a:p>
            <a:pPr lvl="1"/>
            <a:r>
              <a:rPr lang="en-US"/>
              <a:t>hoe open </a:t>
            </a:r>
            <a:r>
              <a:rPr lang="en-US" err="1"/>
              <a:t>je</a:t>
            </a:r>
            <a:r>
              <a:rPr lang="en-US"/>
              <a:t> de </a:t>
            </a:r>
            <a:r>
              <a:rPr lang="en-US" err="1"/>
              <a:t>schatkist</a:t>
            </a:r>
            <a:r>
              <a:rPr lang="en-US"/>
              <a:t>?</a:t>
            </a:r>
            <a:endParaRPr lang="nl-NL"/>
          </a:p>
        </p:txBody>
      </p:sp>
      <p:pic>
        <p:nvPicPr>
          <p:cNvPr id="7" name="Afbeelding 6" descr="Afbeelding met tekst, schermopname, Lettertype, nummer&#10;&#10;Automatisch gegenereerde beschrijving">
            <a:extLst>
              <a:ext uri="{FF2B5EF4-FFF2-40B4-BE49-F238E27FC236}">
                <a16:creationId xmlns:a16="http://schemas.microsoft.com/office/drawing/2014/main" id="{D233DB10-EA1E-293E-950F-2B3E28D2CA97}"/>
              </a:ext>
            </a:extLst>
          </p:cNvPr>
          <p:cNvPicPr>
            <a:picLocks noChangeAspect="1"/>
          </p:cNvPicPr>
          <p:nvPr/>
        </p:nvPicPr>
        <p:blipFill>
          <a:blip r:embed="rId2"/>
          <a:stretch>
            <a:fillRect/>
          </a:stretch>
        </p:blipFill>
        <p:spPr>
          <a:xfrm>
            <a:off x="3315862" y="1552074"/>
            <a:ext cx="5570303" cy="4626141"/>
          </a:xfrm>
          <a:prstGeom prst="rect">
            <a:avLst/>
          </a:prstGeom>
        </p:spPr>
      </p:pic>
      <p:pic>
        <p:nvPicPr>
          <p:cNvPr id="4" name="Graphic 3" descr="Cirkel met pijl naar links silhouet">
            <a:extLst>
              <a:ext uri="{FF2B5EF4-FFF2-40B4-BE49-F238E27FC236}">
                <a16:creationId xmlns:a16="http://schemas.microsoft.com/office/drawing/2014/main" id="{0AAF7926-B2BF-860B-AAE7-D3470C63EB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8432" y="2570747"/>
            <a:ext cx="1616242" cy="1546059"/>
          </a:xfrm>
          <a:prstGeom prst="rect">
            <a:avLst/>
          </a:prstGeom>
        </p:spPr>
      </p:pic>
    </p:spTree>
    <p:extLst>
      <p:ext uri="{BB962C8B-B14F-4D97-AF65-F5344CB8AC3E}">
        <p14:creationId xmlns:p14="http://schemas.microsoft.com/office/powerpoint/2010/main" val="1822594796"/>
      </p:ext>
    </p:extLst>
  </p:cSld>
  <p:clrMapOvr>
    <a:masterClrMapping/>
  </p:clrMapOvr>
</p:sld>
</file>

<file path=ppt/theme/theme1.xml><?xml version="1.0" encoding="utf-8"?>
<a:theme xmlns:a="http://schemas.openxmlformats.org/drawingml/2006/main" name="Huisstijl">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e Basic Radboud Universiteit.potx" id="{9ED0D5C7-5F10-464F-910F-2280A3F8BF61}" vid="{17921030-53D7-4FE4-B99E-F8AD00B837A7}"/>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13.xml><?xml version="1.0" encoding="utf-8"?>
<juid xmlns="http://www.joulesunlimited.com/juid"/>
</file>

<file path=customXml/item14.xml><?xml version="1.0" encoding="utf-8"?>
<juid xmlns="http://www.joulesunlimited.com/juid"/>
</file>

<file path=customXml/item15.xml><?xml version="1.0" encoding="utf-8"?>
<ct:contentTypeSchema xmlns:ct="http://schemas.microsoft.com/office/2006/metadata/contentType" xmlns:ma="http://schemas.microsoft.com/office/2006/metadata/properties/metaAttributes" ct:_="" ma:_="" ma:contentTypeName="Document" ma:contentTypeID="0x0101001778DCCDA7730242A0AE034896069C19" ma:contentTypeVersion="14" ma:contentTypeDescription="Een nieuw document maken." ma:contentTypeScope="" ma:versionID="eae1e94b267dfc3539a6d2c87cf5d118">
  <xsd:schema xmlns:xsd="http://www.w3.org/2001/XMLSchema" xmlns:xs="http://www.w3.org/2001/XMLSchema" xmlns:p="http://schemas.microsoft.com/office/2006/metadata/properties" xmlns:ns2="31523446-b0ed-4b2a-8211-2d9d4275935e" xmlns:ns3="97960dda-5596-47b1-8f38-79a2eab2ac61" targetNamespace="http://schemas.microsoft.com/office/2006/metadata/properties" ma:root="true" ma:fieldsID="a0cdc33a75fe8c5a0e44252b2eab2cb9" ns2:_="" ns3:_="">
    <xsd:import namespace="31523446-b0ed-4b2a-8211-2d9d4275935e"/>
    <xsd:import namespace="97960dda-5596-47b1-8f38-79a2eab2ac6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23446-b0ed-4b2a-8211-2d9d427593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960dda-5596-47b1-8f38-79a2eab2ac6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c2caba1-9a44-485a-b60f-c05c0403aab5}" ma:internalName="TaxCatchAll" ma:showField="CatchAllData" ma:web="97960dda-5596-47b1-8f38-79a2eab2ac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xml><?xml version="1.0" encoding="utf-8"?>
<juid xmlns="http://www.joulesunlimited.com/juid"/>
</file>

<file path=customXml/item17.xml><?xml version="1.0" encoding="utf-8"?>
<juid xmlns="http://www.joulesunlimited.com/juid"/>
</file>

<file path=customXml/item18.xml><?xml version="1.0" encoding="utf-8"?>
<juid xmlns="http://www.joulesunlimited.com/juid"/>
</file>

<file path=customXml/item19.xml><?xml version="1.0" encoding="utf-8"?>
<juid xmlns="http://www.joulesunlimited.com/juid"/>
</file>

<file path=customXml/item2.xml><?xml version="1.0" encoding="utf-8"?>
<juid xmlns="http://www.joulesunlimited.com/juid"/>
</file>

<file path=customXml/item20.xml><?xml version="1.0" encoding="utf-8"?>
<?mso-contentType ?>
<FormTemplates xmlns="http://schemas.microsoft.com/sharepoint/v3/contenttype/forms">
  <Display>DocumentLibraryForm</Display>
  <Edit>DocumentLibraryForm</Edit>
  <New>DocumentLibraryForm</New>
</FormTemplates>
</file>

<file path=customXml/item21.xml><?xml version="1.0" encoding="utf-8"?>
<juid xmlns="http://www.joulesunlimited.com/juid"/>
</file>

<file path=customXml/item2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p:properties xmlns:p="http://schemas.microsoft.com/office/2006/metadata/properties" xmlns:xsi="http://www.w3.org/2001/XMLSchema-instance" xmlns:pc="http://schemas.microsoft.com/office/infopath/2007/PartnerControls">
  <documentManagement>
    <lcf76f155ced4ddcb4097134ff3c332f xmlns="31523446-b0ed-4b2a-8211-2d9d4275935e">
      <Terms xmlns="http://schemas.microsoft.com/office/infopath/2007/PartnerControls"/>
    </lcf76f155ced4ddcb4097134ff3c332f>
    <TaxCatchAll xmlns="97960dda-5596-47b1-8f38-79a2eab2ac61" xsi:nil="true"/>
  </documentManagement>
</p:properties>
</file>

<file path=customXml/item9.xml><?xml version="1.0" encoding="utf-8"?>
<juid xmlns="http://www.joulesunlimited.com/juid"/>
</file>

<file path=customXml/itemProps1.xml><?xml version="1.0" encoding="utf-8"?>
<ds:datastoreItem xmlns:ds="http://schemas.openxmlformats.org/officeDocument/2006/customXml" ds:itemID="{663CB8A5-1E9F-46DC-8ED9-72612218F35A}">
  <ds:schemaRefs>
    <ds:schemaRef ds:uri="http://www.joulesunlimited.com/juid"/>
  </ds:schemaRefs>
</ds:datastoreItem>
</file>

<file path=customXml/itemProps10.xml><?xml version="1.0" encoding="utf-8"?>
<ds:datastoreItem xmlns:ds="http://schemas.openxmlformats.org/officeDocument/2006/customXml" ds:itemID="{F6CB232A-6511-4B62-8657-08B0E21023CE}">
  <ds:schemaRefs>
    <ds:schemaRef ds:uri="http://www.joulesunlimited.com/juid"/>
  </ds:schemaRefs>
</ds:datastoreItem>
</file>

<file path=customXml/itemProps11.xml><?xml version="1.0" encoding="utf-8"?>
<ds:datastoreItem xmlns:ds="http://schemas.openxmlformats.org/officeDocument/2006/customXml" ds:itemID="{601C3B0B-087E-4744-948E-47445817C688}">
  <ds:schemaRefs>
    <ds:schemaRef ds:uri="http://www.joulesunlimited.com/juid"/>
  </ds:schemaRefs>
</ds:datastoreItem>
</file>

<file path=customXml/itemProps12.xml><?xml version="1.0" encoding="utf-8"?>
<ds:datastoreItem xmlns:ds="http://schemas.openxmlformats.org/officeDocument/2006/customXml" ds:itemID="{65919D97-51AC-44E2-B4DB-46EE1563EEC2}">
  <ds:schemaRefs>
    <ds:schemaRef ds:uri="http://www.joulesunlimited.com/juid"/>
  </ds:schemaRefs>
</ds:datastoreItem>
</file>

<file path=customXml/itemProps13.xml><?xml version="1.0" encoding="utf-8"?>
<ds:datastoreItem xmlns:ds="http://schemas.openxmlformats.org/officeDocument/2006/customXml" ds:itemID="{C249BEEC-D49F-479A-933C-AD2FB97D4AAC}">
  <ds:schemaRefs>
    <ds:schemaRef ds:uri="http://www.joulesunlimited.com/juid"/>
  </ds:schemaRefs>
</ds:datastoreItem>
</file>

<file path=customXml/itemProps14.xml><?xml version="1.0" encoding="utf-8"?>
<ds:datastoreItem xmlns:ds="http://schemas.openxmlformats.org/officeDocument/2006/customXml" ds:itemID="{FF396616-650A-4576-B2A2-BFDF59811B56}">
  <ds:schemaRefs>
    <ds:schemaRef ds:uri="http://www.joulesunlimited.com/juid"/>
  </ds:schemaRefs>
</ds:datastoreItem>
</file>

<file path=customXml/itemProps15.xml><?xml version="1.0" encoding="utf-8"?>
<ds:datastoreItem xmlns:ds="http://schemas.openxmlformats.org/officeDocument/2006/customXml" ds:itemID="{FAC33C7E-4FB2-4CFD-831D-13DD56BBF4DA}"/>
</file>

<file path=customXml/itemProps16.xml><?xml version="1.0" encoding="utf-8"?>
<ds:datastoreItem xmlns:ds="http://schemas.openxmlformats.org/officeDocument/2006/customXml" ds:itemID="{5E8D386F-DA8E-4635-ADD4-4E52F91BAA66}">
  <ds:schemaRefs>
    <ds:schemaRef ds:uri="http://www.joulesunlimited.com/juid"/>
  </ds:schemaRefs>
</ds:datastoreItem>
</file>

<file path=customXml/itemProps17.xml><?xml version="1.0" encoding="utf-8"?>
<ds:datastoreItem xmlns:ds="http://schemas.openxmlformats.org/officeDocument/2006/customXml" ds:itemID="{B51C929C-2498-4382-A794-44D608832313}">
  <ds:schemaRefs>
    <ds:schemaRef ds:uri="http://www.joulesunlimited.com/juid"/>
  </ds:schemaRefs>
</ds:datastoreItem>
</file>

<file path=customXml/itemProps18.xml><?xml version="1.0" encoding="utf-8"?>
<ds:datastoreItem xmlns:ds="http://schemas.openxmlformats.org/officeDocument/2006/customXml" ds:itemID="{EF221125-4E7C-4C3E-A9CF-9EC9EBEE2C1E}">
  <ds:schemaRefs>
    <ds:schemaRef ds:uri="http://www.joulesunlimited.com/juid"/>
  </ds:schemaRefs>
</ds:datastoreItem>
</file>

<file path=customXml/itemProps19.xml><?xml version="1.0" encoding="utf-8"?>
<ds:datastoreItem xmlns:ds="http://schemas.openxmlformats.org/officeDocument/2006/customXml" ds:itemID="{8D453642-83ED-425F-B6B5-4493A831E916}">
  <ds:schemaRefs>
    <ds:schemaRef ds:uri="http://www.joulesunlimited.com/juid"/>
  </ds:schemaRefs>
</ds:datastoreItem>
</file>

<file path=customXml/itemProps2.xml><?xml version="1.0" encoding="utf-8"?>
<ds:datastoreItem xmlns:ds="http://schemas.openxmlformats.org/officeDocument/2006/customXml" ds:itemID="{6F8B2D4B-E2C3-450F-9D7C-16542B7BCD03}">
  <ds:schemaRefs>
    <ds:schemaRef ds:uri="http://www.joulesunlimited.com/juid"/>
  </ds:schemaRefs>
</ds:datastoreItem>
</file>

<file path=customXml/itemProps20.xml><?xml version="1.0" encoding="utf-8"?>
<ds:datastoreItem xmlns:ds="http://schemas.openxmlformats.org/officeDocument/2006/customXml" ds:itemID="{7DA06A5A-2AAB-4876-8BB1-E25D1CCCE1FD}">
  <ds:schemaRefs>
    <ds:schemaRef ds:uri="http://schemas.microsoft.com/sharepoint/v3/contenttype/forms"/>
  </ds:schemaRefs>
</ds:datastoreItem>
</file>

<file path=customXml/itemProps21.xml><?xml version="1.0" encoding="utf-8"?>
<ds:datastoreItem xmlns:ds="http://schemas.openxmlformats.org/officeDocument/2006/customXml" ds:itemID="{543CB709-4960-4652-AEA9-6AD5D9F2B655}">
  <ds:schemaRefs>
    <ds:schemaRef ds:uri="http://www.joulesunlimited.com/juid"/>
  </ds:schemaRefs>
</ds:datastoreItem>
</file>

<file path=customXml/itemProps22.xml><?xml version="1.0" encoding="utf-8"?>
<ds:datastoreItem xmlns:ds="http://schemas.openxmlformats.org/officeDocument/2006/customXml" ds:itemID="{CADA89E7-30AC-4A9E-8207-13207F7EDC9B}">
  <ds:schemaRefs>
    <ds:schemaRef ds:uri="http://www.joulesunlimited.com/juid"/>
  </ds:schemaRefs>
</ds:datastoreItem>
</file>

<file path=customXml/itemProps3.xml><?xml version="1.0" encoding="utf-8"?>
<ds:datastoreItem xmlns:ds="http://schemas.openxmlformats.org/officeDocument/2006/customXml" ds:itemID="{11CFDEC4-653E-424D-81B1-F58AC6D98CC0}">
  <ds:schemaRefs>
    <ds:schemaRef ds:uri="http://www.joulesunlimited.com/juid"/>
  </ds:schemaRefs>
</ds:datastoreItem>
</file>

<file path=customXml/itemProps4.xml><?xml version="1.0" encoding="utf-8"?>
<ds:datastoreItem xmlns:ds="http://schemas.openxmlformats.org/officeDocument/2006/customXml" ds:itemID="{0E739984-425B-4045-B5E8-301D0690796F}">
  <ds:schemaRefs>
    <ds:schemaRef ds:uri="http://www.joulesunlimited.com/juid"/>
  </ds:schemaRefs>
</ds:datastoreItem>
</file>

<file path=customXml/itemProps5.xml><?xml version="1.0" encoding="utf-8"?>
<ds:datastoreItem xmlns:ds="http://schemas.openxmlformats.org/officeDocument/2006/customXml" ds:itemID="{B8232108-1FF2-4E4E-974C-3DB7A02D03A2}">
  <ds:schemaRefs>
    <ds:schemaRef ds:uri="http://www.joulesunlimited.com/juid"/>
  </ds:schemaRefs>
</ds:datastoreItem>
</file>

<file path=customXml/itemProps6.xml><?xml version="1.0" encoding="utf-8"?>
<ds:datastoreItem xmlns:ds="http://schemas.openxmlformats.org/officeDocument/2006/customXml" ds:itemID="{49B489D0-65FE-4206-AFF4-C06A6DF1A844}">
  <ds:schemaRefs>
    <ds:schemaRef ds:uri="http://www.joulesunlimited.com/juid"/>
  </ds:schemaRefs>
</ds:datastoreItem>
</file>

<file path=customXml/itemProps7.xml><?xml version="1.0" encoding="utf-8"?>
<ds:datastoreItem xmlns:ds="http://schemas.openxmlformats.org/officeDocument/2006/customXml" ds:itemID="{A322F9A1-22D1-4138-AE07-55985D8EE666}">
  <ds:schemaRefs>
    <ds:schemaRef ds:uri="http://www.joulesunlimited.com/juid"/>
  </ds:schemaRefs>
</ds:datastoreItem>
</file>

<file path=customXml/itemProps8.xml><?xml version="1.0" encoding="utf-8"?>
<ds:datastoreItem xmlns:ds="http://schemas.openxmlformats.org/officeDocument/2006/customXml" ds:itemID="{B68A1A79-69E8-44DA-8325-F422E7B2B2EF}">
  <ds:schemaRefs>
    <ds:schemaRef ds:uri="6c9adb6a-31a4-4f45-9d26-e54529ba17b1"/>
    <ds:schemaRef ds:uri="9a4bea7b-ef5b-494a-b74a-12f55fb6040a"/>
    <ds:schemaRef ds:uri="e6019dd7-6f95-44cd-8d8e-54695f1a8bab"/>
    <ds:schemaRef ds:uri="ff176a04-3857-420b-8e0c-ce978be32c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xml><?xml version="1.0" encoding="utf-8"?>
<ds:datastoreItem xmlns:ds="http://schemas.openxmlformats.org/officeDocument/2006/customXml" ds:itemID="{A329223F-BC32-4136-80FF-EE324829C4F6}">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RU basic NL</Template>
  <TotalTime>363</TotalTime>
  <Words>1030</Words>
  <Application>Microsoft Macintosh PowerPoint</Application>
  <PresentationFormat>Widescreen</PresentationFormat>
  <Paragraphs>204</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Open Sans</vt:lpstr>
      <vt:lpstr>Open Sans ExtraBold</vt:lpstr>
      <vt:lpstr>Open Sans Light</vt:lpstr>
      <vt:lpstr>Open Sans SemiBold</vt:lpstr>
      <vt:lpstr>Segoe Script</vt:lpstr>
      <vt:lpstr>Wingdings</vt:lpstr>
      <vt:lpstr>Huisstijl</vt:lpstr>
      <vt:lpstr>PowerPoint Presentation</vt:lpstr>
      <vt:lpstr>Aanleiding</vt:lpstr>
      <vt:lpstr>Wie zijn wij?</vt:lpstr>
      <vt:lpstr>Doel en opzet van deze inspiratiesessie</vt:lpstr>
      <vt:lpstr>PowerPoint Presentation</vt:lpstr>
      <vt:lpstr>DE RADBOUD UNIVERSITEIT IN VOGELVLUCHT</vt:lpstr>
      <vt:lpstr>De Radboud universiteit in cijfers (oktober 2023)</vt:lpstr>
      <vt:lpstr>Onze positie in de organisatie</vt:lpstr>
      <vt:lpstr>Onze positie in de organisatie</vt:lpstr>
      <vt:lpstr>Onze positie in de organisatie</vt:lpstr>
      <vt:lpstr>Wooclap 1</vt:lpstr>
      <vt:lpstr>PowerPoint Presentation</vt:lpstr>
      <vt:lpstr>De regeling versnellen met edusources</vt:lpstr>
      <vt:lpstr>DE vulling van edusources</vt:lpstr>
      <vt:lpstr>Edusources: hoe komen we aan onze materialen?</vt:lpstr>
      <vt:lpstr>Edusources: hoe komen we aan onze materialen?</vt:lpstr>
      <vt:lpstr>Wooclap 2</vt:lpstr>
      <vt:lpstr>PowerPoint Presentation</vt:lpstr>
      <vt:lpstr>FILMPJE</vt:lpstr>
      <vt:lpstr>HET CREËEREN VAN BEWUSTWORDING </vt:lpstr>
      <vt:lpstr>HET CREËEREN VAN BEWUSTWORDING </vt:lpstr>
      <vt:lpstr>HET CREËEREN VAN BEWUSTWORDING </vt:lpstr>
      <vt:lpstr>PowerPoint Presentation</vt:lpstr>
      <vt:lpstr>Toekomstige ontwikkelingen   </vt:lpstr>
      <vt:lpstr>Toekomstige ontwikkelingen   </vt:lpstr>
      <vt:lpstr>Wooclap 3</vt:lpstr>
      <vt:lpstr>Wooclap 4</vt:lpstr>
      <vt:lpstr>Verantwoording afbeeldingen   </vt:lpstr>
      <vt:lpstr>PowerPoint Presentation</vt:lpstr>
    </vt:vector>
  </TitlesOfParts>
  <Manager/>
  <Company>Radboud Universiteit Nijmegen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Santema, E. (Lysbeth)</dc:creator>
  <cp:keywords/>
  <dc:description>Sjabloonversie: 1.0 - 6 november 2020_x000d_
Sjablonen: www.JoulesUnlimited.com</dc:description>
  <cp:lastModifiedBy>Bos, J. (Jeroen)</cp:lastModifiedBy>
  <cp:revision>247</cp:revision>
  <cp:lastPrinted>2023-09-26T08:00:28Z</cp:lastPrinted>
  <dcterms:created xsi:type="dcterms:W3CDTF">2021-03-23T07:15:58Z</dcterms:created>
  <dcterms:modified xsi:type="dcterms:W3CDTF">2024-06-20T10:54:21Z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0x0101001778DCCDA7730242A0AE034896069C19</vt:lpwstr>
  </property>
  <property fmtid="{D5CDD505-2E9C-101B-9397-08002B2CF9AE}" pid="3" name="MediaServiceImageTags">
    <vt:lpwstr/>
  </property>
</Properties>
</file>