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1"/>
  </p:sldMasterIdLst>
  <p:notesMasterIdLst>
    <p:notesMasterId r:id="rId18"/>
  </p:notesMasterIdLst>
  <p:handoutMasterIdLst>
    <p:handoutMasterId r:id="rId19"/>
  </p:handoutMasterIdLst>
  <p:sldIdLst>
    <p:sldId id="295" r:id="rId2"/>
    <p:sldId id="291" r:id="rId3"/>
    <p:sldId id="297" r:id="rId4"/>
    <p:sldId id="298" r:id="rId5"/>
    <p:sldId id="307" r:id="rId6"/>
    <p:sldId id="304" r:id="rId7"/>
    <p:sldId id="299" r:id="rId8"/>
    <p:sldId id="300" r:id="rId9"/>
    <p:sldId id="301" r:id="rId10"/>
    <p:sldId id="308" r:id="rId11"/>
    <p:sldId id="302" r:id="rId12"/>
    <p:sldId id="303" r:id="rId13"/>
    <p:sldId id="306" r:id="rId14"/>
    <p:sldId id="305" r:id="rId15"/>
    <p:sldId id="309" r:id="rId16"/>
    <p:sldId id="296" r:id="rId17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80BFA01C-CD74-7845-B021-672224978863}">
          <p14:sldIdLst>
            <p14:sldId id="295"/>
            <p14:sldId id="291"/>
            <p14:sldId id="297"/>
            <p14:sldId id="298"/>
            <p14:sldId id="307"/>
            <p14:sldId id="304"/>
            <p14:sldId id="299"/>
            <p14:sldId id="300"/>
            <p14:sldId id="301"/>
            <p14:sldId id="308"/>
            <p14:sldId id="302"/>
            <p14:sldId id="303"/>
            <p14:sldId id="306"/>
            <p14:sldId id="305"/>
            <p14:sldId id="309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60" autoAdjust="0"/>
    <p:restoredTop sz="94694" autoAdjust="0"/>
  </p:normalViewPr>
  <p:slideViewPr>
    <p:cSldViewPr snapToGrid="0" snapToObjects="1">
      <p:cViewPr varScale="1">
        <p:scale>
          <a:sx n="142" d="100"/>
          <a:sy n="142" d="100"/>
        </p:scale>
        <p:origin x="33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046B-E3A6-4E43-9D24-8C38ABDF8202}" type="datetimeFigureOut">
              <a:t>25-4-2021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2CFB6-CBE2-1D40-B0FD-77D0D9479B87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2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47B21-E721-E94E-8C0A-F0532555091A}" type="datetimeFigureOut">
              <a:rPr lang="nl-NL" smtClean="0"/>
              <a:t>25-4-2021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ABE2E-621C-5C4E-A155-8FB9D216AC8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36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l-NL" dirty="0" smtClean="0"/>
              <a:t>Titel </a:t>
            </a:r>
            <a:r>
              <a:rPr lang="nl-NL" dirty="0" err="1" smtClean="0"/>
              <a:t>volgblad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28pt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912139" y="4630341"/>
            <a:ext cx="4870548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062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 smtClean="0"/>
              <a:t>Titel </a:t>
            </a:r>
            <a:r>
              <a:rPr lang="nl-NL" dirty="0" err="1" smtClean="0"/>
              <a:t>volgblad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28pt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2894954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2894955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912139" y="4630341"/>
            <a:ext cx="4870548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27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 smtClean="0"/>
              <a:t>Titel </a:t>
            </a:r>
            <a:r>
              <a:rPr lang="nl-NL" dirty="0" err="1" smtClean="0"/>
              <a:t>volgblad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28pt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285598"/>
            <a:ext cx="4040188" cy="2962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285598"/>
            <a:ext cx="4041775" cy="2962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ED2B493-C1EE-714C-B8A9-F38F4D8CE6E7}" type="datetimeFigureOut">
              <a:rPr lang="nl-NL" smtClean="0"/>
              <a:t>25-4-2021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1738642" y="4767263"/>
            <a:ext cx="4281158" cy="274637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610267" cy="274637"/>
          </a:xfrm>
          <a:prstGeom prst="rect">
            <a:avLst/>
          </a:prstGeom>
        </p:spPr>
        <p:txBody>
          <a:bodyPr/>
          <a:lstStyle/>
          <a:p>
            <a:fld id="{F3BC6476-EA18-C04A-BD06-B622CA55CE7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15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2093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blad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49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581807" y="4630341"/>
            <a:ext cx="627677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46189" y="4641986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1400775"/>
            <a:ext cx="7383518" cy="857250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8" y="2221509"/>
            <a:ext cx="7383518" cy="2192807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3" y="3987053"/>
            <a:ext cx="2391506" cy="92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7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" y="0"/>
            <a:ext cx="9134076" cy="5143499"/>
          </a:xfrm>
          <a:prstGeom prst="rect">
            <a:avLst/>
          </a:prstGeom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112578" y="4630341"/>
            <a:ext cx="5746004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46187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‹#›</a:t>
            </a:fld>
            <a:endParaRPr lang="nl-NL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2112578" y="1204346"/>
            <a:ext cx="6763408" cy="857250"/>
          </a:xfrm>
        </p:spPr>
        <p:txBody>
          <a:bodyPr/>
          <a:lstStyle>
            <a:lvl1pPr algn="r">
              <a:defRPr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112578" y="2107096"/>
            <a:ext cx="6763408" cy="2447865"/>
          </a:xfrm>
        </p:spPr>
        <p:txBody>
          <a:bodyPr/>
          <a:lstStyle>
            <a:lvl1pPr algn="r">
              <a:defRPr sz="2400">
                <a:latin typeface="Arial"/>
                <a:cs typeface="Arial"/>
              </a:defRPr>
            </a:lvl1pPr>
            <a:lvl2pPr algn="r">
              <a:defRPr sz="2000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43737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5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 van presentatie, </a:t>
            </a:r>
            <a:r>
              <a:rPr lang="nl-NL" dirty="0" err="1" smtClean="0"/>
              <a:t>Arial</a:t>
            </a:r>
            <a:r>
              <a:rPr lang="nl-NL" dirty="0" smtClean="0"/>
              <a:t> 32pt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7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sjabloon te bewerken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12139" y="4630341"/>
            <a:ext cx="48705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07" y="4182625"/>
            <a:ext cx="1799135" cy="703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7" y="4904185"/>
            <a:ext cx="654646" cy="2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6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5" r:id="rId2"/>
    <p:sldLayoutId id="2147483826" r:id="rId3"/>
    <p:sldLayoutId id="2147483830" r:id="rId4"/>
    <p:sldLayoutId id="2147483831" r:id="rId5"/>
    <p:sldLayoutId id="2147483832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66006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@finleydesign?utm_source=unsplash&amp;utm_medium=referral&amp;utm_content=creditCopyText" TargetMode="External"/><Relationship Id="rId13" Type="http://schemas.openxmlformats.org/officeDocument/2006/relationships/hyperlink" Target="https://pixabay.com/" TargetMode="External"/><Relationship Id="rId18" Type="http://schemas.openxmlformats.org/officeDocument/2006/relationships/hyperlink" Target="https://www.robertschuwer.nl/download/OpenPedagogyNL.pdf" TargetMode="External"/><Relationship Id="rId3" Type="http://schemas.openxmlformats.org/officeDocument/2006/relationships/hyperlink" Target="https://unsplash.com/s/photos/%22added-value%22?utm_source=unsplash&amp;utm_medium=referral&amp;utm_content=creditCopyText" TargetMode="External"/><Relationship Id="rId7" Type="http://schemas.openxmlformats.org/officeDocument/2006/relationships/hyperlink" Target="https://unsplash.com/s/photos/cube?utm_source=unsplash&amp;utm_medium=referral&amp;utm_content=creditCopyText" TargetMode="External"/><Relationship Id="rId12" Type="http://schemas.openxmlformats.org/officeDocument/2006/relationships/hyperlink" Target="https://pixabay.com/nl/hout-schoolbord-houten-oude-3190203/" TargetMode="External"/><Relationship Id="rId17" Type="http://schemas.openxmlformats.org/officeDocument/2006/relationships/hyperlink" Target="https://jl4d.org/index.php/ejl4d/article/view/312/340/" TargetMode="External"/><Relationship Id="rId2" Type="http://schemas.openxmlformats.org/officeDocument/2006/relationships/hyperlink" Target="https://unsplash.com/@thenewmalcolm?utm_source=unsplash&amp;utm_medium=referral&amp;utm_content=creditCopyText" TargetMode="External"/><Relationship Id="rId16" Type="http://schemas.openxmlformats.org/officeDocument/2006/relationships/hyperlink" Target="http://link.springer.com/article/10.1007/s11423-016-9434-9" TargetMode="External"/><Relationship Id="rId20" Type="http://schemas.openxmlformats.org/officeDocument/2006/relationships/hyperlink" Target="http://dx.doi.org/10.19173/irrodl.v19i4.360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nsplash.com/@justusmenke?utm_source=unsplash&amp;utm_medium=referral&amp;utm_content=creditCopyText" TargetMode="External"/><Relationship Id="rId11" Type="http://schemas.openxmlformats.org/officeDocument/2006/relationships/hyperlink" Target="https://unsplash.com/s/photos/disappointment?utm_source=unsplash&amp;utm_medium=referral&amp;utm_content=creditCopyText" TargetMode="External"/><Relationship Id="rId5" Type="http://schemas.openxmlformats.org/officeDocument/2006/relationships/hyperlink" Target="https://unsplash.com/s/photos/adoption?utm_source=unsplash&amp;utm_medium=referral&amp;utm_content=creditCopyText" TargetMode="External"/><Relationship Id="rId15" Type="http://schemas.openxmlformats.org/officeDocument/2006/relationships/hyperlink" Target="http://dx.doi.org/10.5944/openpraxis.9.2.571" TargetMode="External"/><Relationship Id="rId10" Type="http://schemas.openxmlformats.org/officeDocument/2006/relationships/hyperlink" Target="https://unsplash.com/@ryanmfranco?utm_source=unsplash&amp;utm_medium=referral&amp;utm_content=creditCopyText" TargetMode="External"/><Relationship Id="rId19" Type="http://schemas.openxmlformats.org/officeDocument/2006/relationships/hyperlink" Target="https://doi.org/10.19173/irrodl.v19i3.3390" TargetMode="External"/><Relationship Id="rId4" Type="http://schemas.openxmlformats.org/officeDocument/2006/relationships/hyperlink" Target="https://unsplash.com/@anniemarekbarta?utm_source=unsplash&amp;utm_medium=referral&amp;utm_content=creditCopyText" TargetMode="External"/><Relationship Id="rId9" Type="http://schemas.openxmlformats.org/officeDocument/2006/relationships/hyperlink" Target="https://unsplash.com/s/photos/support?utm_source=unsplash&amp;utm_medium=referral&amp;utm_content=creditCopyText" TargetMode="External"/><Relationship Id="rId14" Type="http://schemas.openxmlformats.org/officeDocument/2006/relationships/hyperlink" Target="https://journals.sagepub.com/doi/full/10.1177/233285841987221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Meerwaarde</a:t>
            </a:r>
            <a:r>
              <a:rPr lang="en-US" dirty="0" smtClean="0"/>
              <a:t> OER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onderwijs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92070" y="2221509"/>
            <a:ext cx="5083915" cy="2192807"/>
          </a:xfrm>
        </p:spPr>
        <p:txBody>
          <a:bodyPr anchor="b" anchorCtr="0"/>
          <a:lstStyle/>
          <a:p>
            <a:pPr marL="0" indent="0" algn="r">
              <a:buNone/>
            </a:pPr>
            <a:r>
              <a:rPr lang="en-US" dirty="0" smtClean="0"/>
              <a:t>Workshop </a:t>
            </a:r>
            <a:r>
              <a:rPr lang="en-US" dirty="0" err="1" smtClean="0"/>
              <a:t>meerwaarde</a:t>
            </a:r>
            <a:r>
              <a:rPr lang="en-US" dirty="0" smtClean="0"/>
              <a:t> OER </a:t>
            </a:r>
          </a:p>
          <a:p>
            <a:pPr marL="0" indent="0" algn="r">
              <a:buNone/>
            </a:pPr>
            <a:r>
              <a:rPr lang="en-US" dirty="0" smtClean="0"/>
              <a:t>30 </a:t>
            </a:r>
            <a:r>
              <a:rPr lang="en-US" dirty="0" err="1" smtClean="0"/>
              <a:t>april</a:t>
            </a:r>
            <a:r>
              <a:rPr lang="en-US" dirty="0" smtClean="0"/>
              <a:t> 2021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Robert Schuwer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9974"/>
            <a:ext cx="3711387" cy="27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81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Hoe </a:t>
            </a:r>
            <a:r>
              <a:rPr lang="en-US" dirty="0" err="1" smtClean="0"/>
              <a:t>speelt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mee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ondersteuning</a:t>
            </a:r>
            <a:r>
              <a:rPr lang="en-US" dirty="0" smtClean="0"/>
              <a:t>?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01" y="882435"/>
            <a:ext cx="6391598" cy="426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9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42" y="0"/>
            <a:ext cx="7623515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6871" y="4894730"/>
            <a:ext cx="12939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(Cox &amp; Trotter, 2017)</a:t>
            </a:r>
            <a:endParaRPr lang="nl-NL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3045759" y="1925419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9854" y="1279088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1836" y="2765860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nl-N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8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54" y="0"/>
            <a:ext cx="7904292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21924" y="362647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6441" y="3418042"/>
            <a:ext cx="76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?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928" y="928095"/>
            <a:ext cx="76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?</a:t>
            </a:r>
            <a:endParaRPr lang="nl-N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8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Hoe </a:t>
            </a:r>
            <a:r>
              <a:rPr lang="en-US" dirty="0" err="1" smtClean="0"/>
              <a:t>ondersteunen</a:t>
            </a:r>
            <a:r>
              <a:rPr lang="en-US" dirty="0" smtClean="0"/>
              <a:t> </a:t>
            </a:r>
            <a:r>
              <a:rPr lang="en-US" dirty="0" err="1" smtClean="0"/>
              <a:t>generiek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Awareness </a:t>
            </a:r>
            <a:r>
              <a:rPr lang="en-US" dirty="0" err="1" smtClean="0"/>
              <a:t>vergroten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instelling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docenten</a:t>
            </a:r>
            <a:endParaRPr lang="en-US" dirty="0" smtClean="0"/>
          </a:p>
          <a:p>
            <a:r>
              <a:rPr lang="en-US" dirty="0" err="1" smtClean="0"/>
              <a:t>Bieden</a:t>
            </a:r>
            <a:r>
              <a:rPr lang="en-US" dirty="0" smtClean="0"/>
              <a:t> van </a:t>
            </a:r>
            <a:r>
              <a:rPr lang="en-US" dirty="0" err="1" smtClean="0"/>
              <a:t>ondersteuning</a:t>
            </a:r>
            <a:r>
              <a:rPr lang="en-US" dirty="0" smtClean="0"/>
              <a:t> (</a:t>
            </a:r>
            <a:r>
              <a:rPr lang="en-US" dirty="0" err="1" smtClean="0"/>
              <a:t>zoeken</a:t>
            </a:r>
            <a:r>
              <a:rPr lang="en-US" dirty="0" smtClean="0"/>
              <a:t>, </a:t>
            </a:r>
            <a:r>
              <a:rPr lang="en-US" dirty="0" err="1" smtClean="0"/>
              <a:t>maken</a:t>
            </a:r>
            <a:r>
              <a:rPr lang="en-US" dirty="0" smtClean="0"/>
              <a:t>, </a:t>
            </a:r>
            <a:r>
              <a:rPr lang="en-US" dirty="0" err="1" smtClean="0"/>
              <a:t>delen</a:t>
            </a:r>
            <a:r>
              <a:rPr lang="en-US" dirty="0" smtClean="0"/>
              <a:t>)</a:t>
            </a:r>
          </a:p>
          <a:p>
            <a:r>
              <a:rPr lang="en-US" dirty="0" smtClean="0"/>
              <a:t>Teamwork!</a:t>
            </a:r>
          </a:p>
          <a:p>
            <a:pPr lvl="1"/>
            <a:r>
              <a:rPr lang="en-US" dirty="0" err="1" smtClean="0"/>
              <a:t>Bibliotheek</a:t>
            </a:r>
            <a:r>
              <a:rPr lang="en-US" dirty="0" smtClean="0"/>
              <a:t>/</a:t>
            </a:r>
            <a:r>
              <a:rPr lang="en-US" dirty="0" err="1" smtClean="0"/>
              <a:t>mediatheek</a:t>
            </a:r>
            <a:r>
              <a:rPr lang="en-US" dirty="0"/>
              <a:t> </a:t>
            </a:r>
            <a:r>
              <a:rPr lang="en-US" dirty="0" smtClean="0"/>
              <a:t>+ educational designer + ICT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29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Hoe </a:t>
            </a:r>
            <a:r>
              <a:rPr lang="en-US" dirty="0" err="1" smtClean="0"/>
              <a:t>ondersteunen</a:t>
            </a:r>
            <a:r>
              <a:rPr lang="en-US" dirty="0" smtClean="0"/>
              <a:t> </a:t>
            </a:r>
            <a:r>
              <a:rPr lang="en-US" dirty="0" err="1" smtClean="0"/>
              <a:t>specifiek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Aansluiten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de </a:t>
            </a:r>
            <a:r>
              <a:rPr lang="en-US" i="1" dirty="0" smtClean="0"/>
              <a:t>individual values</a:t>
            </a:r>
            <a:r>
              <a:rPr lang="en-US" dirty="0" smtClean="0"/>
              <a:t> van de docent </a:t>
            </a:r>
          </a:p>
          <a:p>
            <a:pPr lvl="1"/>
            <a:r>
              <a:rPr lang="en-US" dirty="0" err="1" smtClean="0"/>
              <a:t>Probleem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Andere</a:t>
            </a:r>
            <a:r>
              <a:rPr lang="en-US" dirty="0" smtClean="0"/>
              <a:t> personal </a:t>
            </a:r>
            <a:r>
              <a:rPr lang="en-US" dirty="0" err="1" smtClean="0"/>
              <a:t>waarde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Vermijd</a:t>
            </a:r>
            <a:r>
              <a:rPr lang="en-US" dirty="0" smtClean="0"/>
              <a:t> direct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beginnen</a:t>
            </a:r>
            <a:r>
              <a:rPr lang="en-US" dirty="0" smtClean="0"/>
              <a:t> over copyright!!</a:t>
            </a:r>
          </a:p>
          <a:p>
            <a:r>
              <a:rPr lang="en-US" dirty="0" smtClean="0"/>
              <a:t>Wat is </a:t>
            </a:r>
            <a:r>
              <a:rPr lang="en-US" dirty="0" err="1" smtClean="0"/>
              <a:t>beleid</a:t>
            </a:r>
            <a:r>
              <a:rPr lang="en-US" dirty="0" smtClean="0"/>
              <a:t> van de </a:t>
            </a:r>
            <a:r>
              <a:rPr lang="en-US" dirty="0" err="1" smtClean="0"/>
              <a:t>instelling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Kijk</a:t>
            </a:r>
            <a:r>
              <a:rPr lang="en-US" dirty="0" smtClean="0"/>
              <a:t> </a:t>
            </a:r>
            <a:r>
              <a:rPr lang="en-US" dirty="0" err="1" smtClean="0"/>
              <a:t>breder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Aanpassing</a:t>
            </a:r>
            <a:r>
              <a:rPr lang="en-US" dirty="0" smtClean="0"/>
              <a:t> </a:t>
            </a:r>
            <a:r>
              <a:rPr lang="en-US" dirty="0" err="1" smtClean="0"/>
              <a:t>nodig</a:t>
            </a:r>
            <a:r>
              <a:rPr lang="en-US" dirty="0" smtClean="0"/>
              <a:t> of </a:t>
            </a:r>
            <a:r>
              <a:rPr lang="en-US" dirty="0" err="1" smtClean="0"/>
              <a:t>niet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Ook</a:t>
            </a:r>
            <a:r>
              <a:rPr lang="en-US" dirty="0" smtClean="0"/>
              <a:t> semi-open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1712217"/>
            <a:ext cx="3543300" cy="236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9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302925"/>
            <a:ext cx="5649109" cy="3745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0" t="25986" r="10979" b="26772"/>
          <a:stretch>
            <a:fillRect/>
          </a:stretch>
        </p:blipFill>
        <p:spPr bwMode="auto">
          <a:xfrm>
            <a:off x="3497129" y="4199018"/>
            <a:ext cx="301992" cy="21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7"/>
          <p:cNvSpPr txBox="1">
            <a:spLocks/>
          </p:cNvSpPr>
          <p:nvPr/>
        </p:nvSpPr>
        <p:spPr bwMode="auto">
          <a:xfrm>
            <a:off x="3898607" y="4163123"/>
            <a:ext cx="1917245" cy="28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b="1" dirty="0"/>
              <a:t>r.schuwer@fontys.nl</a:t>
            </a:r>
          </a:p>
        </p:txBody>
      </p:sp>
    </p:spTree>
    <p:extLst>
      <p:ext uri="{BB962C8B-B14F-4D97-AF65-F5344CB8AC3E}">
        <p14:creationId xmlns:p14="http://schemas.microsoft.com/office/powerpoint/2010/main" val="20489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Colofon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733" y="883403"/>
            <a:ext cx="8896026" cy="3996000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3200" b="1" dirty="0" err="1" smtClean="0"/>
              <a:t>Afbeeldingen</a:t>
            </a:r>
            <a:endParaRPr lang="en-US" sz="3200" dirty="0" smtClean="0"/>
          </a:p>
          <a:p>
            <a:r>
              <a:rPr lang="en-US" sz="3200" dirty="0" err="1" smtClean="0"/>
              <a:t>Voorpagina</a:t>
            </a:r>
            <a:r>
              <a:rPr lang="en-US" sz="3200" dirty="0" smtClean="0"/>
              <a:t> by </a:t>
            </a:r>
            <a:r>
              <a:rPr lang="en-US" sz="3200" dirty="0">
                <a:hlinkClick r:id="rId2"/>
              </a:rPr>
              <a:t>Obi </a:t>
            </a:r>
            <a:r>
              <a:rPr lang="en-US" sz="3200" dirty="0" err="1">
                <a:hlinkClick r:id="rId2"/>
              </a:rPr>
              <a:t>Onyeador</a:t>
            </a:r>
            <a:r>
              <a:rPr lang="en-US" sz="3200" dirty="0"/>
              <a:t> on </a:t>
            </a:r>
            <a:r>
              <a:rPr lang="en-US" sz="3200" dirty="0" err="1" smtClean="0">
                <a:hlinkClick r:id="rId3"/>
              </a:rPr>
              <a:t>Unsplash</a:t>
            </a:r>
            <a:endParaRPr lang="en-US" sz="3200" dirty="0" smtClean="0"/>
          </a:p>
          <a:p>
            <a:r>
              <a:rPr lang="en-US" sz="3200" dirty="0" smtClean="0"/>
              <a:t>Adoption </a:t>
            </a:r>
            <a:r>
              <a:rPr lang="nl-NL" sz="3200" dirty="0" smtClean="0"/>
              <a:t>by </a:t>
            </a:r>
            <a:r>
              <a:rPr lang="nl-NL" sz="3200" dirty="0">
                <a:hlinkClick r:id="rId4"/>
              </a:rPr>
              <a:t>Annie Marek-Barta</a:t>
            </a:r>
            <a:r>
              <a:rPr lang="nl-NL" sz="3200" dirty="0"/>
              <a:t> on </a:t>
            </a:r>
            <a:r>
              <a:rPr lang="nl-NL" sz="3200" dirty="0">
                <a:hlinkClick r:id="rId5"/>
              </a:rPr>
              <a:t>Unsplash</a:t>
            </a:r>
            <a:r>
              <a:rPr lang="nl-NL" sz="3200" dirty="0"/>
              <a:t> </a:t>
            </a:r>
            <a:endParaRPr lang="nl-NL" sz="3200" dirty="0" smtClean="0"/>
          </a:p>
          <a:p>
            <a:r>
              <a:rPr lang="en-US" sz="3200" dirty="0" smtClean="0"/>
              <a:t>Dimensions by </a:t>
            </a:r>
            <a:r>
              <a:rPr lang="en-US" sz="3200" dirty="0">
                <a:hlinkClick r:id="rId6"/>
              </a:rPr>
              <a:t>Justus </a:t>
            </a:r>
            <a:r>
              <a:rPr lang="en-US" sz="3200" dirty="0" err="1">
                <a:hlinkClick r:id="rId6"/>
              </a:rPr>
              <a:t>Menke</a:t>
            </a:r>
            <a:r>
              <a:rPr lang="en-US" sz="3200" dirty="0"/>
              <a:t> on </a:t>
            </a:r>
            <a:r>
              <a:rPr lang="en-US" sz="3200" dirty="0" err="1">
                <a:hlinkClick r:id="rId7"/>
              </a:rPr>
              <a:t>Unsplash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smtClean="0"/>
              <a:t>Support by </a:t>
            </a:r>
            <a:r>
              <a:rPr lang="en-US" sz="3200" dirty="0">
                <a:hlinkClick r:id="rId8"/>
              </a:rPr>
              <a:t>Neil Thomas</a:t>
            </a:r>
            <a:r>
              <a:rPr lang="en-US" sz="3200" dirty="0"/>
              <a:t> on </a:t>
            </a:r>
            <a:r>
              <a:rPr lang="en-US" sz="3200" dirty="0" err="1">
                <a:hlinkClick r:id="rId9"/>
              </a:rPr>
              <a:t>Unsplash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smtClean="0"/>
              <a:t>Disappointment by </a:t>
            </a:r>
            <a:r>
              <a:rPr lang="en-US" sz="3200" dirty="0">
                <a:hlinkClick r:id="rId10"/>
              </a:rPr>
              <a:t>Ryan Franco</a:t>
            </a:r>
            <a:r>
              <a:rPr lang="en-US" sz="3200" dirty="0"/>
              <a:t> on </a:t>
            </a:r>
            <a:r>
              <a:rPr lang="en-US" sz="3200" dirty="0" err="1">
                <a:hlinkClick r:id="rId11"/>
              </a:rPr>
              <a:t>Unsplash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you by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RawPixel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Pixabay</a:t>
            </a:r>
            <a:endParaRPr lang="en-US" sz="3200" dirty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References</a:t>
            </a:r>
            <a:endParaRPr lang="en-US" sz="3200" dirty="0" smtClean="0"/>
          </a:p>
          <a:p>
            <a:pPr marL="0" indent="0">
              <a:buNone/>
            </a:pPr>
            <a:r>
              <a:rPr lang="nl-NL" sz="3200" dirty="0"/>
              <a:t>Baas, M., Admiraal, W., &amp; Van den Berg, E. (2019). </a:t>
            </a:r>
            <a:r>
              <a:rPr lang="en-US" sz="3200" dirty="0"/>
              <a:t>Teachers’ Adoption of Open Educational Resources in Higher Education. </a:t>
            </a:r>
            <a:r>
              <a:rPr lang="en-US" sz="3200" i="1" dirty="0"/>
              <a:t>Journal of Interactive Media in Education, 2019</a:t>
            </a:r>
            <a:r>
              <a:rPr lang="en-US" sz="3200" dirty="0"/>
              <a:t>(1): 9, pp. 1-11. DOI: </a:t>
            </a:r>
            <a:r>
              <a:rPr lang="en-US" sz="3200" dirty="0" smtClean="0"/>
              <a:t>10.5334/jime.510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Clinton</a:t>
            </a:r>
            <a:r>
              <a:rPr lang="en-US" sz="3200" dirty="0"/>
              <a:t>, V., &amp; Khan, S. (2019).</a:t>
            </a:r>
            <a:r>
              <a:rPr lang="en-US" sz="3200" dirty="0">
                <a:hlinkClick r:id="rId14"/>
              </a:rPr>
              <a:t> Efficacy of open textbook adoption on learning performance and course withdrawal rates: A meta-analysis.</a:t>
            </a:r>
            <a:r>
              <a:rPr lang="en-US" sz="3200" dirty="0"/>
              <a:t> </a:t>
            </a:r>
            <a:r>
              <a:rPr lang="en-US" sz="3200" i="1" dirty="0"/>
              <a:t>AERA Open, 5</a:t>
            </a:r>
            <a:r>
              <a:rPr lang="en-US" sz="3200" dirty="0"/>
              <a:t>(3), 1-20. </a:t>
            </a:r>
            <a:r>
              <a:rPr lang="en-US" sz="3200" dirty="0" smtClean="0"/>
              <a:t>10.1177/2332858419872212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rgbClr val="333333"/>
                </a:solidFill>
                <a:latin typeface="Helvetica Neue"/>
              </a:rPr>
              <a:t>Cox, G. &amp; Trotter, H. (2017). An OER framework, heuristic and lens: Tools for understanding lecturers’ adoption of OER. </a:t>
            </a:r>
            <a:r>
              <a:rPr lang="en-US" sz="3200" i="1" dirty="0">
                <a:solidFill>
                  <a:srgbClr val="333333"/>
                </a:solidFill>
                <a:latin typeface="Helvetica Neue"/>
              </a:rPr>
              <a:t>Open Praxis, 9</a:t>
            </a:r>
            <a:r>
              <a:rPr lang="en-US" sz="3200" dirty="0">
                <a:solidFill>
                  <a:srgbClr val="333333"/>
                </a:solidFill>
                <a:latin typeface="Helvetica Neue"/>
              </a:rPr>
              <a:t>(2), 151-171. International Council for Open and Distance Education</a:t>
            </a:r>
            <a:r>
              <a:rPr lang="en-US" sz="3200" dirty="0" smtClean="0">
                <a:solidFill>
                  <a:srgbClr val="333333"/>
                </a:solidFill>
                <a:latin typeface="Helvetica Neue"/>
              </a:rPr>
              <a:t>.</a:t>
            </a:r>
            <a:r>
              <a:rPr lang="en-US" sz="3200" dirty="0" smtClean="0">
                <a:solidFill>
                  <a:srgbClr val="333333"/>
                </a:solidFill>
                <a:latin typeface="+mn-lt"/>
              </a:rPr>
              <a:t> </a:t>
            </a:r>
            <a:r>
              <a:rPr lang="nl-NL" sz="3200" dirty="0">
                <a:solidFill>
                  <a:srgbClr val="000000"/>
                </a:solidFill>
                <a:latin typeface="+mn-lt"/>
              </a:rPr>
              <a:t>DOI: </a:t>
            </a:r>
            <a:r>
              <a:rPr lang="nl-NL" sz="3200" dirty="0">
                <a:solidFill>
                  <a:srgbClr val="337755"/>
                </a:solidFill>
                <a:latin typeface="+mn-lt"/>
                <a:hlinkClick r:id="rId15"/>
              </a:rPr>
              <a:t>http://dx.doi.org/10.5944/openpraxis.9.2.571</a:t>
            </a:r>
            <a:endParaRPr lang="en-US" sz="3200" dirty="0" smtClean="0">
              <a:latin typeface="+mn-lt"/>
            </a:endParaRP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Hilton, J. (2016). Open educational resources and college textbook choices: a review of research on efficacy and perceptions. </a:t>
            </a:r>
            <a:r>
              <a:rPr lang="en-US" sz="3200" i="1" dirty="0"/>
              <a:t>Educational Technology Research and Development, 64</a:t>
            </a:r>
            <a:r>
              <a:rPr lang="en-US" sz="3200" dirty="0"/>
              <a:t>(4). pp 573–590. </a:t>
            </a:r>
            <a:r>
              <a:rPr lang="en-US" sz="3200" dirty="0" smtClean="0">
                <a:hlinkClick r:id="rId16"/>
              </a:rPr>
              <a:t>10.1007/s11423-016-9434-9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Hodgkinson-Williams, C., &amp; Trotter, H. (2018). A Social Justice Framework for Understanding Open Educational Resources and Practices in the Global South. </a:t>
            </a:r>
            <a:r>
              <a:rPr lang="en-US" sz="3200" i="1" dirty="0"/>
              <a:t>Journal of Learning for Development - JL4D, 5</a:t>
            </a:r>
            <a:r>
              <a:rPr lang="en-US" sz="3200" dirty="0"/>
              <a:t>(3), 204–224. </a:t>
            </a:r>
            <a:r>
              <a:rPr lang="en-US" sz="3200" dirty="0">
                <a:hlinkClick r:id="rId17"/>
              </a:rPr>
              <a:t>https://jl4d.org/index.php/ejl4d/article/view/312/340</a:t>
            </a:r>
            <a:r>
              <a:rPr lang="en-US" sz="3200" dirty="0" smtClean="0">
                <a:hlinkClick r:id="rId17"/>
              </a:rPr>
              <a:t>/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nl-NL" sz="3200" dirty="0"/>
              <a:t>Jacobi, R., Schuwer, R. &amp; van der Woert, N. (2019). Thema-uitgave Open Pedagogy. Er is meer Open Pedagogy dan je denkt! SURF, Nederland. </a:t>
            </a:r>
            <a:r>
              <a:rPr lang="nl-NL" sz="3200" dirty="0">
                <a:hlinkClick r:id="rId18"/>
              </a:rPr>
              <a:t>https://</a:t>
            </a:r>
            <a:r>
              <a:rPr lang="nl-NL" sz="3200" dirty="0" smtClean="0">
                <a:hlinkClick r:id="rId18"/>
              </a:rPr>
              <a:t>www.robertschuwer.nl/download/OpenPedagogyNL.pdf</a:t>
            </a:r>
            <a:endParaRPr lang="nl-NL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Schuwer, R., &amp; Janssen, B. (2018). Adoption of sharing and reuse of open resources by educators in higher education institutions in The Netherlands: A qualitative research of practices, motives, and conditions. </a:t>
            </a:r>
            <a:r>
              <a:rPr lang="en-US" sz="3200" i="1" dirty="0"/>
              <a:t>The International Review of Research in Open and Distributed Learning, 19</a:t>
            </a:r>
            <a:r>
              <a:rPr lang="en-US" sz="3200" dirty="0"/>
              <a:t>(3). </a:t>
            </a:r>
            <a:r>
              <a:rPr lang="en-US" sz="3200" u="sng" dirty="0">
                <a:hlinkClick r:id="rId19"/>
              </a:rPr>
              <a:t>https://</a:t>
            </a:r>
            <a:r>
              <a:rPr lang="en-US" sz="3200" u="sng" dirty="0" smtClean="0">
                <a:hlinkClick r:id="rId19"/>
              </a:rPr>
              <a:t>doi.org/10.19173/irrodl.v19i3.3390</a:t>
            </a:r>
            <a:endParaRPr lang="en-US" sz="3200" u="sng" dirty="0" smtClean="0"/>
          </a:p>
          <a:p>
            <a:pPr marL="0" indent="0">
              <a:buNone/>
            </a:pPr>
            <a:endParaRPr lang="en-US" sz="3200" u="sng" dirty="0"/>
          </a:p>
          <a:p>
            <a:pPr marL="0" indent="0">
              <a:buNone/>
            </a:pPr>
            <a:r>
              <a:rPr lang="en-US" sz="3200" dirty="0"/>
              <a:t>Wiley, D. &amp; Hilton, J. (2018). Defining OER-enabled Pedagogy. </a:t>
            </a:r>
            <a:r>
              <a:rPr lang="en-US" sz="3200" i="1" dirty="0"/>
              <a:t>International Review of Research in Open and Distance Learning, 19</a:t>
            </a:r>
            <a:r>
              <a:rPr lang="en-US" sz="3200" dirty="0"/>
              <a:t>(4). </a:t>
            </a:r>
            <a:r>
              <a:rPr lang="en-US" sz="3200" dirty="0">
                <a:hlinkClick r:id="rId20"/>
              </a:rPr>
              <a:t>http://</a:t>
            </a:r>
            <a:r>
              <a:rPr lang="en-US" sz="3200" dirty="0" smtClean="0">
                <a:hlinkClick r:id="rId20"/>
              </a:rPr>
              <a:t>dx.doi.org/10.19173/irrodl.v19i4.3601</a:t>
            </a:r>
            <a:endParaRPr lang="en-US" sz="3200" dirty="0" smtClean="0"/>
          </a:p>
          <a:p>
            <a:pPr marL="0" indent="0">
              <a:buNone/>
            </a:pPr>
            <a:endParaRPr lang="nl-NL" sz="1100" b="1" dirty="0"/>
          </a:p>
        </p:txBody>
      </p:sp>
    </p:spTree>
    <p:extLst>
      <p:ext uri="{BB962C8B-B14F-4D97-AF65-F5344CB8AC3E}">
        <p14:creationId xmlns:p14="http://schemas.microsoft.com/office/powerpoint/2010/main" val="24685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hebben</a:t>
            </a:r>
            <a:r>
              <a:rPr lang="en-US" dirty="0" smtClean="0"/>
              <a:t> we het over?</a:t>
            </a:r>
          </a:p>
          <a:p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meerwaarde</a:t>
            </a:r>
            <a:r>
              <a:rPr lang="en-US" dirty="0" smtClean="0"/>
              <a:t> van OER is </a:t>
            </a:r>
            <a:r>
              <a:rPr lang="en-US" dirty="0" err="1" smtClean="0"/>
              <a:t>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Hoe </a:t>
            </a:r>
            <a:r>
              <a:rPr lang="en-US" dirty="0" err="1" smtClean="0"/>
              <a:t>daarbij</a:t>
            </a:r>
            <a:r>
              <a:rPr lang="en-US" dirty="0" smtClean="0"/>
              <a:t> </a:t>
            </a:r>
            <a:r>
              <a:rPr lang="en-US" dirty="0" err="1" smtClean="0"/>
              <a:t>ondersteunen</a:t>
            </a:r>
            <a:r>
              <a:rPr lang="en-US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9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hebben</a:t>
            </a:r>
            <a:r>
              <a:rPr lang="en-US" dirty="0" smtClean="0"/>
              <a:t> we het over?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20" y="886378"/>
            <a:ext cx="7285760" cy="425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5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hebben</a:t>
            </a:r>
            <a:r>
              <a:rPr lang="en-US" dirty="0" smtClean="0"/>
              <a:t> we het over?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4" y="0"/>
            <a:ext cx="8802733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8659" y="1905248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9142" y="2703979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5465" y="3799042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4531" y="3799042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nl-N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58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3" y="0"/>
            <a:ext cx="880273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9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Adoptie</a:t>
            </a:r>
            <a:r>
              <a:rPr lang="en-US" dirty="0" smtClean="0"/>
              <a:t> door </a:t>
            </a:r>
            <a:r>
              <a:rPr lang="en-US" dirty="0" err="1" smtClean="0"/>
              <a:t>docenten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Wat is de </a:t>
            </a:r>
            <a:r>
              <a:rPr lang="en-US" dirty="0" err="1" smtClean="0"/>
              <a:t>toegevoegde</a:t>
            </a:r>
            <a:r>
              <a:rPr lang="en-US" dirty="0" smtClean="0"/>
              <a:t> </a:t>
            </a:r>
            <a:r>
              <a:rPr lang="en-US" dirty="0" err="1" smtClean="0"/>
              <a:t>waarde</a:t>
            </a:r>
            <a:r>
              <a:rPr lang="en-US" dirty="0" smtClean="0"/>
              <a:t> die </a:t>
            </a:r>
            <a:r>
              <a:rPr lang="en-US" dirty="0" err="1" smtClean="0"/>
              <a:t>een</a:t>
            </a:r>
            <a:r>
              <a:rPr lang="en-US" dirty="0" smtClean="0"/>
              <a:t> docent </a:t>
            </a:r>
            <a:r>
              <a:rPr lang="en-US" dirty="0" err="1" smtClean="0"/>
              <a:t>ervaart</a:t>
            </a:r>
            <a:r>
              <a:rPr lang="en-US" dirty="0" smtClean="0"/>
              <a:t>?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46" y="1662016"/>
            <a:ext cx="5223277" cy="348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Generieke</a:t>
            </a:r>
            <a:r>
              <a:rPr lang="en-US" dirty="0" smtClean="0"/>
              <a:t> </a:t>
            </a:r>
            <a:r>
              <a:rPr lang="en-US" dirty="0" err="1" smtClean="0"/>
              <a:t>meerwaarde</a:t>
            </a:r>
            <a:r>
              <a:rPr lang="en-US" dirty="0" smtClean="0"/>
              <a:t> open </a:t>
            </a:r>
            <a:r>
              <a:rPr lang="en-US" dirty="0" err="1" smtClean="0"/>
              <a:t>leermaterialen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Rechtstreeks</a:t>
            </a:r>
            <a:r>
              <a:rPr lang="en-US" dirty="0" smtClean="0"/>
              <a:t> </a:t>
            </a:r>
            <a:r>
              <a:rPr lang="en-US" dirty="0" err="1" smtClean="0"/>
              <a:t>afleidbaar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de </a:t>
            </a:r>
            <a:r>
              <a:rPr lang="en-US" dirty="0" err="1" smtClean="0"/>
              <a:t>karakteristieken</a:t>
            </a:r>
            <a:endParaRPr lang="en-US" dirty="0" smtClean="0"/>
          </a:p>
          <a:p>
            <a:pPr lvl="1"/>
            <a:r>
              <a:rPr lang="en-US" dirty="0" err="1" smtClean="0"/>
              <a:t>Vrije</a:t>
            </a:r>
            <a:r>
              <a:rPr lang="en-US" dirty="0" smtClean="0"/>
              <a:t> </a:t>
            </a:r>
            <a:r>
              <a:rPr lang="en-US" dirty="0" err="1" smtClean="0"/>
              <a:t>toegang</a:t>
            </a:r>
            <a:endParaRPr lang="en-US" dirty="0" smtClean="0"/>
          </a:p>
          <a:p>
            <a:pPr lvl="1"/>
            <a:r>
              <a:rPr lang="en-US" dirty="0" err="1" smtClean="0"/>
              <a:t>Recht</a:t>
            </a:r>
            <a:r>
              <a:rPr lang="en-US" dirty="0" smtClean="0"/>
              <a:t> op </a:t>
            </a:r>
            <a:r>
              <a:rPr lang="en-US" dirty="0" err="1" smtClean="0"/>
              <a:t>aanpassingen</a:t>
            </a:r>
            <a:endParaRPr lang="en-US" dirty="0" smtClean="0"/>
          </a:p>
          <a:p>
            <a:r>
              <a:rPr lang="en-US" dirty="0" err="1" smtClean="0"/>
              <a:t>Bredere</a:t>
            </a:r>
            <a:r>
              <a:rPr lang="en-US" dirty="0" smtClean="0"/>
              <a:t> </a:t>
            </a:r>
            <a:r>
              <a:rPr lang="en-US" dirty="0" err="1" smtClean="0"/>
              <a:t>beschouwing</a:t>
            </a:r>
            <a:endParaRPr lang="en-US" dirty="0" smtClean="0"/>
          </a:p>
          <a:p>
            <a:pPr lvl="1"/>
            <a:r>
              <a:rPr lang="en-US" dirty="0" err="1" smtClean="0"/>
              <a:t>Alleen</a:t>
            </a:r>
            <a:r>
              <a:rPr lang="en-US" dirty="0" smtClean="0"/>
              <a:t> </a:t>
            </a:r>
            <a:r>
              <a:rPr lang="en-US" dirty="0" err="1" smtClean="0"/>
              <a:t>vrije</a:t>
            </a:r>
            <a:r>
              <a:rPr lang="en-US" dirty="0" smtClean="0"/>
              <a:t> </a:t>
            </a:r>
            <a:r>
              <a:rPr lang="en-US" dirty="0" err="1" smtClean="0"/>
              <a:t>toegang</a:t>
            </a:r>
            <a:endParaRPr lang="en-US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80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Dimensies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Kwaliteit</a:t>
            </a:r>
            <a:r>
              <a:rPr lang="en-US" dirty="0" smtClean="0"/>
              <a:t> </a:t>
            </a:r>
            <a:r>
              <a:rPr lang="en-US" dirty="0" err="1" smtClean="0"/>
              <a:t>onderwijs</a:t>
            </a:r>
            <a:endParaRPr lang="en-US" dirty="0" smtClean="0"/>
          </a:p>
          <a:p>
            <a:r>
              <a:rPr lang="en-US" dirty="0" smtClean="0"/>
              <a:t>Efficiency</a:t>
            </a:r>
          </a:p>
          <a:p>
            <a:r>
              <a:rPr lang="en-US" dirty="0" smtClean="0"/>
              <a:t>Marketing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profilering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Studie</a:t>
            </a:r>
            <a:r>
              <a:rPr lang="en-US" dirty="0" smtClean="0"/>
              <a:t>)</a:t>
            </a:r>
            <a:r>
              <a:rPr lang="en-US" dirty="0" err="1" smtClean="0"/>
              <a:t>opbrengsten</a:t>
            </a:r>
            <a:endParaRPr lang="en-US" dirty="0" smtClean="0"/>
          </a:p>
          <a:p>
            <a:r>
              <a:rPr lang="en-US" dirty="0" smtClean="0"/>
              <a:t>Research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innovatie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1188653" y="4842432"/>
            <a:ext cx="45255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(Clinton &amp; Kahn, 2019); (Hilton, 2016); (Schuwer &amp; Janssen, 2018); (Baas et al, 2019)</a:t>
            </a:r>
            <a:endParaRPr lang="nl-NL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251" y="0"/>
            <a:ext cx="342974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Afgeleide</a:t>
            </a:r>
            <a:r>
              <a:rPr lang="en-US" dirty="0" smtClean="0"/>
              <a:t> </a:t>
            </a:r>
            <a:r>
              <a:rPr lang="en-US" dirty="0" err="1" smtClean="0"/>
              <a:t>waarde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Aansluiten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issues die </a:t>
            </a:r>
            <a:r>
              <a:rPr lang="en-US" dirty="0" err="1" smtClean="0"/>
              <a:t>spelen</a:t>
            </a:r>
            <a:endParaRPr lang="en-US" dirty="0" smtClean="0"/>
          </a:p>
          <a:p>
            <a:pPr lvl="1"/>
            <a:r>
              <a:rPr lang="en-US" dirty="0" err="1" smtClean="0"/>
              <a:t>Flexibilisering</a:t>
            </a:r>
            <a:endParaRPr lang="en-US" dirty="0" smtClean="0"/>
          </a:p>
          <a:p>
            <a:pPr lvl="1"/>
            <a:r>
              <a:rPr lang="en-US" dirty="0" err="1" smtClean="0"/>
              <a:t>Internationalisering</a:t>
            </a:r>
            <a:endParaRPr lang="en-US" dirty="0" smtClean="0"/>
          </a:p>
          <a:p>
            <a:pPr lvl="1"/>
            <a:r>
              <a:rPr lang="en-US" dirty="0" smtClean="0"/>
              <a:t>Meer </a:t>
            </a:r>
            <a:r>
              <a:rPr lang="en-US" dirty="0" err="1" smtClean="0"/>
              <a:t>samenwerking</a:t>
            </a:r>
            <a:endParaRPr lang="en-US" dirty="0" smtClean="0"/>
          </a:p>
          <a:p>
            <a:r>
              <a:rPr lang="en-US" dirty="0" smtClean="0"/>
              <a:t>Open Educational Practices</a:t>
            </a:r>
          </a:p>
          <a:p>
            <a:pPr lvl="1"/>
            <a:r>
              <a:rPr lang="en-US" dirty="0" err="1" smtClean="0"/>
              <a:t>Gebruik</a:t>
            </a:r>
            <a:r>
              <a:rPr lang="en-US" dirty="0" smtClean="0"/>
              <a:t> OER in </a:t>
            </a:r>
            <a:r>
              <a:rPr lang="en-US" dirty="0" err="1" smtClean="0"/>
              <a:t>onderwijs</a:t>
            </a:r>
            <a:endParaRPr lang="en-US" dirty="0" smtClean="0"/>
          </a:p>
          <a:p>
            <a:r>
              <a:rPr lang="en-US" dirty="0" smtClean="0"/>
              <a:t>Open Pedagogy</a:t>
            </a:r>
          </a:p>
          <a:p>
            <a:pPr lvl="1"/>
            <a:r>
              <a:rPr lang="en-US" dirty="0" err="1" smtClean="0"/>
              <a:t>Didactische</a:t>
            </a:r>
            <a:r>
              <a:rPr lang="en-US" dirty="0" smtClean="0"/>
              <a:t> </a:t>
            </a:r>
            <a:r>
              <a:rPr lang="en-US" dirty="0" err="1" smtClean="0"/>
              <a:t>werkvormen</a:t>
            </a:r>
            <a:r>
              <a:rPr lang="en-US" dirty="0" smtClean="0"/>
              <a:t> </a:t>
            </a:r>
            <a:r>
              <a:rPr lang="en-US" dirty="0" err="1" smtClean="0"/>
              <a:t>gebaseerd</a:t>
            </a:r>
            <a:r>
              <a:rPr lang="en-US" dirty="0" smtClean="0"/>
              <a:t> op OER</a:t>
            </a:r>
          </a:p>
          <a:p>
            <a:r>
              <a:rPr lang="en-US" dirty="0" err="1" smtClean="0"/>
              <a:t>Morele</a:t>
            </a:r>
            <a:r>
              <a:rPr lang="en-US" dirty="0" smtClean="0"/>
              <a:t> </a:t>
            </a:r>
            <a:r>
              <a:rPr lang="en-US" dirty="0" err="1" smtClean="0"/>
              <a:t>waarde</a:t>
            </a:r>
            <a:endParaRPr lang="en-US" dirty="0" smtClean="0"/>
          </a:p>
          <a:p>
            <a:pPr lvl="1"/>
            <a:r>
              <a:rPr lang="en-US" dirty="0" err="1" smtClean="0"/>
              <a:t>Inclusiviteit</a:t>
            </a:r>
            <a:r>
              <a:rPr lang="en-US" dirty="0" smtClean="0"/>
              <a:t>, social justice</a:t>
            </a:r>
          </a:p>
          <a:p>
            <a:pPr lvl="1"/>
            <a:r>
              <a:rPr lang="en-US" dirty="0" err="1" smtClean="0"/>
              <a:t>Financiee</a:t>
            </a:r>
            <a:r>
              <a:rPr lang="en-US" dirty="0" err="1"/>
              <a:t>l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85" y="935879"/>
            <a:ext cx="2908452" cy="3246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7876" y="4598894"/>
            <a:ext cx="4453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(Jacobi et al, 2019); (Wiley &amp; Hilton, 2018</a:t>
            </a:r>
            <a:r>
              <a:rPr lang="en-US" sz="1000" dirty="0" smtClean="0"/>
              <a:t>); (Hodgkinson-Williams &amp; Trotter, 2018)</a:t>
            </a:r>
            <a:endParaRPr lang="nl-NL" sz="1000" dirty="0"/>
          </a:p>
        </p:txBody>
      </p:sp>
      <p:sp>
        <p:nvSpPr>
          <p:cNvPr id="6" name="Rounded Rectangle 5"/>
          <p:cNvSpPr/>
          <p:nvPr/>
        </p:nvSpPr>
        <p:spPr>
          <a:xfrm>
            <a:off x="3832412" y="1723670"/>
            <a:ext cx="1822076" cy="83542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Docent of </a:t>
            </a:r>
            <a:r>
              <a:rPr lang="en-US" dirty="0" err="1" smtClean="0"/>
              <a:t>instelling</a:t>
            </a:r>
            <a:r>
              <a:rPr lang="en-US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73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</TotalTime>
  <Words>364</Words>
  <Application>Microsoft Office PowerPoint</Application>
  <PresentationFormat>On-screen Show (16:9)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 Neue</vt:lpstr>
      <vt:lpstr>Wingdings</vt:lpstr>
      <vt:lpstr>Aangepast ontwerp</vt:lpstr>
      <vt:lpstr>Meerwaarde OER voor onderwijs</vt:lpstr>
      <vt:lpstr>Agenda</vt:lpstr>
      <vt:lpstr>Waar hebben we het over?</vt:lpstr>
      <vt:lpstr>Waar hebben we het over?</vt:lpstr>
      <vt:lpstr>PowerPoint Presentation</vt:lpstr>
      <vt:lpstr>Adoptie door docenten</vt:lpstr>
      <vt:lpstr>Generieke meerwaarde open leermaterialen</vt:lpstr>
      <vt:lpstr>Dimensies</vt:lpstr>
      <vt:lpstr>Afgeleide waarde</vt:lpstr>
      <vt:lpstr>Hoe speelt dit mee bij ondersteuning?</vt:lpstr>
      <vt:lpstr>PowerPoint Presentation</vt:lpstr>
      <vt:lpstr>PowerPoint Presentation</vt:lpstr>
      <vt:lpstr>Hoe ondersteunen generiek?</vt:lpstr>
      <vt:lpstr>Hoe ondersteunen specifiek?</vt:lpstr>
      <vt:lpstr>PowerPoint Presentation</vt:lpstr>
      <vt:lpstr>Colofon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Vincent van Brink</dc:creator>
  <cp:lastModifiedBy>Robert Schuwer</cp:lastModifiedBy>
  <cp:revision>56</cp:revision>
  <cp:lastPrinted>2014-08-19T14:33:34Z</cp:lastPrinted>
  <dcterms:created xsi:type="dcterms:W3CDTF">2014-08-06T13:54:14Z</dcterms:created>
  <dcterms:modified xsi:type="dcterms:W3CDTF">2021-04-25T13:13:49Z</dcterms:modified>
</cp:coreProperties>
</file>