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80" r:id="rId6"/>
    <p:sldId id="281" r:id="rId7"/>
    <p:sldId id="259" r:id="rId8"/>
    <p:sldId id="260" r:id="rId9"/>
    <p:sldId id="266" r:id="rId10"/>
    <p:sldId id="261" r:id="rId11"/>
    <p:sldId id="267" r:id="rId12"/>
    <p:sldId id="262" r:id="rId13"/>
    <p:sldId id="263" r:id="rId14"/>
    <p:sldId id="268" r:id="rId15"/>
    <p:sldId id="282" r:id="rId16"/>
    <p:sldId id="272" r:id="rId17"/>
    <p:sldId id="273" r:id="rId18"/>
    <p:sldId id="274" r:id="rId19"/>
    <p:sldId id="275" r:id="rId20"/>
    <p:sldId id="276" r:id="rId21"/>
    <p:sldId id="277" r:id="rId22"/>
    <p:sldId id="278" r:id="rId23"/>
    <p:sldId id="283" r:id="rId24"/>
    <p:sldId id="269" r:id="rId25"/>
    <p:sldId id="258" r:id="rId26"/>
    <p:sldId id="271" r:id="rId27"/>
    <p:sldId id="284"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175A"/>
    <a:srgbClr val="D21C5D"/>
    <a:srgbClr val="E43026"/>
    <a:srgbClr val="E42E26"/>
    <a:srgbClr val="F36F21"/>
    <a:srgbClr val="F794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a:p>
        </p:txBody>
      </p:sp>
      <p:sp>
        <p:nvSpPr>
          <p:cNvPr id="4" name="Date Placeholder 3"/>
          <p:cNvSpPr>
            <a:spLocks noGrp="1"/>
          </p:cNvSpPr>
          <p:nvPr>
            <p:ph type="dt" sz="half" idx="10"/>
          </p:nvPr>
        </p:nvSpPr>
        <p:spPr/>
        <p:txBody>
          <a:bodyPr/>
          <a:lstStyle/>
          <a:p>
            <a:fld id="{81656D11-3AAE-482E-A2D8-6D4EA2E773FA}" type="datetimeFigureOut">
              <a:rPr lang="en-US" smtClean="0"/>
              <a:t>10/23/2020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D8E96-7258-4405-8270-82061AE3692F}" type="slidenum">
              <a:rPr lang="en-US" smtClean="0"/>
              <a:t>‹#›</a:t>
            </a:fld>
            <a:endParaRPr lang="en-US"/>
          </a:p>
        </p:txBody>
      </p:sp>
    </p:spTree>
    <p:extLst>
      <p:ext uri="{BB962C8B-B14F-4D97-AF65-F5344CB8AC3E}">
        <p14:creationId xmlns:p14="http://schemas.microsoft.com/office/powerpoint/2010/main" val="1118852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81656D11-3AAE-482E-A2D8-6D4EA2E773FA}" type="datetimeFigureOut">
              <a:rPr lang="en-US" smtClean="0"/>
              <a:t>10/23/2020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D8E96-7258-4405-8270-82061AE3692F}" type="slidenum">
              <a:rPr lang="en-US" smtClean="0"/>
              <a:t>‹#›</a:t>
            </a:fld>
            <a:endParaRPr lang="en-US"/>
          </a:p>
        </p:txBody>
      </p:sp>
    </p:spTree>
    <p:extLst>
      <p:ext uri="{BB962C8B-B14F-4D97-AF65-F5344CB8AC3E}">
        <p14:creationId xmlns:p14="http://schemas.microsoft.com/office/powerpoint/2010/main" val="3582690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nl-NL"/>
              <a:t>Klik om stijl te bewerken</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81656D11-3AAE-482E-A2D8-6D4EA2E773FA}" type="datetimeFigureOut">
              <a:rPr lang="en-US" smtClean="0"/>
              <a:t>10/23/2020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D8E96-7258-4405-8270-82061AE3692F}" type="slidenum">
              <a:rPr lang="en-US" smtClean="0"/>
              <a:t>‹#›</a:t>
            </a:fld>
            <a:endParaRPr lang="en-US"/>
          </a:p>
        </p:txBody>
      </p:sp>
    </p:spTree>
    <p:extLst>
      <p:ext uri="{BB962C8B-B14F-4D97-AF65-F5344CB8AC3E}">
        <p14:creationId xmlns:p14="http://schemas.microsoft.com/office/powerpoint/2010/main" val="169432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81656D11-3AAE-482E-A2D8-6D4EA2E773FA}" type="datetimeFigureOut">
              <a:rPr lang="en-US" smtClean="0"/>
              <a:t>10/23/2020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D8E96-7258-4405-8270-82061AE3692F}" type="slidenum">
              <a:rPr lang="en-US" smtClean="0"/>
              <a:t>‹#›</a:t>
            </a:fld>
            <a:endParaRPr lang="en-US"/>
          </a:p>
        </p:txBody>
      </p:sp>
    </p:spTree>
    <p:extLst>
      <p:ext uri="{BB962C8B-B14F-4D97-AF65-F5344CB8AC3E}">
        <p14:creationId xmlns:p14="http://schemas.microsoft.com/office/powerpoint/2010/main" val="2076794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81656D11-3AAE-482E-A2D8-6D4EA2E773FA}" type="datetimeFigureOut">
              <a:rPr lang="en-US" smtClean="0"/>
              <a:t>10/23/2020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D8E96-7258-4405-8270-82061AE3692F}" type="slidenum">
              <a:rPr lang="en-US" smtClean="0"/>
              <a:t>‹#›</a:t>
            </a:fld>
            <a:endParaRPr lang="en-US"/>
          </a:p>
        </p:txBody>
      </p:sp>
    </p:spTree>
    <p:extLst>
      <p:ext uri="{BB962C8B-B14F-4D97-AF65-F5344CB8AC3E}">
        <p14:creationId xmlns:p14="http://schemas.microsoft.com/office/powerpoint/2010/main" val="1259998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p:txBody>
          <a:bodyPr/>
          <a:lstStyle/>
          <a:p>
            <a:fld id="{81656D11-3AAE-482E-A2D8-6D4EA2E773FA}" type="datetimeFigureOut">
              <a:rPr lang="en-US" smtClean="0"/>
              <a:t>10/23/2020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D8E96-7258-4405-8270-82061AE3692F}" type="slidenum">
              <a:rPr lang="en-US" smtClean="0"/>
              <a:t>‹#›</a:t>
            </a:fld>
            <a:endParaRPr lang="en-US"/>
          </a:p>
        </p:txBody>
      </p:sp>
    </p:spTree>
    <p:extLst>
      <p:ext uri="{BB962C8B-B14F-4D97-AF65-F5344CB8AC3E}">
        <p14:creationId xmlns:p14="http://schemas.microsoft.com/office/powerpoint/2010/main" val="3539961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nl-NL"/>
              <a:t>Klik om stijl te bewerken</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Date Placeholder 6"/>
          <p:cNvSpPr>
            <a:spLocks noGrp="1"/>
          </p:cNvSpPr>
          <p:nvPr>
            <p:ph type="dt" sz="half" idx="10"/>
          </p:nvPr>
        </p:nvSpPr>
        <p:spPr/>
        <p:txBody>
          <a:bodyPr/>
          <a:lstStyle/>
          <a:p>
            <a:fld id="{81656D11-3AAE-482E-A2D8-6D4EA2E773FA}" type="datetimeFigureOut">
              <a:rPr lang="en-US" smtClean="0"/>
              <a:t>10/23/2020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DD8E96-7258-4405-8270-82061AE3692F}" type="slidenum">
              <a:rPr lang="en-US" smtClean="0"/>
              <a:t>‹#›</a:t>
            </a:fld>
            <a:endParaRPr lang="en-US"/>
          </a:p>
        </p:txBody>
      </p:sp>
    </p:spTree>
    <p:extLst>
      <p:ext uri="{BB962C8B-B14F-4D97-AF65-F5344CB8AC3E}">
        <p14:creationId xmlns:p14="http://schemas.microsoft.com/office/powerpoint/2010/main" val="3361563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Date Placeholder 2"/>
          <p:cNvSpPr>
            <a:spLocks noGrp="1"/>
          </p:cNvSpPr>
          <p:nvPr>
            <p:ph type="dt" sz="half" idx="10"/>
          </p:nvPr>
        </p:nvSpPr>
        <p:spPr/>
        <p:txBody>
          <a:bodyPr/>
          <a:lstStyle/>
          <a:p>
            <a:fld id="{81656D11-3AAE-482E-A2D8-6D4EA2E773FA}" type="datetimeFigureOut">
              <a:rPr lang="en-US" smtClean="0"/>
              <a:t>10/23/2020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DD8E96-7258-4405-8270-82061AE3692F}" type="slidenum">
              <a:rPr lang="en-US" smtClean="0"/>
              <a:t>‹#›</a:t>
            </a:fld>
            <a:endParaRPr lang="en-US"/>
          </a:p>
        </p:txBody>
      </p:sp>
    </p:spTree>
    <p:extLst>
      <p:ext uri="{BB962C8B-B14F-4D97-AF65-F5344CB8AC3E}">
        <p14:creationId xmlns:p14="http://schemas.microsoft.com/office/powerpoint/2010/main" val="497015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656D11-3AAE-482E-A2D8-6D4EA2E773FA}" type="datetimeFigureOut">
              <a:rPr lang="en-US" smtClean="0"/>
              <a:t>10/23/2020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DD8E96-7258-4405-8270-82061AE3692F}" type="slidenum">
              <a:rPr lang="en-US" smtClean="0"/>
              <a:t>‹#›</a:t>
            </a:fld>
            <a:endParaRPr lang="en-US"/>
          </a:p>
        </p:txBody>
      </p:sp>
    </p:spTree>
    <p:extLst>
      <p:ext uri="{BB962C8B-B14F-4D97-AF65-F5344CB8AC3E}">
        <p14:creationId xmlns:p14="http://schemas.microsoft.com/office/powerpoint/2010/main" val="13600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81656D11-3AAE-482E-A2D8-6D4EA2E773FA}" type="datetimeFigureOut">
              <a:rPr lang="en-US" smtClean="0"/>
              <a:t>10/23/2020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D8E96-7258-4405-8270-82061AE3692F}" type="slidenum">
              <a:rPr lang="en-US" smtClean="0"/>
              <a:t>‹#›</a:t>
            </a:fld>
            <a:endParaRPr lang="en-US"/>
          </a:p>
        </p:txBody>
      </p:sp>
    </p:spTree>
    <p:extLst>
      <p:ext uri="{BB962C8B-B14F-4D97-AF65-F5344CB8AC3E}">
        <p14:creationId xmlns:p14="http://schemas.microsoft.com/office/powerpoint/2010/main" val="1021652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81656D11-3AAE-482E-A2D8-6D4EA2E773FA}" type="datetimeFigureOut">
              <a:rPr lang="en-US" smtClean="0"/>
              <a:t>10/23/2020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D8E96-7258-4405-8270-82061AE3692F}" type="slidenum">
              <a:rPr lang="en-US" smtClean="0"/>
              <a:t>‹#›</a:t>
            </a:fld>
            <a:endParaRPr lang="en-US"/>
          </a:p>
        </p:txBody>
      </p:sp>
    </p:spTree>
    <p:extLst>
      <p:ext uri="{BB962C8B-B14F-4D97-AF65-F5344CB8AC3E}">
        <p14:creationId xmlns:p14="http://schemas.microsoft.com/office/powerpoint/2010/main" val="1575320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656D11-3AAE-482E-A2D8-6D4EA2E773FA}" type="datetimeFigureOut">
              <a:rPr lang="en-US" smtClean="0"/>
              <a:t>10/23/2020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DD8E96-7258-4405-8270-82061AE3692F}" type="slidenum">
              <a:rPr lang="en-US" smtClean="0"/>
              <a:t>‹#›</a:t>
            </a:fld>
            <a:endParaRPr lang="en-US"/>
          </a:p>
        </p:txBody>
      </p:sp>
    </p:spTree>
    <p:extLst>
      <p:ext uri="{BB962C8B-B14F-4D97-AF65-F5344CB8AC3E}">
        <p14:creationId xmlns:p14="http://schemas.microsoft.com/office/powerpoint/2010/main" val="3564387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xml"/><Relationship Id="rId7" Type="http://schemas.openxmlformats.org/officeDocument/2006/relationships/image" Target="../media/image4.png"/><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xml"/><Relationship Id="rId7" Type="http://schemas.openxmlformats.org/officeDocument/2006/relationships/image" Target="../media/image4.png"/><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xml"/><Relationship Id="rId7" Type="http://schemas.openxmlformats.org/officeDocument/2006/relationships/image" Target="../media/image4.png"/><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xml"/><Relationship Id="rId7" Type="http://schemas.openxmlformats.org/officeDocument/2006/relationships/image" Target="../media/image4.png"/><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805112" y="542493"/>
            <a:ext cx="7862887" cy="2720253"/>
          </a:xfrm>
          <a:solidFill>
            <a:srgbClr val="E42E26"/>
          </a:solidFill>
          <a:effectLst>
            <a:outerShdw blurRad="76200" dir="13500000" sy="23000" kx="1200000" algn="br" rotWithShape="0">
              <a:prstClr val="black">
                <a:alpha val="20000"/>
              </a:prstClr>
            </a:outerShdw>
          </a:effectLst>
        </p:spPr>
        <p:txBody>
          <a:bodyPr>
            <a:normAutofit fontScale="90000"/>
          </a:bodyPr>
          <a:lstStyle/>
          <a:p>
            <a:br>
              <a:rPr lang="nl-NL" sz="9600">
                <a:solidFill>
                  <a:srgbClr val="E43026"/>
                </a:solidFill>
                <a:latin typeface="Daytona Pro Light" panose="020B0304030503040204" pitchFamily="34" charset="0"/>
              </a:rPr>
            </a:br>
            <a:br>
              <a:rPr lang="nl-NL" sz="9600">
                <a:solidFill>
                  <a:srgbClr val="E43026"/>
                </a:solidFill>
                <a:latin typeface="Daytona Pro Light" panose="020B0304030503040204" pitchFamily="34" charset="0"/>
              </a:rPr>
            </a:br>
            <a:br>
              <a:rPr lang="nl-NL" sz="9600">
                <a:solidFill>
                  <a:srgbClr val="E43026"/>
                </a:solidFill>
                <a:latin typeface="Daytona Pro Light" panose="020B0304030503040204" pitchFamily="34" charset="0"/>
              </a:rPr>
            </a:br>
            <a:r>
              <a:rPr lang="nl-NL" b="1">
                <a:solidFill>
                  <a:schemeClr val="bg1"/>
                </a:solidFill>
              </a:rPr>
              <a:t>Licentiemanagement in een nieuw decennium: trends en ontwikkelingen </a:t>
            </a:r>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sp>
        <p:nvSpPr>
          <p:cNvPr id="3" name="Ondertitel 2">
            <a:extLst>
              <a:ext uri="{FF2B5EF4-FFF2-40B4-BE49-F238E27FC236}">
                <a16:creationId xmlns:a16="http://schemas.microsoft.com/office/drawing/2014/main" id="{C83DBBC2-02B5-4F0A-93A7-80F311B6F49B}"/>
              </a:ext>
            </a:extLst>
          </p:cNvPr>
          <p:cNvSpPr>
            <a:spLocks noGrp="1"/>
          </p:cNvSpPr>
          <p:nvPr>
            <p:ph type="subTitle" idx="1"/>
          </p:nvPr>
        </p:nvSpPr>
        <p:spPr>
          <a:xfrm>
            <a:off x="2805111" y="3389022"/>
            <a:ext cx="7862888" cy="2720254"/>
          </a:xfrm>
          <a:solidFill>
            <a:srgbClr val="D21C5D"/>
          </a:solidFill>
          <a:effectLst>
            <a:outerShdw blurRad="76200" dir="13500000" sy="23000" kx="1200000" algn="br" rotWithShape="0">
              <a:prstClr val="black">
                <a:alpha val="20000"/>
              </a:prstClr>
            </a:outerShdw>
          </a:effectLst>
        </p:spPr>
        <p:txBody>
          <a:bodyPr>
            <a:normAutofit fontScale="92500" lnSpcReduction="10000"/>
          </a:bodyPr>
          <a:lstStyle/>
          <a:p>
            <a:pPr>
              <a:lnSpc>
                <a:spcPct val="120000"/>
              </a:lnSpc>
            </a:pPr>
            <a:r>
              <a:rPr lang="nl-NL" sz="4800" dirty="0">
                <a:solidFill>
                  <a:schemeClr val="bg1"/>
                </a:solidFill>
              </a:rPr>
              <a:t>Werkgroep Licenties </a:t>
            </a:r>
          </a:p>
          <a:p>
            <a:pPr>
              <a:lnSpc>
                <a:spcPct val="120000"/>
              </a:lnSpc>
            </a:pPr>
            <a:r>
              <a:rPr lang="nl-NL" sz="2200" dirty="0">
                <a:solidFill>
                  <a:schemeClr val="bg1"/>
                </a:solidFill>
              </a:rPr>
              <a:t>In samenwerking met </a:t>
            </a:r>
          </a:p>
          <a:p>
            <a:pPr>
              <a:lnSpc>
                <a:spcPct val="120000"/>
              </a:lnSpc>
            </a:pPr>
            <a:r>
              <a:rPr lang="nl-NL" sz="4800" dirty="0">
                <a:solidFill>
                  <a:schemeClr val="bg1"/>
                </a:solidFill>
              </a:rPr>
              <a:t>SURF </a:t>
            </a:r>
          </a:p>
          <a:p>
            <a:pPr>
              <a:lnSpc>
                <a:spcPct val="120000"/>
              </a:lnSpc>
            </a:pPr>
            <a:r>
              <a:rPr lang="nl-NL" sz="2200" dirty="0">
                <a:solidFill>
                  <a:schemeClr val="bg1"/>
                </a:solidFill>
              </a:rPr>
              <a:t>9 oktober 2020</a:t>
            </a:r>
          </a:p>
          <a:p>
            <a:pPr>
              <a:lnSpc>
                <a:spcPct val="120000"/>
              </a:lnSpc>
            </a:pPr>
            <a:endParaRPr lang="nl-NL" sz="4800" dirty="0">
              <a:solidFill>
                <a:schemeClr val="bg1"/>
              </a:solidFill>
            </a:endParaRPr>
          </a:p>
          <a:p>
            <a:pPr>
              <a:lnSpc>
                <a:spcPct val="120000"/>
              </a:lnSpc>
            </a:pPr>
            <a:endParaRPr lang="nl-NL" dirty="0">
              <a:solidFill>
                <a:srgbClr val="D1175A"/>
              </a:solidFill>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Tree>
    <p:extLst>
      <p:ext uri="{BB962C8B-B14F-4D97-AF65-F5344CB8AC3E}">
        <p14:creationId xmlns:p14="http://schemas.microsoft.com/office/powerpoint/2010/main" val="3580082847"/>
      </p:ext>
    </p:extLst>
  </p:cSld>
  <p:clrMapOvr>
    <a:masterClrMapping/>
  </p:clrMapOvr>
  <mc:AlternateContent xmlns:mc="http://schemas.openxmlformats.org/markup-compatibility/2006" xmlns:p14="http://schemas.microsoft.com/office/powerpoint/2010/main">
    <mc:Choice Requires="p14">
      <p:transition spd="slow" p14:dur="2000" advTm="1094"/>
    </mc:Choice>
    <mc:Fallback xmlns="">
      <p:transition spd="slow" advTm="109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734603" y="1182294"/>
            <a:ext cx="8507895" cy="4893647"/>
          </a:xfrm>
          <a:prstGeom prst="rect">
            <a:avLst/>
          </a:prstGeom>
          <a:solidFill>
            <a:srgbClr val="D1175A"/>
          </a:solidFill>
        </p:spPr>
        <p:txBody>
          <a:bodyPr wrap="square" rtlCol="0">
            <a:spAutoFit/>
          </a:bodyPr>
          <a:lstStyle/>
          <a:p>
            <a:pPr algn="ctr"/>
            <a:r>
              <a:rPr lang="nl-NL" sz="4800" dirty="0">
                <a:solidFill>
                  <a:schemeClr val="bg1"/>
                </a:solidFill>
              </a:rPr>
              <a:t>Invloed van de SHB leden &gt; gebruik de kanalen die er zijn!</a:t>
            </a:r>
          </a:p>
          <a:p>
            <a:endParaRPr lang="nl-NL" sz="4800" dirty="0">
              <a:solidFill>
                <a:schemeClr val="bg1"/>
              </a:solidFill>
            </a:endParaRPr>
          </a:p>
          <a:p>
            <a:r>
              <a:rPr lang="nl-NL" sz="2000" dirty="0">
                <a:solidFill>
                  <a:schemeClr val="bg1"/>
                </a:solidFill>
              </a:rPr>
              <a:t>-Gebruikersgroepen: Kluwer navigator, </a:t>
            </a:r>
            <a:r>
              <a:rPr lang="nl-NL" sz="2000" dirty="0" err="1">
                <a:solidFill>
                  <a:schemeClr val="bg1"/>
                </a:solidFill>
              </a:rPr>
              <a:t>Nexis</a:t>
            </a:r>
            <a:r>
              <a:rPr lang="nl-NL" sz="2000" dirty="0">
                <a:solidFill>
                  <a:schemeClr val="bg1"/>
                </a:solidFill>
              </a:rPr>
              <a:t> Uni, Boomportaal</a:t>
            </a:r>
          </a:p>
          <a:p>
            <a:r>
              <a:rPr lang="nl-NL" sz="2000" dirty="0">
                <a:solidFill>
                  <a:schemeClr val="bg1"/>
                </a:solidFill>
              </a:rPr>
              <a:t>-SHB discussielijst voor Licentiecontactpersonen (</a:t>
            </a:r>
            <a:r>
              <a:rPr lang="nl-NL" sz="2000" dirty="0" err="1">
                <a:solidFill>
                  <a:schemeClr val="bg1"/>
                </a:solidFill>
              </a:rPr>
              <a:t>lcp</a:t>
            </a:r>
            <a:r>
              <a:rPr lang="nl-NL" sz="2000" dirty="0">
                <a:solidFill>
                  <a:schemeClr val="bg1"/>
                </a:solidFill>
              </a:rPr>
              <a:t>)</a:t>
            </a:r>
          </a:p>
          <a:p>
            <a:r>
              <a:rPr lang="nl-NL" sz="2000" dirty="0">
                <a:solidFill>
                  <a:schemeClr val="bg1"/>
                </a:solidFill>
              </a:rPr>
              <a:t>-</a:t>
            </a:r>
            <a:r>
              <a:rPr lang="nl-NL" sz="2000" dirty="0" err="1">
                <a:solidFill>
                  <a:schemeClr val="bg1"/>
                </a:solidFill>
              </a:rPr>
              <a:t>Wgli</a:t>
            </a:r>
            <a:r>
              <a:rPr lang="nl-NL" sz="2000" dirty="0">
                <a:solidFill>
                  <a:schemeClr val="bg1"/>
                </a:solidFill>
              </a:rPr>
              <a:t> leden</a:t>
            </a:r>
          </a:p>
          <a:p>
            <a:r>
              <a:rPr lang="nl-NL" sz="2000" dirty="0">
                <a:solidFill>
                  <a:schemeClr val="bg1"/>
                </a:solidFill>
              </a:rPr>
              <a:t>-SURF</a:t>
            </a:r>
          </a:p>
          <a:p>
            <a:endParaRPr lang="nl-NL" sz="4800" dirty="0">
              <a:solidFill>
                <a:schemeClr val="bg1"/>
              </a:solidFill>
            </a:endParaRPr>
          </a:p>
          <a:p>
            <a:endParaRPr lang="nl-NL" sz="4000" dirty="0">
              <a:solidFill>
                <a:schemeClr val="bg1"/>
              </a:solidFill>
            </a:endParaRPr>
          </a:p>
        </p:txBody>
      </p:sp>
    </p:spTree>
    <p:extLst>
      <p:ext uri="{BB962C8B-B14F-4D97-AF65-F5344CB8AC3E}">
        <p14:creationId xmlns:p14="http://schemas.microsoft.com/office/powerpoint/2010/main" val="2831686949"/>
      </p:ext>
    </p:extLst>
  </p:cSld>
  <p:clrMapOvr>
    <a:masterClrMapping/>
  </p:clrMapOvr>
  <mc:AlternateContent xmlns:mc="http://schemas.openxmlformats.org/markup-compatibility/2006" xmlns:p14="http://schemas.microsoft.com/office/powerpoint/2010/main">
    <mc:Choice Requires="p14">
      <p:transition spd="slow" p14:dur="2000" advTm="14320"/>
    </mc:Choice>
    <mc:Fallback xmlns="">
      <p:transition spd="slow" advTm="1432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480385" y="1261196"/>
            <a:ext cx="8507895" cy="3785652"/>
          </a:xfrm>
          <a:prstGeom prst="rect">
            <a:avLst/>
          </a:prstGeom>
          <a:solidFill>
            <a:srgbClr val="D1175A"/>
          </a:solidFill>
        </p:spPr>
        <p:txBody>
          <a:bodyPr wrap="square" rtlCol="0">
            <a:spAutoFit/>
          </a:bodyPr>
          <a:lstStyle/>
          <a:p>
            <a:pPr algn="ctr"/>
            <a:r>
              <a:rPr lang="nl-NL" sz="4000" dirty="0">
                <a:solidFill>
                  <a:schemeClr val="bg1"/>
                </a:solidFill>
              </a:rPr>
              <a:t>Kosten</a:t>
            </a:r>
            <a:br>
              <a:rPr lang="nl-NL" sz="4000" dirty="0">
                <a:solidFill>
                  <a:schemeClr val="bg1"/>
                </a:solidFill>
              </a:rPr>
            </a:br>
            <a:endParaRPr lang="nl-NL" sz="4000" dirty="0">
              <a:solidFill>
                <a:schemeClr val="bg1"/>
              </a:solidFill>
            </a:endParaRPr>
          </a:p>
          <a:p>
            <a:pPr marL="685800" indent="-685800">
              <a:buFont typeface="Arial" panose="020B0604020202020204" pitchFamily="34" charset="0"/>
              <a:buChar char="•"/>
            </a:pPr>
            <a:r>
              <a:rPr lang="nl-NL" sz="4000" dirty="0" err="1">
                <a:solidFill>
                  <a:schemeClr val="bg1"/>
                </a:solidFill>
              </a:rPr>
              <a:t>Werkgroepleden</a:t>
            </a:r>
            <a:r>
              <a:rPr lang="nl-NL" sz="4000" dirty="0">
                <a:solidFill>
                  <a:schemeClr val="bg1"/>
                </a:solidFill>
              </a:rPr>
              <a:t> (Instelling)</a:t>
            </a:r>
          </a:p>
          <a:p>
            <a:pPr marL="685800" indent="-685800">
              <a:buFont typeface="Arial" panose="020B0604020202020204" pitchFamily="34" charset="0"/>
              <a:buChar char="•"/>
            </a:pPr>
            <a:r>
              <a:rPr lang="nl-NL" sz="4000" dirty="0">
                <a:solidFill>
                  <a:schemeClr val="bg1"/>
                </a:solidFill>
              </a:rPr>
              <a:t>Vergaderkosten Surf (DVO)</a:t>
            </a:r>
          </a:p>
          <a:p>
            <a:pPr marL="685800" indent="-685800">
              <a:buFont typeface="Arial" panose="020B0604020202020204" pitchFamily="34" charset="0"/>
              <a:buChar char="•"/>
            </a:pPr>
            <a:r>
              <a:rPr lang="nl-NL" sz="4000">
                <a:solidFill>
                  <a:schemeClr val="bg1"/>
                </a:solidFill>
              </a:rPr>
              <a:t>Secretariële </a:t>
            </a:r>
            <a:r>
              <a:rPr lang="nl-NL" sz="4000" dirty="0">
                <a:solidFill>
                  <a:schemeClr val="bg1"/>
                </a:solidFill>
              </a:rPr>
              <a:t>ondersteuning (SHB)</a:t>
            </a:r>
          </a:p>
          <a:p>
            <a:pPr marL="685800" indent="-685800">
              <a:buFont typeface="Arial" panose="020B0604020202020204" pitchFamily="34" charset="0"/>
              <a:buChar char="•"/>
            </a:pPr>
            <a:r>
              <a:rPr lang="nl-NL" sz="4000" dirty="0">
                <a:solidFill>
                  <a:schemeClr val="bg1"/>
                </a:solidFill>
              </a:rPr>
              <a:t>Scholing (SHB)  </a:t>
            </a:r>
          </a:p>
        </p:txBody>
      </p:sp>
    </p:spTree>
    <p:extLst>
      <p:ext uri="{BB962C8B-B14F-4D97-AF65-F5344CB8AC3E}">
        <p14:creationId xmlns:p14="http://schemas.microsoft.com/office/powerpoint/2010/main" val="3320450265"/>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dirty="0"/>
              <a:t>                               </a:t>
            </a:r>
          </a:p>
          <a:p>
            <a:endParaRPr lang="nl-NL" dirty="0"/>
          </a:p>
        </p:txBody>
      </p:sp>
      <p:sp>
        <p:nvSpPr>
          <p:cNvPr id="3" name="Tekstvak 2">
            <a:extLst>
              <a:ext uri="{FF2B5EF4-FFF2-40B4-BE49-F238E27FC236}">
                <a16:creationId xmlns:a16="http://schemas.microsoft.com/office/drawing/2014/main" id="{403AE1CA-2ED2-49FE-BD76-4D8217474FAB}"/>
              </a:ext>
            </a:extLst>
          </p:cNvPr>
          <p:cNvSpPr txBox="1"/>
          <p:nvPr/>
        </p:nvSpPr>
        <p:spPr>
          <a:xfrm>
            <a:off x="2618589" y="1298734"/>
            <a:ext cx="8507895" cy="1938992"/>
          </a:xfrm>
          <a:prstGeom prst="rect">
            <a:avLst/>
          </a:prstGeom>
          <a:solidFill>
            <a:srgbClr val="D1175A"/>
          </a:solidFill>
        </p:spPr>
        <p:txBody>
          <a:bodyPr wrap="square" rtlCol="0">
            <a:spAutoFit/>
          </a:bodyPr>
          <a:lstStyle/>
          <a:p>
            <a:pPr algn="ctr"/>
            <a:endParaRPr lang="nl-NL" sz="4000" dirty="0">
              <a:solidFill>
                <a:schemeClr val="bg1"/>
              </a:solidFill>
            </a:endParaRPr>
          </a:p>
          <a:p>
            <a:pPr algn="ctr"/>
            <a:r>
              <a:rPr lang="nl-NL" sz="4000" dirty="0">
                <a:solidFill>
                  <a:schemeClr val="bg1"/>
                </a:solidFill>
              </a:rPr>
              <a:t>Leermiddelen</a:t>
            </a:r>
            <a:br>
              <a:rPr lang="nl-NL" sz="4000" dirty="0">
                <a:solidFill>
                  <a:schemeClr val="bg1"/>
                </a:solidFill>
              </a:rPr>
            </a:br>
            <a:endParaRPr lang="nl-NL" sz="4000" dirty="0">
              <a:solidFill>
                <a:schemeClr val="bg1"/>
              </a:solidFill>
            </a:endParaRPr>
          </a:p>
        </p:txBody>
      </p:sp>
    </p:spTree>
    <p:extLst>
      <p:ext uri="{BB962C8B-B14F-4D97-AF65-F5344CB8AC3E}">
        <p14:creationId xmlns:p14="http://schemas.microsoft.com/office/powerpoint/2010/main" val="1946546278"/>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dirty="0"/>
              <a:t>                               </a:t>
            </a:r>
          </a:p>
          <a:p>
            <a:endParaRPr lang="nl-NL" dirty="0"/>
          </a:p>
        </p:txBody>
      </p:sp>
      <p:sp>
        <p:nvSpPr>
          <p:cNvPr id="3" name="Tekstvak 2">
            <a:extLst>
              <a:ext uri="{FF2B5EF4-FFF2-40B4-BE49-F238E27FC236}">
                <a16:creationId xmlns:a16="http://schemas.microsoft.com/office/drawing/2014/main" id="{403AE1CA-2ED2-49FE-BD76-4D8217474FAB}"/>
              </a:ext>
            </a:extLst>
          </p:cNvPr>
          <p:cNvSpPr txBox="1"/>
          <p:nvPr/>
        </p:nvSpPr>
        <p:spPr>
          <a:xfrm>
            <a:off x="2713945" y="1261196"/>
            <a:ext cx="8507895" cy="3232167"/>
          </a:xfrm>
          <a:prstGeom prst="rect">
            <a:avLst/>
          </a:prstGeom>
          <a:solidFill>
            <a:srgbClr val="D1175A"/>
          </a:solidFill>
        </p:spPr>
        <p:txBody>
          <a:bodyPr wrap="square" rtlCol="0">
            <a:spAutoFit/>
          </a:bodyPr>
          <a:lstStyle/>
          <a:p>
            <a:pPr algn="ctr"/>
            <a:r>
              <a:rPr lang="nl-NL" sz="4000" b="1" dirty="0">
                <a:solidFill>
                  <a:schemeClr val="bg1"/>
                </a:solidFill>
                <a:effectLst/>
                <a:ea typeface="Calibri" panose="020F0502020204030204" pitchFamily="34" charset="0"/>
              </a:rPr>
              <a:t>Introductie</a:t>
            </a:r>
            <a:br>
              <a:rPr lang="nl-NL" sz="4000" b="1" dirty="0">
                <a:solidFill>
                  <a:schemeClr val="bg1"/>
                </a:solidFill>
                <a:effectLst/>
                <a:ea typeface="Calibri" panose="020F0502020204030204" pitchFamily="34" charset="0"/>
              </a:rPr>
            </a:br>
            <a:endParaRPr lang="nl-NL" sz="4000" dirty="0">
              <a:solidFill>
                <a:schemeClr val="bg1"/>
              </a:solidFill>
              <a:effectLst/>
              <a:ea typeface="Calibri" panose="020F0502020204030204" pitchFamily="34" charset="0"/>
            </a:endParaRPr>
          </a:p>
          <a:p>
            <a:pPr marL="342900" lvl="0" indent="-342900">
              <a:lnSpc>
                <a:spcPct val="105000"/>
              </a:lnSpc>
              <a:buFont typeface="Symbol" panose="05050102010706020507" pitchFamily="18" charset="2"/>
              <a:buChar char=""/>
            </a:pPr>
            <a:r>
              <a:rPr lang="nl-NL" sz="4000" dirty="0">
                <a:solidFill>
                  <a:schemeClr val="bg1"/>
                </a:solidFill>
                <a:effectLst/>
                <a:ea typeface="Times New Roman" panose="02020603050405020304" pitchFamily="18" charset="0"/>
              </a:rPr>
              <a:t>Ervaringen vanuit Hogeschool Rotterdam</a:t>
            </a:r>
            <a:endParaRPr lang="nl-NL" sz="4000" dirty="0">
              <a:solidFill>
                <a:schemeClr val="bg1"/>
              </a:solidFill>
              <a:effectLst/>
              <a:ea typeface="Calibri" panose="020F0502020204030204" pitchFamily="34" charset="0"/>
            </a:endParaRPr>
          </a:p>
          <a:p>
            <a:pPr marL="342900" lvl="0" indent="-342900">
              <a:lnSpc>
                <a:spcPct val="105000"/>
              </a:lnSpc>
              <a:spcAft>
                <a:spcPts val="800"/>
              </a:spcAft>
              <a:buFont typeface="Symbol" panose="05050102010706020507" pitchFamily="18" charset="2"/>
              <a:buChar char=""/>
            </a:pPr>
            <a:r>
              <a:rPr lang="nl-NL" sz="4000" dirty="0">
                <a:solidFill>
                  <a:schemeClr val="bg1"/>
                </a:solidFill>
                <a:effectLst/>
                <a:ea typeface="Times New Roman" panose="02020603050405020304" pitchFamily="18" charset="0"/>
              </a:rPr>
              <a:t>Lekker praktisch </a:t>
            </a:r>
            <a:r>
              <a:rPr lang="nl-NL" sz="4000" dirty="0">
                <a:solidFill>
                  <a:schemeClr val="bg1"/>
                </a:solidFill>
                <a:effectLst/>
                <a:ea typeface="Times New Roman" panose="02020603050405020304" pitchFamily="18" charset="0"/>
                <a:cs typeface="Segoe UI Emoji" panose="020B0502040204020203" pitchFamily="34" charset="0"/>
              </a:rPr>
              <a:t>😊</a:t>
            </a:r>
            <a:endParaRPr lang="nl-NL" sz="4000" dirty="0">
              <a:solidFill>
                <a:schemeClr val="bg1"/>
              </a:solidFill>
              <a:effectLst/>
              <a:ea typeface="Calibri" panose="020F0502020204030204" pitchFamily="34" charset="0"/>
            </a:endParaRPr>
          </a:p>
        </p:txBody>
      </p:sp>
    </p:spTree>
    <p:extLst>
      <p:ext uri="{BB962C8B-B14F-4D97-AF65-F5344CB8AC3E}">
        <p14:creationId xmlns:p14="http://schemas.microsoft.com/office/powerpoint/2010/main" val="1150809032"/>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849944" y="1026985"/>
            <a:ext cx="8507895" cy="3980577"/>
          </a:xfrm>
          <a:prstGeom prst="rect">
            <a:avLst/>
          </a:prstGeom>
          <a:solidFill>
            <a:srgbClr val="D1175A"/>
          </a:solidFill>
        </p:spPr>
        <p:txBody>
          <a:bodyPr wrap="square" rtlCol="0">
            <a:spAutoFit/>
          </a:bodyPr>
          <a:lstStyle/>
          <a:p>
            <a:pPr algn="ctr"/>
            <a:r>
              <a:rPr lang="en-US" sz="4000" dirty="0">
                <a:solidFill>
                  <a:schemeClr val="bg1"/>
                </a:solidFill>
              </a:rPr>
              <a:t>Trends</a:t>
            </a:r>
            <a:br>
              <a:rPr lang="en-US" sz="4000" dirty="0">
                <a:solidFill>
                  <a:schemeClr val="bg1"/>
                </a:solidFill>
              </a:rPr>
            </a:br>
            <a:endParaRPr lang="en-US" sz="4000" dirty="0">
              <a:solidFill>
                <a:schemeClr val="bg1"/>
              </a:solidFill>
            </a:endParaRPr>
          </a:p>
          <a:p>
            <a:pPr marL="342900" lvl="0" indent="-342900">
              <a:lnSpc>
                <a:spcPct val="105000"/>
              </a:lnSpc>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Docenten en opleidingen op zoek naar online leermiddelen </a:t>
            </a: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spcAft>
                <a:spcPts val="800"/>
              </a:spcAft>
              <a:buFont typeface="Symbol" panose="05050102010706020507" pitchFamily="18" charset="2"/>
              <a:buChar char=""/>
            </a:pPr>
            <a:r>
              <a:rPr lang="en-GB" sz="4000" i="1" dirty="0">
                <a:solidFill>
                  <a:schemeClr val="bg1"/>
                </a:solidFill>
                <a:effectLst/>
                <a:latin typeface="Calibri" panose="020F0502020204030204" pitchFamily="34" charset="0"/>
                <a:ea typeface="Times New Roman" panose="02020603050405020304" pitchFamily="18" charset="0"/>
              </a:rPr>
              <a:t>Cross-over</a:t>
            </a:r>
            <a:r>
              <a:rPr lang="en-GB" sz="4000" dirty="0">
                <a:solidFill>
                  <a:schemeClr val="bg1"/>
                </a:solidFill>
                <a:effectLst/>
                <a:latin typeface="Calibri" panose="020F0502020204030204" pitchFamily="34" charset="0"/>
                <a:ea typeface="Times New Roman" panose="02020603050405020304" pitchFamily="18" charset="0"/>
              </a:rPr>
              <a:t> </a:t>
            </a:r>
            <a:r>
              <a:rPr lang="en-GB" sz="4000" dirty="0" err="1">
                <a:solidFill>
                  <a:schemeClr val="bg1"/>
                </a:solidFill>
                <a:effectLst/>
                <a:latin typeface="Calibri" panose="020F0502020204030204" pitchFamily="34" charset="0"/>
                <a:ea typeface="Times New Roman" panose="02020603050405020304" pitchFamily="18" charset="0"/>
              </a:rPr>
              <a:t>producten</a:t>
            </a:r>
            <a:endParaRPr lang="nl-NL" sz="4000" dirty="0">
              <a:solidFill>
                <a:schemeClr val="bg1"/>
              </a:solidFill>
              <a:effectLst/>
              <a:latin typeface="Calibri" panose="020F0502020204030204" pitchFamily="34" charset="0"/>
              <a:ea typeface="Calibri" panose="020F0502020204030204" pitchFamily="34" charset="0"/>
            </a:endParaRPr>
          </a:p>
          <a:p>
            <a:endParaRPr lang="nl-NL" sz="4000" dirty="0">
              <a:solidFill>
                <a:schemeClr val="bg1"/>
              </a:solidFill>
            </a:endParaRPr>
          </a:p>
        </p:txBody>
      </p:sp>
    </p:spTree>
    <p:extLst>
      <p:ext uri="{BB962C8B-B14F-4D97-AF65-F5344CB8AC3E}">
        <p14:creationId xmlns:p14="http://schemas.microsoft.com/office/powerpoint/2010/main" val="2120735914"/>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734603" y="1084950"/>
            <a:ext cx="8507895" cy="3949799"/>
          </a:xfrm>
          <a:prstGeom prst="rect">
            <a:avLst/>
          </a:prstGeom>
          <a:solidFill>
            <a:srgbClr val="D1175A"/>
          </a:solidFill>
        </p:spPr>
        <p:txBody>
          <a:bodyPr wrap="square" rtlCol="0">
            <a:spAutoFit/>
          </a:bodyPr>
          <a:lstStyle/>
          <a:p>
            <a:pPr algn="ctr"/>
            <a:r>
              <a:rPr lang="en-US" sz="4000" dirty="0" err="1">
                <a:solidFill>
                  <a:schemeClr val="bg1"/>
                </a:solidFill>
              </a:rPr>
              <a:t>Vragen</a:t>
            </a:r>
            <a:endParaRPr lang="en-US" sz="4000" dirty="0">
              <a:solidFill>
                <a:schemeClr val="bg1"/>
              </a:solidFill>
            </a:endParaRPr>
          </a:p>
          <a:p>
            <a:pPr algn="ctr"/>
            <a:endParaRPr lang="en-US" sz="4000" dirty="0">
              <a:solidFill>
                <a:schemeClr val="bg1"/>
              </a:solidFill>
            </a:endParaRPr>
          </a:p>
          <a:p>
            <a:pPr marL="342900" lvl="0" indent="-342900">
              <a:lnSpc>
                <a:spcPct val="105000"/>
              </a:lnSpc>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Gericht op docenten?</a:t>
            </a: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spcAft>
                <a:spcPts val="800"/>
              </a:spcAft>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Gericht op studenten?</a:t>
            </a:r>
            <a:endParaRPr lang="nl-NL" sz="4000" dirty="0">
              <a:solidFill>
                <a:schemeClr val="bg1"/>
              </a:solidFill>
              <a:latin typeface="Calibri" panose="020F0502020204030204" pitchFamily="34" charset="0"/>
              <a:ea typeface="Times New Roman" panose="02020603050405020304" pitchFamily="18" charset="0"/>
            </a:endParaRPr>
          </a:p>
          <a:p>
            <a:pPr marL="342900" lvl="0" indent="-342900">
              <a:lnSpc>
                <a:spcPct val="105000"/>
              </a:lnSpc>
              <a:spcAft>
                <a:spcPts val="800"/>
              </a:spcAft>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Hoe gaan we om met de vraag vanuit het onderwijs?</a:t>
            </a:r>
            <a:endParaRPr lang="nl-NL" sz="4000" dirty="0">
              <a:solidFill>
                <a:schemeClr val="bg1"/>
              </a:solidFill>
            </a:endParaRPr>
          </a:p>
        </p:txBody>
      </p:sp>
    </p:spTree>
    <p:extLst>
      <p:ext uri="{BB962C8B-B14F-4D97-AF65-F5344CB8AC3E}">
        <p14:creationId xmlns:p14="http://schemas.microsoft.com/office/powerpoint/2010/main" val="3997487128"/>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491122"/>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316251" y="1261196"/>
            <a:ext cx="9015097" cy="4164345"/>
          </a:xfrm>
          <a:prstGeom prst="rect">
            <a:avLst/>
          </a:prstGeom>
          <a:solidFill>
            <a:srgbClr val="D1175A"/>
          </a:solidFill>
        </p:spPr>
        <p:txBody>
          <a:bodyPr wrap="square" rtlCol="0">
            <a:spAutoFit/>
          </a:bodyPr>
          <a:lstStyle/>
          <a:p>
            <a:pPr algn="ctr"/>
            <a:r>
              <a:rPr lang="nl-NL" sz="3200" b="1" dirty="0">
                <a:solidFill>
                  <a:schemeClr val="bg1"/>
                </a:solidFill>
                <a:effectLst/>
                <a:latin typeface="Calibri" panose="020F0502020204030204" pitchFamily="34" charset="0"/>
                <a:ea typeface="Calibri" panose="020F0502020204030204" pitchFamily="34" charset="0"/>
              </a:rPr>
              <a:t>Typen leermiddelen en ontwikkeling</a:t>
            </a:r>
            <a:br>
              <a:rPr lang="nl-NL" sz="2800" b="1" dirty="0">
                <a:solidFill>
                  <a:schemeClr val="bg1"/>
                </a:solidFill>
                <a:effectLst/>
                <a:latin typeface="Calibri" panose="020F0502020204030204" pitchFamily="34" charset="0"/>
                <a:ea typeface="Calibri" panose="020F0502020204030204" pitchFamily="34" charset="0"/>
              </a:rPr>
            </a:br>
            <a:endParaRPr lang="nl-NL" sz="28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buFont typeface="+mj-lt"/>
              <a:buAutoNum type="arabicPeriod"/>
            </a:pPr>
            <a:r>
              <a:rPr lang="nl-NL" sz="2800" dirty="0">
                <a:solidFill>
                  <a:schemeClr val="bg1"/>
                </a:solidFill>
                <a:effectLst/>
                <a:latin typeface="Calibri" panose="020F0502020204030204" pitchFamily="34" charset="0"/>
                <a:ea typeface="Times New Roman" panose="02020603050405020304" pitchFamily="18" charset="0"/>
              </a:rPr>
              <a:t>Databanken, e books, e journals – </a:t>
            </a:r>
            <a:r>
              <a:rPr lang="nl-NL" sz="2800" b="1" dirty="0">
                <a:solidFill>
                  <a:schemeClr val="bg1"/>
                </a:solidFill>
                <a:effectLst/>
                <a:latin typeface="Calibri" panose="020F0502020204030204" pitchFamily="34" charset="0"/>
                <a:ea typeface="Times New Roman" panose="02020603050405020304" pitchFamily="18" charset="0"/>
              </a:rPr>
              <a:t>docenten en studenten</a:t>
            </a:r>
            <a:endParaRPr lang="nl-NL" sz="28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buFont typeface="+mj-lt"/>
              <a:buAutoNum type="arabicPeriod"/>
            </a:pPr>
            <a:r>
              <a:rPr lang="nl-NL" sz="2800" dirty="0">
                <a:solidFill>
                  <a:schemeClr val="bg1"/>
                </a:solidFill>
                <a:effectLst/>
                <a:latin typeface="Calibri" panose="020F0502020204030204" pitchFamily="34" charset="0"/>
                <a:ea typeface="Times New Roman" panose="02020603050405020304" pitchFamily="18" charset="0"/>
              </a:rPr>
              <a:t>Cross over producten – </a:t>
            </a:r>
            <a:r>
              <a:rPr lang="nl-NL" sz="2800" b="1" dirty="0">
                <a:solidFill>
                  <a:schemeClr val="bg1"/>
                </a:solidFill>
                <a:effectLst/>
                <a:latin typeface="Calibri" panose="020F0502020204030204" pitchFamily="34" charset="0"/>
                <a:ea typeface="Times New Roman" panose="02020603050405020304" pitchFamily="18" charset="0"/>
              </a:rPr>
              <a:t>docenten en studenten</a:t>
            </a:r>
            <a:endParaRPr lang="nl-NL" sz="28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buFont typeface="+mj-lt"/>
              <a:buAutoNum type="arabicPeriod"/>
            </a:pPr>
            <a:r>
              <a:rPr lang="nl-NL" sz="2800" dirty="0">
                <a:solidFill>
                  <a:schemeClr val="bg1"/>
                </a:solidFill>
                <a:effectLst/>
                <a:latin typeface="Calibri" panose="020F0502020204030204" pitchFamily="34" charset="0"/>
                <a:ea typeface="Times New Roman" panose="02020603050405020304" pitchFamily="18" charset="0"/>
              </a:rPr>
              <a:t>Toets software  - </a:t>
            </a:r>
            <a:r>
              <a:rPr lang="nl-NL" sz="2800" b="1" dirty="0">
                <a:solidFill>
                  <a:schemeClr val="bg1"/>
                </a:solidFill>
                <a:effectLst/>
                <a:latin typeface="Calibri" panose="020F0502020204030204" pitchFamily="34" charset="0"/>
                <a:ea typeface="Times New Roman" panose="02020603050405020304" pitchFamily="18" charset="0"/>
              </a:rPr>
              <a:t>docenten</a:t>
            </a:r>
            <a:endParaRPr lang="nl-NL" sz="28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buFont typeface="+mj-lt"/>
              <a:buAutoNum type="arabicPeriod"/>
            </a:pPr>
            <a:r>
              <a:rPr lang="nl-NL" sz="2800" dirty="0">
                <a:solidFill>
                  <a:schemeClr val="bg1"/>
                </a:solidFill>
                <a:effectLst/>
                <a:latin typeface="Calibri" panose="020F0502020204030204" pitchFamily="34" charset="0"/>
                <a:ea typeface="Times New Roman" panose="02020603050405020304" pitchFamily="18" charset="0"/>
              </a:rPr>
              <a:t>Lesmethodes -</a:t>
            </a:r>
            <a:r>
              <a:rPr lang="nl-NL" sz="2800" b="1" dirty="0">
                <a:solidFill>
                  <a:schemeClr val="bg1"/>
                </a:solidFill>
                <a:effectLst/>
                <a:latin typeface="Calibri" panose="020F0502020204030204" pitchFamily="34" charset="0"/>
                <a:ea typeface="Times New Roman" panose="02020603050405020304" pitchFamily="18" charset="0"/>
              </a:rPr>
              <a:t> docenten en studenten</a:t>
            </a:r>
            <a:endParaRPr lang="nl-NL" sz="28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buFont typeface="+mj-lt"/>
              <a:buAutoNum type="arabicPeriod"/>
            </a:pPr>
            <a:r>
              <a:rPr lang="nl-NL" sz="2800" dirty="0">
                <a:solidFill>
                  <a:schemeClr val="bg1"/>
                </a:solidFill>
                <a:effectLst/>
                <a:latin typeface="Calibri" panose="020F0502020204030204" pitchFamily="34" charset="0"/>
                <a:ea typeface="Times New Roman" panose="02020603050405020304" pitchFamily="18" charset="0"/>
              </a:rPr>
              <a:t>Les- en leermateriaal gericht op </a:t>
            </a:r>
            <a:r>
              <a:rPr lang="nl-NL" sz="2800" b="1" dirty="0">
                <a:solidFill>
                  <a:schemeClr val="bg1"/>
                </a:solidFill>
                <a:effectLst/>
                <a:latin typeface="Calibri" panose="020F0502020204030204" pitchFamily="34" charset="0"/>
                <a:ea typeface="Times New Roman" panose="02020603050405020304" pitchFamily="18" charset="0"/>
              </a:rPr>
              <a:t>docenten</a:t>
            </a:r>
            <a:endParaRPr lang="nl-NL" sz="28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spcAft>
                <a:spcPts val="800"/>
              </a:spcAft>
              <a:buFont typeface="+mj-lt"/>
              <a:buAutoNum type="arabicPeriod"/>
            </a:pPr>
            <a:r>
              <a:rPr lang="nl-NL" sz="2800" dirty="0">
                <a:solidFill>
                  <a:schemeClr val="bg1"/>
                </a:solidFill>
                <a:effectLst/>
                <a:latin typeface="Calibri" panose="020F0502020204030204" pitchFamily="34" charset="0"/>
                <a:ea typeface="Times New Roman" panose="02020603050405020304" pitchFamily="18" charset="0"/>
              </a:rPr>
              <a:t>Online tools voor ‘zelfstudie’ al dan niet inclusief toets - </a:t>
            </a:r>
            <a:r>
              <a:rPr lang="nl-NL" sz="2800" b="1" dirty="0">
                <a:solidFill>
                  <a:schemeClr val="bg1"/>
                </a:solidFill>
                <a:effectLst/>
                <a:latin typeface="Calibri" panose="020F0502020204030204" pitchFamily="34" charset="0"/>
                <a:ea typeface="Times New Roman" panose="02020603050405020304" pitchFamily="18" charset="0"/>
              </a:rPr>
              <a:t>studenten</a:t>
            </a:r>
            <a:endParaRPr lang="nl-NL" sz="2800" dirty="0">
              <a:solidFill>
                <a:schemeClr val="bg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15423778"/>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480385" y="1261196"/>
            <a:ext cx="8507895" cy="3882601"/>
          </a:xfrm>
          <a:prstGeom prst="rect">
            <a:avLst/>
          </a:prstGeom>
          <a:solidFill>
            <a:srgbClr val="D1175A"/>
          </a:solidFill>
        </p:spPr>
        <p:txBody>
          <a:bodyPr wrap="square" rtlCol="0">
            <a:spAutoFit/>
          </a:bodyPr>
          <a:lstStyle/>
          <a:p>
            <a:r>
              <a:rPr lang="nl-NL" sz="4000" b="1" dirty="0">
                <a:solidFill>
                  <a:schemeClr val="bg1"/>
                </a:solidFill>
                <a:effectLst/>
                <a:latin typeface="Calibri" panose="020F0502020204030204" pitchFamily="34" charset="0"/>
                <a:ea typeface="Calibri" panose="020F0502020204030204" pitchFamily="34" charset="0"/>
              </a:rPr>
              <a:t>Hoe pak je het aan? Voorbeelden</a:t>
            </a:r>
            <a:br>
              <a:rPr lang="nl-NL" sz="4000" b="1" dirty="0">
                <a:solidFill>
                  <a:schemeClr val="bg1"/>
                </a:solidFill>
                <a:effectLst/>
                <a:latin typeface="Calibri" panose="020F0502020204030204" pitchFamily="34" charset="0"/>
                <a:ea typeface="Calibri" panose="020F0502020204030204" pitchFamily="34" charset="0"/>
              </a:rPr>
            </a:b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gn="just">
              <a:lnSpc>
                <a:spcPct val="105000"/>
              </a:lnSpc>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BSL Skills Online </a:t>
            </a: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gn="just">
              <a:lnSpc>
                <a:spcPct val="105000"/>
              </a:lnSpc>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The Case Center </a:t>
            </a: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gn="just">
              <a:lnSpc>
                <a:spcPct val="105000"/>
              </a:lnSpc>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Learning O’Reilly </a:t>
            </a: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gn="just">
              <a:lnSpc>
                <a:spcPct val="105000"/>
              </a:lnSpc>
              <a:spcAft>
                <a:spcPts val="800"/>
              </a:spcAft>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Samenwerken met ICT en opleidingen </a:t>
            </a:r>
            <a:endParaRPr lang="nl-NL" sz="4000" dirty="0">
              <a:solidFill>
                <a:schemeClr val="bg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732735282"/>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849944" y="1026985"/>
            <a:ext cx="8507895" cy="4528932"/>
          </a:xfrm>
          <a:prstGeom prst="rect">
            <a:avLst/>
          </a:prstGeom>
          <a:solidFill>
            <a:srgbClr val="D1175A"/>
          </a:solidFill>
        </p:spPr>
        <p:txBody>
          <a:bodyPr wrap="square" rtlCol="0">
            <a:spAutoFit/>
          </a:bodyPr>
          <a:lstStyle/>
          <a:p>
            <a:pPr algn="ctr"/>
            <a:r>
              <a:rPr lang="nl-NL" sz="4000" b="1" dirty="0">
                <a:solidFill>
                  <a:schemeClr val="bg1"/>
                </a:solidFill>
                <a:effectLst/>
                <a:latin typeface="Calibri" panose="020F0502020204030204" pitchFamily="34" charset="0"/>
                <a:ea typeface="Calibri" panose="020F0502020204030204" pitchFamily="34" charset="0"/>
              </a:rPr>
              <a:t>Uitdagingen mediatheek</a:t>
            </a:r>
            <a:br>
              <a:rPr lang="nl-NL" sz="4000" b="1" dirty="0">
                <a:solidFill>
                  <a:schemeClr val="bg1"/>
                </a:solidFill>
                <a:effectLst/>
                <a:latin typeface="Calibri" panose="020F0502020204030204" pitchFamily="34" charset="0"/>
                <a:ea typeface="Calibri" panose="020F0502020204030204" pitchFamily="34" charset="0"/>
              </a:rPr>
            </a:b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Financiering is versnipperd </a:t>
            </a: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Expertise laten zien </a:t>
            </a: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Vaarwater ICT en Inkoop </a:t>
            </a: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nSpc>
                <a:spcPct val="105000"/>
              </a:lnSpc>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Beheer cross-overs en leermiddelen </a:t>
            </a: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gn="just">
              <a:lnSpc>
                <a:spcPct val="105000"/>
              </a:lnSpc>
              <a:spcAft>
                <a:spcPts val="800"/>
              </a:spcAft>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Van literatuurlijsten naar licenties </a:t>
            </a:r>
            <a:endParaRPr lang="nl-NL" sz="4000" dirty="0">
              <a:solidFill>
                <a:schemeClr val="bg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2630975"/>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713945" y="1261196"/>
            <a:ext cx="8507895" cy="3236271"/>
          </a:xfrm>
          <a:prstGeom prst="rect">
            <a:avLst/>
          </a:prstGeom>
          <a:solidFill>
            <a:srgbClr val="D1175A"/>
          </a:solidFill>
        </p:spPr>
        <p:txBody>
          <a:bodyPr wrap="square" rtlCol="0">
            <a:spAutoFit/>
          </a:bodyPr>
          <a:lstStyle/>
          <a:p>
            <a:pPr algn="ctr"/>
            <a:r>
              <a:rPr lang="nl-NL" sz="4000" b="1" dirty="0">
                <a:solidFill>
                  <a:schemeClr val="bg1"/>
                </a:solidFill>
                <a:effectLst/>
                <a:latin typeface="Calibri" panose="020F0502020204030204" pitchFamily="34" charset="0"/>
                <a:ea typeface="Calibri" panose="020F0502020204030204" pitchFamily="34" charset="0"/>
              </a:rPr>
              <a:t>Tips als afsluiter</a:t>
            </a:r>
            <a:br>
              <a:rPr lang="nl-NL" sz="4000" b="1" dirty="0">
                <a:solidFill>
                  <a:schemeClr val="bg1"/>
                </a:solidFill>
                <a:effectLst/>
                <a:latin typeface="Calibri" panose="020F0502020204030204" pitchFamily="34" charset="0"/>
                <a:ea typeface="Calibri" panose="020F0502020204030204" pitchFamily="34" charset="0"/>
              </a:rPr>
            </a:b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gn="just">
              <a:lnSpc>
                <a:spcPct val="105000"/>
              </a:lnSpc>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Contracten in kaart brengen </a:t>
            </a:r>
            <a:endParaRPr lang="nl-NL" sz="4000" dirty="0">
              <a:solidFill>
                <a:schemeClr val="bg1"/>
              </a:solidFill>
              <a:effectLst/>
              <a:latin typeface="Calibri" panose="020F0502020204030204" pitchFamily="34" charset="0"/>
              <a:ea typeface="Calibri" panose="020F0502020204030204" pitchFamily="34" charset="0"/>
            </a:endParaRPr>
          </a:p>
          <a:p>
            <a:pPr marL="342900" lvl="0" indent="-342900" algn="just">
              <a:lnSpc>
                <a:spcPct val="105000"/>
              </a:lnSpc>
              <a:spcAft>
                <a:spcPts val="800"/>
              </a:spcAft>
              <a:buFont typeface="Symbol" panose="05050102010706020507" pitchFamily="18" charset="2"/>
              <a:buChar char=""/>
            </a:pPr>
            <a:r>
              <a:rPr lang="nl-NL" sz="4000" dirty="0">
                <a:solidFill>
                  <a:schemeClr val="bg1"/>
                </a:solidFill>
                <a:effectLst/>
                <a:latin typeface="Calibri" panose="020F0502020204030204" pitchFamily="34" charset="0"/>
                <a:ea typeface="Times New Roman" panose="02020603050405020304" pitchFamily="18" charset="0"/>
              </a:rPr>
              <a:t>Bepaal welke rol je wilt spelen; </a:t>
            </a:r>
            <a:r>
              <a:rPr lang="nl-NL" sz="4000" i="1" dirty="0">
                <a:solidFill>
                  <a:schemeClr val="bg1"/>
                </a:solidFill>
                <a:effectLst/>
                <a:latin typeface="Calibri" panose="020F0502020204030204" pitchFamily="34" charset="0"/>
                <a:ea typeface="Times New Roman" panose="02020603050405020304" pitchFamily="18" charset="0"/>
              </a:rPr>
              <a:t>stay in that game </a:t>
            </a:r>
            <a:r>
              <a:rPr lang="nl-NL" sz="4000" dirty="0">
                <a:solidFill>
                  <a:schemeClr val="bg1"/>
                </a:solidFill>
                <a:effectLst/>
                <a:latin typeface="Calibri" panose="020F0502020204030204" pitchFamily="34" charset="0"/>
                <a:ea typeface="Times New Roman" panose="02020603050405020304" pitchFamily="18" charset="0"/>
              </a:rPr>
              <a:t>en neem initiatief</a:t>
            </a:r>
            <a:endParaRPr lang="nl-NL" sz="4000" dirty="0">
              <a:solidFill>
                <a:schemeClr val="bg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92117473"/>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7421107" cy="5964633"/>
          </a:xfrm>
        </p:spPr>
        <p:txBody>
          <a:bodyPr>
            <a:normAutofit/>
          </a:bodyPr>
          <a:lstStyle/>
          <a:p>
            <a:pPr algn="l"/>
            <a:r>
              <a:rPr lang="nl-NL"/>
              <a:t>                               </a:t>
            </a:r>
          </a:p>
          <a:p>
            <a:endParaRPr lang="nl-NL"/>
          </a:p>
        </p:txBody>
      </p:sp>
      <p:graphicFrame>
        <p:nvGraphicFramePr>
          <p:cNvPr id="3" name="Table 5">
            <a:extLst>
              <a:ext uri="{FF2B5EF4-FFF2-40B4-BE49-F238E27FC236}">
                <a16:creationId xmlns:a16="http://schemas.microsoft.com/office/drawing/2014/main" id="{6879399B-BF8A-4BF3-9EAB-2A8C030E409A}"/>
              </a:ext>
            </a:extLst>
          </p:cNvPr>
          <p:cNvGraphicFramePr>
            <a:graphicFrameLocks noGrp="1"/>
          </p:cNvGraphicFramePr>
          <p:nvPr>
            <p:extLst>
              <p:ext uri="{D42A27DB-BD31-4B8C-83A1-F6EECF244321}">
                <p14:modId xmlns:p14="http://schemas.microsoft.com/office/powerpoint/2010/main" val="2933374971"/>
              </p:ext>
            </p:extLst>
          </p:nvPr>
        </p:nvGraphicFramePr>
        <p:xfrm>
          <a:off x="2184278" y="242132"/>
          <a:ext cx="8755471" cy="6485998"/>
        </p:xfrm>
        <a:graphic>
          <a:graphicData uri="http://schemas.openxmlformats.org/drawingml/2006/table">
            <a:tbl>
              <a:tblPr firstRow="1" bandRow="1">
                <a:tableStyleId>{5C22544A-7EE6-4342-B048-85BDC9FD1C3A}</a:tableStyleId>
              </a:tblPr>
              <a:tblGrid>
                <a:gridCol w="1753205">
                  <a:extLst>
                    <a:ext uri="{9D8B030D-6E8A-4147-A177-3AD203B41FA5}">
                      <a16:colId xmlns:a16="http://schemas.microsoft.com/office/drawing/2014/main" val="2854968714"/>
                    </a:ext>
                  </a:extLst>
                </a:gridCol>
                <a:gridCol w="7002266">
                  <a:extLst>
                    <a:ext uri="{9D8B030D-6E8A-4147-A177-3AD203B41FA5}">
                      <a16:colId xmlns:a16="http://schemas.microsoft.com/office/drawing/2014/main" val="1587235287"/>
                    </a:ext>
                  </a:extLst>
                </a:gridCol>
              </a:tblGrid>
              <a:tr h="365219">
                <a:tc>
                  <a:txBody>
                    <a:bodyPr/>
                    <a:lstStyle/>
                    <a:p>
                      <a:endParaRPr lang="nl-NL" dirty="0"/>
                    </a:p>
                  </a:txBody>
                  <a:tcPr>
                    <a:solidFill>
                      <a:srgbClr val="D1175A"/>
                    </a:solidFill>
                  </a:tcPr>
                </a:tc>
                <a:tc>
                  <a:txBody>
                    <a:bodyPr/>
                    <a:lstStyle/>
                    <a:p>
                      <a:r>
                        <a:rPr lang="en-US" dirty="0" err="1"/>
                        <a:t>Programma</a:t>
                      </a:r>
                      <a:endParaRPr lang="nl-NL" dirty="0"/>
                    </a:p>
                  </a:txBody>
                  <a:tcPr>
                    <a:solidFill>
                      <a:srgbClr val="D1175A"/>
                    </a:solidFill>
                  </a:tcPr>
                </a:tc>
                <a:extLst>
                  <a:ext uri="{0D108BD9-81ED-4DB2-BD59-A6C34878D82A}">
                    <a16:rowId xmlns:a16="http://schemas.microsoft.com/office/drawing/2014/main" val="2445453019"/>
                  </a:ext>
                </a:extLst>
              </a:tr>
              <a:tr h="639133">
                <a:tc>
                  <a:txBody>
                    <a:bodyPr/>
                    <a:lstStyle/>
                    <a:p>
                      <a:r>
                        <a:rPr lang="en-US" dirty="0">
                          <a:solidFill>
                            <a:schemeClr val="bg1"/>
                          </a:solidFill>
                        </a:rPr>
                        <a:t>11.15</a:t>
                      </a:r>
                      <a:endParaRPr lang="nl-NL" dirty="0">
                        <a:solidFill>
                          <a:schemeClr val="bg1"/>
                        </a:solidFill>
                      </a:endParaRPr>
                    </a:p>
                  </a:txBody>
                  <a:tcPr>
                    <a:solidFill>
                      <a:srgbClr val="D1175A"/>
                    </a:solidFill>
                  </a:tcPr>
                </a:tc>
                <a:tc>
                  <a:txBody>
                    <a:bodyPr/>
                    <a:lstStyle/>
                    <a:p>
                      <a:r>
                        <a:rPr lang="nl-NL" dirty="0">
                          <a:solidFill>
                            <a:schemeClr val="bg1"/>
                          </a:solidFill>
                        </a:rPr>
                        <a:t>Opening  door Mathieu Sikkema (Hogeschool Rotterdam en lid werkgroep Licenties)</a:t>
                      </a:r>
                    </a:p>
                  </a:txBody>
                  <a:tcPr>
                    <a:solidFill>
                      <a:srgbClr val="D1175A"/>
                    </a:solidFill>
                  </a:tcPr>
                </a:tc>
                <a:extLst>
                  <a:ext uri="{0D108BD9-81ED-4DB2-BD59-A6C34878D82A}">
                    <a16:rowId xmlns:a16="http://schemas.microsoft.com/office/drawing/2014/main" val="1417448961"/>
                  </a:ext>
                </a:extLst>
              </a:tr>
              <a:tr h="1186963">
                <a:tc>
                  <a:txBody>
                    <a:bodyPr/>
                    <a:lstStyle/>
                    <a:p>
                      <a:r>
                        <a:rPr lang="en-US" dirty="0">
                          <a:solidFill>
                            <a:schemeClr val="bg1"/>
                          </a:solidFill>
                        </a:rPr>
                        <a:t>11.20</a:t>
                      </a:r>
                      <a:endParaRPr lang="nl-NL" dirty="0">
                        <a:solidFill>
                          <a:schemeClr val="bg1"/>
                        </a:solidFill>
                      </a:endParaRPr>
                    </a:p>
                  </a:txBody>
                  <a:tcPr>
                    <a:solidFill>
                      <a:srgbClr val="D1175A"/>
                    </a:solidFill>
                  </a:tcPr>
                </a:tc>
                <a:tc>
                  <a:txBody>
                    <a:bodyPr/>
                    <a:lstStyle/>
                    <a:p>
                      <a:r>
                        <a:rPr lang="nl-NL" dirty="0">
                          <a:solidFill>
                            <a:schemeClr val="bg1"/>
                          </a:solidFill>
                        </a:rPr>
                        <a:t>De driehoek SURFmarket – Instelling – Uitgever en de centrale rol van de   werkgroep Licenties hierin. </a:t>
                      </a:r>
                      <a:br>
                        <a:rPr lang="nl-NL" dirty="0">
                          <a:solidFill>
                            <a:schemeClr val="bg1"/>
                          </a:solidFill>
                        </a:rPr>
                      </a:br>
                      <a:r>
                        <a:rPr lang="nl-NL" dirty="0">
                          <a:solidFill>
                            <a:schemeClr val="bg1"/>
                          </a:solidFill>
                        </a:rPr>
                        <a:t>Sprekers: Bas Ettema (Surfmarket) en Ageeth Tuut (HAN University of Applied Sciences en lid </a:t>
                      </a:r>
                      <a:r>
                        <a:rPr lang="nl-NL">
                          <a:solidFill>
                            <a:schemeClr val="bg1"/>
                          </a:solidFill>
                        </a:rPr>
                        <a:t>werkgroep Licenties)</a:t>
                      </a:r>
                      <a:endParaRPr lang="nl-NL" dirty="0">
                        <a:solidFill>
                          <a:schemeClr val="bg1"/>
                        </a:solidFill>
                      </a:endParaRPr>
                    </a:p>
                  </a:txBody>
                  <a:tcPr>
                    <a:solidFill>
                      <a:srgbClr val="D1175A"/>
                    </a:solidFill>
                  </a:tcPr>
                </a:tc>
                <a:extLst>
                  <a:ext uri="{0D108BD9-81ED-4DB2-BD59-A6C34878D82A}">
                    <a16:rowId xmlns:a16="http://schemas.microsoft.com/office/drawing/2014/main" val="2460811000"/>
                  </a:ext>
                </a:extLst>
              </a:tr>
              <a:tr h="913048">
                <a:tc>
                  <a:txBody>
                    <a:bodyPr/>
                    <a:lstStyle/>
                    <a:p>
                      <a:r>
                        <a:rPr lang="en-US" dirty="0">
                          <a:solidFill>
                            <a:schemeClr val="bg1"/>
                          </a:solidFill>
                        </a:rPr>
                        <a:t>11.40</a:t>
                      </a:r>
                      <a:endParaRPr lang="nl-NL" dirty="0">
                        <a:solidFill>
                          <a:schemeClr val="bg1"/>
                        </a:solidFill>
                      </a:endParaRPr>
                    </a:p>
                  </a:txBody>
                  <a:tcPr>
                    <a:solidFill>
                      <a:srgbClr val="D1175A"/>
                    </a:solidFill>
                  </a:tcPr>
                </a:tc>
                <a:tc>
                  <a:txBody>
                    <a:bodyPr/>
                    <a:lstStyle/>
                    <a:p>
                      <a:r>
                        <a:rPr lang="nl-NL" dirty="0">
                          <a:solidFill>
                            <a:schemeClr val="bg1"/>
                          </a:solidFill>
                        </a:rPr>
                        <a:t>Leermiddelen </a:t>
                      </a:r>
                      <a:br>
                        <a:rPr lang="nl-NL" dirty="0">
                          <a:solidFill>
                            <a:schemeClr val="bg1"/>
                          </a:solidFill>
                        </a:rPr>
                      </a:br>
                      <a:r>
                        <a:rPr lang="nl-NL" dirty="0">
                          <a:solidFill>
                            <a:schemeClr val="bg1"/>
                          </a:solidFill>
                        </a:rPr>
                        <a:t>Spreker: Mathieu Sikkema (Hogeschool Rotterdam en lid werkgroep Licenties) </a:t>
                      </a:r>
                    </a:p>
                  </a:txBody>
                  <a:tcPr>
                    <a:solidFill>
                      <a:srgbClr val="D1175A"/>
                    </a:solidFill>
                  </a:tcPr>
                </a:tc>
                <a:extLst>
                  <a:ext uri="{0D108BD9-81ED-4DB2-BD59-A6C34878D82A}">
                    <a16:rowId xmlns:a16="http://schemas.microsoft.com/office/drawing/2014/main" val="4102624782"/>
                  </a:ext>
                </a:extLst>
              </a:tr>
              <a:tr h="913048">
                <a:tc>
                  <a:txBody>
                    <a:bodyPr/>
                    <a:lstStyle/>
                    <a:p>
                      <a:r>
                        <a:rPr lang="en-US" dirty="0">
                          <a:solidFill>
                            <a:schemeClr val="bg1"/>
                          </a:solidFill>
                        </a:rPr>
                        <a:t>11.55</a:t>
                      </a:r>
                      <a:endParaRPr lang="nl-NL" dirty="0">
                        <a:solidFill>
                          <a:schemeClr val="bg1"/>
                        </a:solidFill>
                      </a:endParaRPr>
                    </a:p>
                  </a:txBody>
                  <a:tcPr>
                    <a:solidFill>
                      <a:srgbClr val="D1175A"/>
                    </a:solidFill>
                  </a:tcPr>
                </a:tc>
                <a:tc>
                  <a:txBody>
                    <a:bodyPr/>
                    <a:lstStyle/>
                    <a:p>
                      <a:r>
                        <a:rPr lang="nl-NL" dirty="0">
                          <a:solidFill>
                            <a:schemeClr val="bg1"/>
                          </a:solidFill>
                        </a:rPr>
                        <a:t>Trends en ontwikkelingen op het gebied van  licentiemanagement Spreker: Gert Jan Kraaikamp (Christelijke Hogeschool Ede en bestuurslid  SHB)</a:t>
                      </a:r>
                    </a:p>
                  </a:txBody>
                  <a:tcPr>
                    <a:solidFill>
                      <a:srgbClr val="D1175A"/>
                    </a:solidFill>
                  </a:tcPr>
                </a:tc>
                <a:extLst>
                  <a:ext uri="{0D108BD9-81ED-4DB2-BD59-A6C34878D82A}">
                    <a16:rowId xmlns:a16="http://schemas.microsoft.com/office/drawing/2014/main" val="4035546194"/>
                  </a:ext>
                </a:extLst>
              </a:tr>
              <a:tr h="365219">
                <a:tc>
                  <a:txBody>
                    <a:bodyPr/>
                    <a:lstStyle/>
                    <a:p>
                      <a:r>
                        <a:rPr lang="en-US" dirty="0">
                          <a:solidFill>
                            <a:schemeClr val="bg1"/>
                          </a:solidFill>
                        </a:rPr>
                        <a:t>12.10</a:t>
                      </a:r>
                      <a:endParaRPr lang="nl-NL" dirty="0">
                        <a:solidFill>
                          <a:schemeClr val="bg1"/>
                        </a:solidFill>
                      </a:endParaRPr>
                    </a:p>
                  </a:txBody>
                  <a:tcPr>
                    <a:solidFill>
                      <a:srgbClr val="D1175A"/>
                    </a:solidFill>
                  </a:tcPr>
                </a:tc>
                <a:tc>
                  <a:txBody>
                    <a:bodyPr/>
                    <a:lstStyle/>
                    <a:p>
                      <a:r>
                        <a:rPr lang="en-US" dirty="0">
                          <a:solidFill>
                            <a:schemeClr val="bg1"/>
                          </a:solidFill>
                        </a:rPr>
                        <a:t>Pauze</a:t>
                      </a:r>
                      <a:endParaRPr lang="nl-NL" dirty="0">
                        <a:solidFill>
                          <a:schemeClr val="bg1"/>
                        </a:solidFill>
                      </a:endParaRPr>
                    </a:p>
                  </a:txBody>
                  <a:tcPr>
                    <a:solidFill>
                      <a:srgbClr val="D1175A"/>
                    </a:solidFill>
                  </a:tcPr>
                </a:tc>
                <a:extLst>
                  <a:ext uri="{0D108BD9-81ED-4DB2-BD59-A6C34878D82A}">
                    <a16:rowId xmlns:a16="http://schemas.microsoft.com/office/drawing/2014/main" val="8946590"/>
                  </a:ext>
                </a:extLst>
              </a:tr>
              <a:tr h="1182478">
                <a:tc>
                  <a:txBody>
                    <a:bodyPr/>
                    <a:lstStyle/>
                    <a:p>
                      <a:r>
                        <a:rPr lang="en-US" dirty="0">
                          <a:solidFill>
                            <a:schemeClr val="bg1"/>
                          </a:solidFill>
                        </a:rPr>
                        <a:t>12.15</a:t>
                      </a:r>
                      <a:endParaRPr lang="nl-NL" dirty="0">
                        <a:solidFill>
                          <a:schemeClr val="bg1"/>
                        </a:solidFill>
                      </a:endParaRPr>
                    </a:p>
                  </a:txBody>
                  <a:tcPr>
                    <a:solidFill>
                      <a:srgbClr val="D1175A"/>
                    </a:solidFill>
                  </a:tcPr>
                </a:tc>
                <a:tc>
                  <a:txBody>
                    <a:bodyPr/>
                    <a:lstStyle/>
                    <a:p>
                      <a:r>
                        <a:rPr lang="nl-NL" dirty="0">
                          <a:solidFill>
                            <a:schemeClr val="bg1"/>
                          </a:solidFill>
                        </a:rPr>
                        <a:t>Questions &amp; Answers </a:t>
                      </a:r>
                      <a:br>
                        <a:rPr lang="nl-NL" dirty="0">
                          <a:solidFill>
                            <a:schemeClr val="bg1"/>
                          </a:solidFill>
                        </a:rPr>
                      </a:br>
                      <a:r>
                        <a:rPr lang="nl-NL" dirty="0">
                          <a:solidFill>
                            <a:schemeClr val="bg1"/>
                          </a:solidFill>
                        </a:rPr>
                        <a:t>Werkgroepleden (moderators: Antoinette Beumer (Van Hall Larenstein en lid werkgroep Licenties) en Linda Hurkmans (SHB Secretariaat)) </a:t>
                      </a:r>
                    </a:p>
                  </a:txBody>
                  <a:tcPr>
                    <a:solidFill>
                      <a:srgbClr val="D1175A"/>
                    </a:solidFill>
                  </a:tcPr>
                </a:tc>
                <a:extLst>
                  <a:ext uri="{0D108BD9-81ED-4DB2-BD59-A6C34878D82A}">
                    <a16:rowId xmlns:a16="http://schemas.microsoft.com/office/drawing/2014/main" val="1048350972"/>
                  </a:ext>
                </a:extLst>
              </a:tr>
              <a:tr h="913048">
                <a:tc>
                  <a:txBody>
                    <a:bodyPr/>
                    <a:lstStyle/>
                    <a:p>
                      <a:r>
                        <a:rPr lang="en-US" dirty="0">
                          <a:solidFill>
                            <a:schemeClr val="bg1"/>
                          </a:solidFill>
                        </a:rPr>
                        <a:t>12.45</a:t>
                      </a:r>
                      <a:endParaRPr lang="nl-NL" dirty="0">
                        <a:solidFill>
                          <a:schemeClr val="bg1"/>
                        </a:solidFill>
                      </a:endParaRPr>
                    </a:p>
                  </a:txBody>
                  <a:tcPr>
                    <a:solidFill>
                      <a:srgbClr val="D1175A"/>
                    </a:solidFill>
                  </a:tcPr>
                </a:tc>
                <a:tc>
                  <a:txBody>
                    <a:bodyPr/>
                    <a:lstStyle/>
                    <a:p>
                      <a:r>
                        <a:rPr lang="nl-NL" dirty="0">
                          <a:solidFill>
                            <a:schemeClr val="bg1"/>
                          </a:solidFill>
                        </a:rPr>
                        <a:t>Afsluiting Themabijeenkomst door Mathieu Sikkema (Hogeschool Rotterdam en lid werkgroep Licenties) </a:t>
                      </a:r>
                    </a:p>
                    <a:p>
                      <a:endParaRPr lang="nl-NL" dirty="0"/>
                    </a:p>
                  </a:txBody>
                  <a:tcPr>
                    <a:solidFill>
                      <a:srgbClr val="D1175A"/>
                    </a:solidFill>
                  </a:tcPr>
                </a:tc>
                <a:extLst>
                  <a:ext uri="{0D108BD9-81ED-4DB2-BD59-A6C34878D82A}">
                    <a16:rowId xmlns:a16="http://schemas.microsoft.com/office/drawing/2014/main" val="3026937625"/>
                  </a:ext>
                </a:extLst>
              </a:tr>
            </a:tbl>
          </a:graphicData>
        </a:graphic>
      </p:graphicFrame>
    </p:spTree>
    <p:extLst>
      <p:ext uri="{BB962C8B-B14F-4D97-AF65-F5344CB8AC3E}">
        <p14:creationId xmlns:p14="http://schemas.microsoft.com/office/powerpoint/2010/main" val="1399558221"/>
      </p:ext>
    </p:extLst>
  </p:cSld>
  <p:clrMapOvr>
    <a:masterClrMapping/>
  </p:clrMapOvr>
  <mc:AlternateContent xmlns:mc="http://schemas.openxmlformats.org/markup-compatibility/2006" xmlns:p14="http://schemas.microsoft.com/office/powerpoint/2010/main">
    <mc:Choice Requires="p14">
      <p:transition spd="slow" p14:dur="2000" advTm="720"/>
    </mc:Choice>
    <mc:Fallback xmlns="">
      <p:transition spd="slow" advTm="72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618589" y="1298734"/>
            <a:ext cx="8507895" cy="2554545"/>
          </a:xfrm>
          <a:prstGeom prst="rect">
            <a:avLst/>
          </a:prstGeom>
          <a:solidFill>
            <a:srgbClr val="D1175A"/>
          </a:solidFill>
        </p:spPr>
        <p:txBody>
          <a:bodyPr wrap="square" rtlCol="0">
            <a:spAutoFit/>
          </a:bodyPr>
          <a:lstStyle/>
          <a:p>
            <a:pPr algn="ctr"/>
            <a:endParaRPr lang="nl-NL" sz="4000" dirty="0">
              <a:solidFill>
                <a:schemeClr val="bg1"/>
              </a:solidFill>
            </a:endParaRPr>
          </a:p>
          <a:p>
            <a:pPr algn="ctr"/>
            <a:r>
              <a:rPr lang="nl-NL" sz="4000" dirty="0">
                <a:solidFill>
                  <a:schemeClr val="bg1"/>
                </a:solidFill>
              </a:rPr>
              <a:t>Trends en ontwikkelingen op het gebied van  licentiemanagement </a:t>
            </a:r>
            <a:br>
              <a:rPr lang="nl-NL" sz="4000" dirty="0">
                <a:solidFill>
                  <a:schemeClr val="bg1"/>
                </a:solidFill>
              </a:rPr>
            </a:br>
            <a:endParaRPr lang="nl-NL" sz="4000" dirty="0">
              <a:solidFill>
                <a:schemeClr val="bg1"/>
              </a:solidFill>
            </a:endParaRPr>
          </a:p>
        </p:txBody>
      </p:sp>
    </p:spTree>
    <p:extLst>
      <p:ext uri="{BB962C8B-B14F-4D97-AF65-F5344CB8AC3E}">
        <p14:creationId xmlns:p14="http://schemas.microsoft.com/office/powerpoint/2010/main" val="1967441770"/>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4"/>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603759" y="761111"/>
            <a:ext cx="8507895" cy="5139869"/>
          </a:xfrm>
          <a:prstGeom prst="rect">
            <a:avLst/>
          </a:prstGeom>
          <a:solidFill>
            <a:srgbClr val="D1175A"/>
          </a:solidFill>
        </p:spPr>
        <p:txBody>
          <a:bodyPr wrap="square" rtlCol="0">
            <a:spAutoFit/>
          </a:bodyPr>
          <a:lstStyle/>
          <a:p>
            <a:pPr algn="ctr"/>
            <a:r>
              <a:rPr lang="nl-NL" sz="4800" dirty="0">
                <a:solidFill>
                  <a:schemeClr val="bg1"/>
                </a:solidFill>
              </a:rPr>
              <a:t>Trends &amp; ontwikkelingen (1)</a:t>
            </a:r>
          </a:p>
          <a:p>
            <a:pPr algn="ctr"/>
            <a:endParaRPr lang="nl-NL" sz="4800" dirty="0">
              <a:solidFill>
                <a:schemeClr val="bg1"/>
              </a:solidFill>
            </a:endParaRPr>
          </a:p>
          <a:p>
            <a:pPr marL="685800" indent="-685800">
              <a:buFontTx/>
              <a:buChar char="-"/>
            </a:pPr>
            <a:r>
              <a:rPr lang="nl-NL" sz="4800" dirty="0">
                <a:solidFill>
                  <a:schemeClr val="bg1"/>
                </a:solidFill>
              </a:rPr>
              <a:t>Open Access en Open </a:t>
            </a:r>
            <a:r>
              <a:rPr lang="nl-NL" sz="4800" dirty="0" err="1">
                <a:solidFill>
                  <a:schemeClr val="bg1"/>
                </a:solidFill>
              </a:rPr>
              <a:t>Science</a:t>
            </a:r>
            <a:endParaRPr lang="nl-NL" sz="4800" dirty="0">
              <a:solidFill>
                <a:schemeClr val="bg1"/>
              </a:solidFill>
            </a:endParaRPr>
          </a:p>
          <a:p>
            <a:pPr marL="685800" indent="-685800">
              <a:buFontTx/>
              <a:buChar char="-"/>
            </a:pPr>
            <a:r>
              <a:rPr lang="nl-NL" sz="4800" dirty="0">
                <a:solidFill>
                  <a:schemeClr val="bg1"/>
                </a:solidFill>
              </a:rPr>
              <a:t>Groen en goud Open Access</a:t>
            </a:r>
          </a:p>
          <a:p>
            <a:pPr marL="685800" indent="-685800">
              <a:buFontTx/>
              <a:buChar char="-"/>
            </a:pPr>
            <a:r>
              <a:rPr lang="nl-NL" sz="4800" dirty="0">
                <a:solidFill>
                  <a:schemeClr val="bg1"/>
                </a:solidFill>
              </a:rPr>
              <a:t>Groei onderzoek hogescholen</a:t>
            </a:r>
          </a:p>
          <a:p>
            <a:endParaRPr lang="nl-NL" sz="4800" dirty="0">
              <a:solidFill>
                <a:schemeClr val="bg1"/>
              </a:solidFill>
            </a:endParaRPr>
          </a:p>
          <a:p>
            <a:endParaRPr lang="nl-NL" sz="4000" dirty="0">
              <a:solidFill>
                <a:schemeClr val="bg1"/>
              </a:solidFill>
            </a:endParaRPr>
          </a:p>
        </p:txBody>
      </p:sp>
      <p:pic>
        <p:nvPicPr>
          <p:cNvPr id="10" name="Audio 9">
            <a:hlinkClick r:id="" action="ppaction://media"/>
            <a:extLst>
              <a:ext uri="{FF2B5EF4-FFF2-40B4-BE49-F238E27FC236}">
                <a16:creationId xmlns:a16="http://schemas.microsoft.com/office/drawing/2014/main" id="{E8B0A569-DBE7-4608-AAC8-FBE3A5D0238A}"/>
              </a:ext>
            </a:extLst>
          </p:cNvPr>
          <p:cNvPicPr>
            <a:picLocks noChangeAspect="1"/>
          </p:cNvPicPr>
          <p:nvPr>
            <a:audioFile r:link="rId2"/>
            <p:extLst>
              <p:ext uri="{DAA4B4D4-6D71-4841-9C94-3DE7FCFB9230}">
                <p14:media xmlns:p14="http://schemas.microsoft.com/office/powerpoint/2010/main" r:embed="rId1"/>
              </p:ext>
            </p:extLst>
          </p:nvPr>
        </p:nvPicPr>
        <p:blipFill>
          <a:blip r:embed="rId8"/>
          <a:stretch>
            <a:fillRect/>
          </a:stretch>
        </p:blipFill>
        <p:spPr>
          <a:xfrm>
            <a:off x="11430000" y="6096000"/>
            <a:ext cx="609600" cy="609600"/>
          </a:xfrm>
          <a:prstGeom prst="rect">
            <a:avLst/>
          </a:prstGeom>
        </p:spPr>
      </p:pic>
    </p:spTree>
    <p:extLst>
      <p:ext uri="{BB962C8B-B14F-4D97-AF65-F5344CB8AC3E}">
        <p14:creationId xmlns:p14="http://schemas.microsoft.com/office/powerpoint/2010/main" val="1358227292"/>
      </p:ext>
    </p:extLst>
  </p:cSld>
  <p:clrMapOvr>
    <a:masterClrMapping/>
  </p:clrMapOvr>
  <mc:AlternateContent xmlns:mc="http://schemas.openxmlformats.org/markup-compatibility/2006" xmlns:p14="http://schemas.microsoft.com/office/powerpoint/2010/main">
    <mc:Choice Requires="p14">
      <p:transition spd="slow" p14:dur="2000" advTm="14320"/>
    </mc:Choice>
    <mc:Fallback xmlns="">
      <p:transition spd="slow" advTm="1432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10"/>
                </p:tgtEl>
              </p:cMediaNode>
            </p:audio>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4"/>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603759" y="761111"/>
            <a:ext cx="8507895" cy="5878532"/>
          </a:xfrm>
          <a:prstGeom prst="rect">
            <a:avLst/>
          </a:prstGeom>
          <a:solidFill>
            <a:srgbClr val="D1175A"/>
          </a:solidFill>
        </p:spPr>
        <p:txBody>
          <a:bodyPr wrap="square" rtlCol="0">
            <a:spAutoFit/>
          </a:bodyPr>
          <a:lstStyle/>
          <a:p>
            <a:pPr algn="ctr"/>
            <a:r>
              <a:rPr lang="nl-NL" sz="4800" dirty="0">
                <a:solidFill>
                  <a:schemeClr val="bg1"/>
                </a:solidFill>
              </a:rPr>
              <a:t>Trends &amp; ontwikkelingen (2)</a:t>
            </a:r>
          </a:p>
          <a:p>
            <a:pPr algn="ctr"/>
            <a:endParaRPr lang="nl-NL" sz="4800" dirty="0">
              <a:solidFill>
                <a:schemeClr val="bg1"/>
              </a:solidFill>
            </a:endParaRPr>
          </a:p>
          <a:p>
            <a:pPr marL="685800" indent="-685800">
              <a:buFontTx/>
              <a:buChar char="-"/>
            </a:pPr>
            <a:r>
              <a:rPr lang="nl-NL" sz="4800" dirty="0">
                <a:solidFill>
                  <a:schemeClr val="bg1"/>
                </a:solidFill>
              </a:rPr>
              <a:t>Big deals</a:t>
            </a:r>
          </a:p>
          <a:p>
            <a:pPr marL="685800" indent="-685800">
              <a:buFontTx/>
              <a:buChar char="-"/>
            </a:pPr>
            <a:r>
              <a:rPr lang="nl-NL" sz="4800" dirty="0">
                <a:solidFill>
                  <a:schemeClr val="bg1"/>
                </a:solidFill>
              </a:rPr>
              <a:t>Voorbeeld Elsevier</a:t>
            </a:r>
          </a:p>
          <a:p>
            <a:pPr marL="685800" indent="-685800">
              <a:buFontTx/>
              <a:buChar char="-"/>
            </a:pPr>
            <a:r>
              <a:rPr lang="nl-NL" sz="4800" dirty="0">
                <a:solidFill>
                  <a:schemeClr val="bg1"/>
                </a:solidFill>
              </a:rPr>
              <a:t>Naar een Nationaal Consortium en                    100% Open Access</a:t>
            </a:r>
          </a:p>
          <a:p>
            <a:endParaRPr lang="nl-NL" sz="4000" dirty="0">
              <a:solidFill>
                <a:schemeClr val="bg1"/>
              </a:solidFill>
            </a:endParaRPr>
          </a:p>
        </p:txBody>
      </p:sp>
      <p:pic>
        <p:nvPicPr>
          <p:cNvPr id="10" name="Audio 9">
            <a:hlinkClick r:id="" action="ppaction://media"/>
            <a:extLst>
              <a:ext uri="{FF2B5EF4-FFF2-40B4-BE49-F238E27FC236}">
                <a16:creationId xmlns:a16="http://schemas.microsoft.com/office/drawing/2014/main" id="{E8B0A569-DBE7-4608-AAC8-FBE3A5D0238A}"/>
              </a:ext>
            </a:extLst>
          </p:cNvPr>
          <p:cNvPicPr>
            <a:picLocks noChangeAspect="1"/>
          </p:cNvPicPr>
          <p:nvPr>
            <a:audioFile r:link="rId2"/>
            <p:extLst>
              <p:ext uri="{DAA4B4D4-6D71-4841-9C94-3DE7FCFB9230}">
                <p14:media xmlns:p14="http://schemas.microsoft.com/office/powerpoint/2010/main" r:embed="rId1"/>
              </p:ext>
            </p:extLst>
          </p:nvPr>
        </p:nvPicPr>
        <p:blipFill>
          <a:blip r:embed="rId8"/>
          <a:stretch>
            <a:fillRect/>
          </a:stretch>
        </p:blipFill>
        <p:spPr>
          <a:xfrm>
            <a:off x="11430000" y="6096000"/>
            <a:ext cx="609600" cy="609600"/>
          </a:xfrm>
          <a:prstGeom prst="rect">
            <a:avLst/>
          </a:prstGeom>
        </p:spPr>
      </p:pic>
    </p:spTree>
    <p:extLst>
      <p:ext uri="{BB962C8B-B14F-4D97-AF65-F5344CB8AC3E}">
        <p14:creationId xmlns:p14="http://schemas.microsoft.com/office/powerpoint/2010/main" val="2347806607"/>
      </p:ext>
    </p:extLst>
  </p:cSld>
  <p:clrMapOvr>
    <a:masterClrMapping/>
  </p:clrMapOvr>
  <mc:AlternateContent xmlns:mc="http://schemas.openxmlformats.org/markup-compatibility/2006" xmlns:p14="http://schemas.microsoft.com/office/powerpoint/2010/main">
    <mc:Choice Requires="p14">
      <p:transition spd="slow" p14:dur="2000" advTm="14320"/>
    </mc:Choice>
    <mc:Fallback xmlns="">
      <p:transition spd="slow" advTm="1432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10"/>
                </p:tgtEl>
              </p:cMediaNode>
            </p:audio>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4"/>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dirty="0"/>
              <a:t>                               </a:t>
            </a:r>
          </a:p>
          <a:p>
            <a:endParaRPr lang="nl-NL" dirty="0"/>
          </a:p>
        </p:txBody>
      </p:sp>
      <p:sp>
        <p:nvSpPr>
          <p:cNvPr id="3" name="Tekstvak 2">
            <a:extLst>
              <a:ext uri="{FF2B5EF4-FFF2-40B4-BE49-F238E27FC236}">
                <a16:creationId xmlns:a16="http://schemas.microsoft.com/office/drawing/2014/main" id="{403AE1CA-2ED2-49FE-BD76-4D8217474FAB}"/>
              </a:ext>
            </a:extLst>
          </p:cNvPr>
          <p:cNvSpPr txBox="1"/>
          <p:nvPr/>
        </p:nvSpPr>
        <p:spPr>
          <a:xfrm>
            <a:off x="2333886" y="1229567"/>
            <a:ext cx="8507895" cy="2923877"/>
          </a:xfrm>
          <a:prstGeom prst="rect">
            <a:avLst/>
          </a:prstGeom>
          <a:solidFill>
            <a:srgbClr val="D1175A"/>
          </a:solidFill>
        </p:spPr>
        <p:txBody>
          <a:bodyPr wrap="square" rtlCol="0">
            <a:spAutoFit/>
          </a:bodyPr>
          <a:lstStyle/>
          <a:p>
            <a:pPr algn="ctr"/>
            <a:br>
              <a:rPr lang="nl-NL" sz="4800" dirty="0">
                <a:solidFill>
                  <a:schemeClr val="bg1"/>
                </a:solidFill>
              </a:rPr>
            </a:br>
            <a:r>
              <a:rPr lang="nl-NL" sz="4800" dirty="0">
                <a:solidFill>
                  <a:schemeClr val="bg1"/>
                </a:solidFill>
              </a:rPr>
              <a:t>Pauze</a:t>
            </a:r>
          </a:p>
          <a:p>
            <a:pPr algn="ctr"/>
            <a:endParaRPr lang="nl-NL" sz="4800" dirty="0">
              <a:solidFill>
                <a:schemeClr val="bg1"/>
              </a:solidFill>
            </a:endParaRPr>
          </a:p>
          <a:p>
            <a:endParaRPr lang="nl-NL" sz="4000" dirty="0">
              <a:solidFill>
                <a:schemeClr val="bg1"/>
              </a:solidFill>
            </a:endParaRPr>
          </a:p>
        </p:txBody>
      </p:sp>
      <p:pic>
        <p:nvPicPr>
          <p:cNvPr id="10" name="Audio 9">
            <a:hlinkClick r:id="" action="ppaction://media"/>
            <a:extLst>
              <a:ext uri="{FF2B5EF4-FFF2-40B4-BE49-F238E27FC236}">
                <a16:creationId xmlns:a16="http://schemas.microsoft.com/office/drawing/2014/main" id="{E8B0A569-DBE7-4608-AAC8-FBE3A5D0238A}"/>
              </a:ext>
            </a:extLst>
          </p:cNvPr>
          <p:cNvPicPr>
            <a:picLocks noChangeAspect="1"/>
          </p:cNvPicPr>
          <p:nvPr>
            <a:audioFile r:link="rId2"/>
            <p:extLst>
              <p:ext uri="{DAA4B4D4-6D71-4841-9C94-3DE7FCFB9230}">
                <p14:media xmlns:p14="http://schemas.microsoft.com/office/powerpoint/2010/main" r:embed="rId1"/>
              </p:ext>
            </p:extLst>
          </p:nvPr>
        </p:nvPicPr>
        <p:blipFill>
          <a:blip r:embed="rId8"/>
          <a:stretch>
            <a:fillRect/>
          </a:stretch>
        </p:blipFill>
        <p:spPr>
          <a:xfrm>
            <a:off x="11430000" y="6096000"/>
            <a:ext cx="609600" cy="609600"/>
          </a:xfrm>
          <a:prstGeom prst="rect">
            <a:avLst/>
          </a:prstGeom>
        </p:spPr>
      </p:pic>
    </p:spTree>
    <p:extLst>
      <p:ext uri="{BB962C8B-B14F-4D97-AF65-F5344CB8AC3E}">
        <p14:creationId xmlns:p14="http://schemas.microsoft.com/office/powerpoint/2010/main" val="2993308960"/>
      </p:ext>
    </p:extLst>
  </p:cSld>
  <p:clrMapOvr>
    <a:masterClrMapping/>
  </p:clrMapOvr>
  <mc:AlternateContent xmlns:mc="http://schemas.openxmlformats.org/markup-compatibility/2006" xmlns:p14="http://schemas.microsoft.com/office/powerpoint/2010/main">
    <mc:Choice Requires="p14">
      <p:transition spd="slow" p14:dur="2000" advTm="14320"/>
    </mc:Choice>
    <mc:Fallback xmlns="">
      <p:transition spd="slow" advTm="1432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10"/>
                </p:tgtEl>
              </p:cMediaNode>
            </p:audio>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4"/>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275445" y="1276650"/>
            <a:ext cx="8507895" cy="3662541"/>
          </a:xfrm>
          <a:prstGeom prst="rect">
            <a:avLst/>
          </a:prstGeom>
          <a:solidFill>
            <a:srgbClr val="D1175A"/>
          </a:solidFill>
        </p:spPr>
        <p:txBody>
          <a:bodyPr wrap="square" rtlCol="0">
            <a:spAutoFit/>
          </a:bodyPr>
          <a:lstStyle/>
          <a:p>
            <a:pPr algn="ctr"/>
            <a:br>
              <a:rPr lang="nl-NL" sz="4800" dirty="0">
                <a:solidFill>
                  <a:schemeClr val="bg1"/>
                </a:solidFill>
              </a:rPr>
            </a:br>
            <a:r>
              <a:rPr lang="nl-NL" sz="4800" dirty="0">
                <a:solidFill>
                  <a:schemeClr val="bg1"/>
                </a:solidFill>
              </a:rPr>
              <a:t>Q &amp; A</a:t>
            </a:r>
            <a:br>
              <a:rPr lang="nl-NL" sz="4800" dirty="0">
                <a:solidFill>
                  <a:schemeClr val="bg1"/>
                </a:solidFill>
              </a:rPr>
            </a:br>
            <a:r>
              <a:rPr lang="nl-NL" sz="4800" dirty="0">
                <a:solidFill>
                  <a:schemeClr val="bg1"/>
                </a:solidFill>
              </a:rPr>
              <a:t>Questions &amp; Answers</a:t>
            </a:r>
          </a:p>
          <a:p>
            <a:pPr algn="ctr"/>
            <a:endParaRPr lang="nl-NL" sz="4800" dirty="0">
              <a:solidFill>
                <a:schemeClr val="bg1"/>
              </a:solidFill>
            </a:endParaRPr>
          </a:p>
          <a:p>
            <a:endParaRPr lang="nl-NL" sz="4000" dirty="0">
              <a:solidFill>
                <a:schemeClr val="bg1"/>
              </a:solidFill>
            </a:endParaRPr>
          </a:p>
        </p:txBody>
      </p:sp>
      <p:pic>
        <p:nvPicPr>
          <p:cNvPr id="10" name="Audio 9">
            <a:hlinkClick r:id="" action="ppaction://media"/>
            <a:extLst>
              <a:ext uri="{FF2B5EF4-FFF2-40B4-BE49-F238E27FC236}">
                <a16:creationId xmlns:a16="http://schemas.microsoft.com/office/drawing/2014/main" id="{E8B0A569-DBE7-4608-AAC8-FBE3A5D0238A}"/>
              </a:ext>
            </a:extLst>
          </p:cNvPr>
          <p:cNvPicPr>
            <a:picLocks noChangeAspect="1"/>
          </p:cNvPicPr>
          <p:nvPr>
            <a:audioFile r:link="rId2"/>
            <p:extLst>
              <p:ext uri="{DAA4B4D4-6D71-4841-9C94-3DE7FCFB9230}">
                <p14:media xmlns:p14="http://schemas.microsoft.com/office/powerpoint/2010/main" r:embed="rId1"/>
              </p:ext>
            </p:extLst>
          </p:nvPr>
        </p:nvPicPr>
        <p:blipFill>
          <a:blip r:embed="rId8"/>
          <a:stretch>
            <a:fillRect/>
          </a:stretch>
        </p:blipFill>
        <p:spPr>
          <a:xfrm>
            <a:off x="11430000" y="6096000"/>
            <a:ext cx="609600" cy="609600"/>
          </a:xfrm>
          <a:prstGeom prst="rect">
            <a:avLst/>
          </a:prstGeom>
        </p:spPr>
      </p:pic>
    </p:spTree>
    <p:extLst>
      <p:ext uri="{BB962C8B-B14F-4D97-AF65-F5344CB8AC3E}">
        <p14:creationId xmlns:p14="http://schemas.microsoft.com/office/powerpoint/2010/main" val="3665296615"/>
      </p:ext>
    </p:extLst>
  </p:cSld>
  <p:clrMapOvr>
    <a:masterClrMapping/>
  </p:clrMapOvr>
  <mc:AlternateContent xmlns:mc="http://schemas.openxmlformats.org/markup-compatibility/2006" xmlns:p14="http://schemas.microsoft.com/office/powerpoint/2010/main">
    <mc:Choice Requires="p14">
      <p:transition spd="slow" p14:dur="2000" advTm="14320"/>
    </mc:Choice>
    <mc:Fallback xmlns="">
      <p:transition spd="slow" advTm="1432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10"/>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618589" y="1298734"/>
            <a:ext cx="8507895" cy="3170099"/>
          </a:xfrm>
          <a:prstGeom prst="rect">
            <a:avLst/>
          </a:prstGeom>
          <a:solidFill>
            <a:srgbClr val="D1175A"/>
          </a:solidFill>
        </p:spPr>
        <p:txBody>
          <a:bodyPr wrap="square" rtlCol="0">
            <a:spAutoFit/>
          </a:bodyPr>
          <a:lstStyle/>
          <a:p>
            <a:pPr algn="ctr"/>
            <a:endParaRPr lang="nl-NL" sz="4000" dirty="0">
              <a:solidFill>
                <a:schemeClr val="bg1"/>
              </a:solidFill>
            </a:endParaRPr>
          </a:p>
          <a:p>
            <a:pPr algn="ctr"/>
            <a:r>
              <a:rPr lang="nl-NL" sz="4000" dirty="0">
                <a:solidFill>
                  <a:schemeClr val="bg1"/>
                </a:solidFill>
              </a:rPr>
              <a:t>De driehoek SURFmarket – Instelling – Uitgever en de centrale rol van de   werkgroep Licenties hierin</a:t>
            </a:r>
            <a:br>
              <a:rPr lang="nl-NL" sz="4000" dirty="0">
                <a:solidFill>
                  <a:schemeClr val="bg1"/>
                </a:solidFill>
              </a:rPr>
            </a:br>
            <a:endParaRPr lang="nl-NL" sz="4000" dirty="0">
              <a:solidFill>
                <a:schemeClr val="bg1"/>
              </a:solidFill>
            </a:endParaRPr>
          </a:p>
        </p:txBody>
      </p:sp>
    </p:spTree>
    <p:extLst>
      <p:ext uri="{BB962C8B-B14F-4D97-AF65-F5344CB8AC3E}">
        <p14:creationId xmlns:p14="http://schemas.microsoft.com/office/powerpoint/2010/main" val="3045760629"/>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C83DBBC2-02B5-4F0A-93A7-80F311B6F49B}"/>
              </a:ext>
            </a:extLst>
          </p:cNvPr>
          <p:cNvSpPr>
            <a:spLocks noGrp="1"/>
          </p:cNvSpPr>
          <p:nvPr>
            <p:ph type="subTitle" idx="1"/>
          </p:nvPr>
        </p:nvSpPr>
        <p:spPr>
          <a:xfrm>
            <a:off x="2805111" y="450574"/>
            <a:ext cx="7862888" cy="5658702"/>
          </a:xfrm>
          <a:solidFill>
            <a:schemeClr val="bg1"/>
          </a:solidFill>
          <a:effectLst>
            <a:outerShdw blurRad="76200" dir="13500000" sy="23000" kx="1200000" algn="br" rotWithShape="0">
              <a:prstClr val="black">
                <a:alpha val="20000"/>
              </a:prstClr>
            </a:outerShdw>
          </a:effectLst>
        </p:spPr>
        <p:txBody>
          <a:bodyPr>
            <a:normAutofit/>
          </a:bodyPr>
          <a:lstStyle/>
          <a:p>
            <a:endParaRPr lang="nl-NL" dirty="0"/>
          </a:p>
          <a:p>
            <a:r>
              <a:rPr lang="nl-NL" dirty="0"/>
              <a:t>Driehoek Instelling - SURF – Uitgever</a:t>
            </a: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9" name="Stroomdiagram: Ophalen 8">
            <a:extLst>
              <a:ext uri="{FF2B5EF4-FFF2-40B4-BE49-F238E27FC236}">
                <a16:creationId xmlns:a16="http://schemas.microsoft.com/office/drawing/2014/main" id="{E8AF0C81-5AAD-454A-A6F0-AB98B08E6604}"/>
              </a:ext>
            </a:extLst>
          </p:cNvPr>
          <p:cNvSpPr/>
          <p:nvPr/>
        </p:nvSpPr>
        <p:spPr>
          <a:xfrm>
            <a:off x="3582538" y="1760020"/>
            <a:ext cx="6308034" cy="3645901"/>
          </a:xfrm>
          <a:prstGeom prst="flowChartExtract">
            <a:avLst/>
          </a:prstGeom>
          <a:solidFill>
            <a:srgbClr val="D21C5D"/>
          </a:solidFill>
          <a:ln>
            <a:solidFill>
              <a:srgbClr val="D1175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Tekstvak 9">
            <a:extLst>
              <a:ext uri="{FF2B5EF4-FFF2-40B4-BE49-F238E27FC236}">
                <a16:creationId xmlns:a16="http://schemas.microsoft.com/office/drawing/2014/main" id="{375C3D15-4FE9-4EDE-99C9-89E0B2AF7503}"/>
              </a:ext>
            </a:extLst>
          </p:cNvPr>
          <p:cNvSpPr txBox="1"/>
          <p:nvPr/>
        </p:nvSpPr>
        <p:spPr>
          <a:xfrm>
            <a:off x="5929961" y="2210977"/>
            <a:ext cx="1613188" cy="400110"/>
          </a:xfrm>
          <a:prstGeom prst="rect">
            <a:avLst/>
          </a:prstGeom>
          <a:noFill/>
        </p:spPr>
        <p:txBody>
          <a:bodyPr wrap="square" rtlCol="0">
            <a:spAutoFit/>
          </a:bodyPr>
          <a:lstStyle/>
          <a:p>
            <a:pPr algn="ctr"/>
            <a:r>
              <a:rPr lang="nl-NL" sz="2000" dirty="0">
                <a:solidFill>
                  <a:schemeClr val="bg1"/>
                </a:solidFill>
              </a:rPr>
              <a:t>Instelling</a:t>
            </a:r>
            <a:endParaRPr lang="nl-NL" dirty="0">
              <a:solidFill>
                <a:schemeClr val="bg1"/>
              </a:solidFill>
            </a:endParaRPr>
          </a:p>
        </p:txBody>
      </p:sp>
      <p:sp>
        <p:nvSpPr>
          <p:cNvPr id="11" name="Tekstvak 10">
            <a:extLst>
              <a:ext uri="{FF2B5EF4-FFF2-40B4-BE49-F238E27FC236}">
                <a16:creationId xmlns:a16="http://schemas.microsoft.com/office/drawing/2014/main" id="{BE394585-C5F0-4228-8129-979A77311356}"/>
              </a:ext>
            </a:extLst>
          </p:cNvPr>
          <p:cNvSpPr txBox="1"/>
          <p:nvPr/>
        </p:nvSpPr>
        <p:spPr>
          <a:xfrm>
            <a:off x="3739312" y="5005811"/>
            <a:ext cx="1613188" cy="400110"/>
          </a:xfrm>
          <a:prstGeom prst="rect">
            <a:avLst/>
          </a:prstGeom>
          <a:noFill/>
        </p:spPr>
        <p:txBody>
          <a:bodyPr wrap="square" rtlCol="0">
            <a:spAutoFit/>
          </a:bodyPr>
          <a:lstStyle/>
          <a:p>
            <a:pPr algn="ctr"/>
            <a:r>
              <a:rPr lang="nl-NL" sz="2000" dirty="0">
                <a:solidFill>
                  <a:schemeClr val="bg1"/>
                </a:solidFill>
              </a:rPr>
              <a:t>SURF</a:t>
            </a:r>
          </a:p>
        </p:txBody>
      </p:sp>
      <p:sp>
        <p:nvSpPr>
          <p:cNvPr id="12" name="Tekstvak 11">
            <a:extLst>
              <a:ext uri="{FF2B5EF4-FFF2-40B4-BE49-F238E27FC236}">
                <a16:creationId xmlns:a16="http://schemas.microsoft.com/office/drawing/2014/main" id="{579EA571-7C42-42D4-9E70-73886F3623EB}"/>
              </a:ext>
            </a:extLst>
          </p:cNvPr>
          <p:cNvSpPr txBox="1"/>
          <p:nvPr/>
        </p:nvSpPr>
        <p:spPr>
          <a:xfrm>
            <a:off x="8028810" y="5005811"/>
            <a:ext cx="1613188" cy="400110"/>
          </a:xfrm>
          <a:prstGeom prst="rect">
            <a:avLst/>
          </a:prstGeom>
          <a:noFill/>
        </p:spPr>
        <p:txBody>
          <a:bodyPr wrap="square" rtlCol="0">
            <a:spAutoFit/>
          </a:bodyPr>
          <a:lstStyle/>
          <a:p>
            <a:pPr algn="ctr"/>
            <a:r>
              <a:rPr lang="nl-NL" sz="2000" dirty="0">
                <a:solidFill>
                  <a:schemeClr val="bg1"/>
                </a:solidFill>
              </a:rPr>
              <a:t>Uitgever</a:t>
            </a:r>
          </a:p>
        </p:txBody>
      </p:sp>
      <p:sp>
        <p:nvSpPr>
          <p:cNvPr id="13" name="Tekstvak 12">
            <a:extLst>
              <a:ext uri="{FF2B5EF4-FFF2-40B4-BE49-F238E27FC236}">
                <a16:creationId xmlns:a16="http://schemas.microsoft.com/office/drawing/2014/main" id="{F8BDB9BD-8920-4322-AE4E-C64FBCE8B55E}"/>
              </a:ext>
            </a:extLst>
          </p:cNvPr>
          <p:cNvSpPr txBox="1"/>
          <p:nvPr/>
        </p:nvSpPr>
        <p:spPr>
          <a:xfrm>
            <a:off x="5929961" y="3808449"/>
            <a:ext cx="1613188" cy="400110"/>
          </a:xfrm>
          <a:prstGeom prst="rect">
            <a:avLst/>
          </a:prstGeom>
          <a:solidFill>
            <a:srgbClr val="D1175A"/>
          </a:solidFill>
        </p:spPr>
        <p:txBody>
          <a:bodyPr wrap="square" rtlCol="0">
            <a:spAutoFit/>
          </a:bodyPr>
          <a:lstStyle/>
          <a:p>
            <a:pPr algn="ctr"/>
            <a:r>
              <a:rPr lang="nl-NL" sz="2000" dirty="0">
                <a:solidFill>
                  <a:schemeClr val="bg1"/>
                </a:solidFill>
              </a:rPr>
              <a:t>WGLi</a:t>
            </a:r>
          </a:p>
        </p:txBody>
      </p:sp>
    </p:spTree>
    <p:extLst>
      <p:ext uri="{BB962C8B-B14F-4D97-AF65-F5344CB8AC3E}">
        <p14:creationId xmlns:p14="http://schemas.microsoft.com/office/powerpoint/2010/main" val="325389796"/>
      </p:ext>
    </p:extLst>
  </p:cSld>
  <p:clrMapOvr>
    <a:masterClrMapping/>
  </p:clrMapOvr>
  <mc:AlternateContent xmlns:mc="http://schemas.openxmlformats.org/markup-compatibility/2006" xmlns:p14="http://schemas.microsoft.com/office/powerpoint/2010/main">
    <mc:Choice Requires="p14">
      <p:transition spd="slow" p14:dur="2000" advTm="874"/>
    </mc:Choice>
    <mc:Fallback xmlns="">
      <p:transition spd="slow" advTm="87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166735" y="506472"/>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713945" y="1228396"/>
            <a:ext cx="8507895" cy="4401205"/>
          </a:xfrm>
          <a:prstGeom prst="rect">
            <a:avLst/>
          </a:prstGeom>
          <a:solidFill>
            <a:srgbClr val="D1175A"/>
          </a:solidFill>
        </p:spPr>
        <p:txBody>
          <a:bodyPr wrap="square" rtlCol="0">
            <a:spAutoFit/>
          </a:bodyPr>
          <a:lstStyle/>
          <a:p>
            <a:pPr algn="ctr"/>
            <a:r>
              <a:rPr lang="nl-NL" sz="4000" dirty="0">
                <a:solidFill>
                  <a:schemeClr val="bg1"/>
                </a:solidFill>
              </a:rPr>
              <a:t>SURF</a:t>
            </a:r>
            <a:br>
              <a:rPr lang="nl-NL" sz="4000" dirty="0">
                <a:solidFill>
                  <a:schemeClr val="bg1"/>
                </a:solidFill>
              </a:rPr>
            </a:br>
            <a:endParaRPr lang="nl-NL" sz="4000" dirty="0">
              <a:solidFill>
                <a:schemeClr val="bg1"/>
              </a:solidFill>
            </a:endParaRPr>
          </a:p>
          <a:p>
            <a:pPr marL="685800" indent="-685800">
              <a:buFont typeface="Arial" panose="020B0604020202020204" pitchFamily="34" charset="0"/>
              <a:buChar char="•"/>
            </a:pPr>
            <a:r>
              <a:rPr lang="nl-NL" sz="4000" dirty="0">
                <a:solidFill>
                  <a:schemeClr val="bg1"/>
                </a:solidFill>
              </a:rPr>
              <a:t>Onderhandelen op drie niveaus: </a:t>
            </a:r>
          </a:p>
          <a:p>
            <a:pPr lvl="2"/>
            <a:r>
              <a:rPr lang="nl-NL" sz="4000" dirty="0">
                <a:solidFill>
                  <a:schemeClr val="bg1"/>
                </a:solidFill>
              </a:rPr>
              <a:t>SHB – UKB - VSNU </a:t>
            </a:r>
          </a:p>
          <a:p>
            <a:pPr marL="685800" indent="-685800">
              <a:buFont typeface="Arial" panose="020B0604020202020204" pitchFamily="34" charset="0"/>
              <a:buChar char="•"/>
            </a:pPr>
            <a:r>
              <a:rPr lang="nl-NL" sz="4000" dirty="0">
                <a:solidFill>
                  <a:schemeClr val="bg1"/>
                </a:solidFill>
              </a:rPr>
              <a:t>Dienstverleningsovereenkomst (DVO)</a:t>
            </a:r>
          </a:p>
          <a:p>
            <a:pPr marL="685800" indent="-685800">
              <a:buFont typeface="Arial" panose="020B0604020202020204" pitchFamily="34" charset="0"/>
              <a:buChar char="•"/>
            </a:pPr>
            <a:r>
              <a:rPr lang="nl-NL" sz="4000" dirty="0">
                <a:solidFill>
                  <a:schemeClr val="bg1"/>
                </a:solidFill>
              </a:rPr>
              <a:t>Kosten</a:t>
            </a:r>
          </a:p>
        </p:txBody>
      </p:sp>
    </p:spTree>
    <p:extLst>
      <p:ext uri="{BB962C8B-B14F-4D97-AF65-F5344CB8AC3E}">
        <p14:creationId xmlns:p14="http://schemas.microsoft.com/office/powerpoint/2010/main" val="2833374570"/>
      </p:ext>
    </p:extLst>
  </p:cSld>
  <p:clrMapOvr>
    <a:masterClrMapping/>
  </p:clrMapOvr>
  <mc:AlternateContent xmlns:mc="http://schemas.openxmlformats.org/markup-compatibility/2006" xmlns:p14="http://schemas.microsoft.com/office/powerpoint/2010/main">
    <mc:Choice Requires="p14">
      <p:transition spd="slow" p14:dur="2000" advTm="1429"/>
    </mc:Choice>
    <mc:Fallback xmlns="">
      <p:transition spd="slow" advTm="142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166735" y="506472"/>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771136" y="1261196"/>
            <a:ext cx="8507895" cy="4431598"/>
          </a:xfrm>
          <a:prstGeom prst="rect">
            <a:avLst/>
          </a:prstGeom>
          <a:solidFill>
            <a:srgbClr val="D1175A"/>
          </a:solidFill>
        </p:spPr>
        <p:txBody>
          <a:bodyPr wrap="square" rtlCol="0">
            <a:spAutoFit/>
          </a:bodyPr>
          <a:lstStyle/>
          <a:p>
            <a:pPr marL="0" indent="0" algn="ctr">
              <a:buNone/>
            </a:pPr>
            <a:r>
              <a:rPr lang="nl-NL" sz="2800" dirty="0">
                <a:solidFill>
                  <a:schemeClr val="bg1"/>
                </a:solidFill>
              </a:rPr>
              <a:t>Uitgevers</a:t>
            </a:r>
            <a:br>
              <a:rPr lang="nl-NL" sz="2400" dirty="0">
                <a:solidFill>
                  <a:schemeClr val="bg1"/>
                </a:solidFill>
              </a:rPr>
            </a:br>
            <a:endParaRPr lang="nl-NL" sz="2400" dirty="0">
              <a:solidFill>
                <a:schemeClr val="bg1"/>
              </a:solidFill>
            </a:endParaRPr>
          </a:p>
          <a:p>
            <a:pPr marL="342900" lvl="0" indent="-342900">
              <a:lnSpc>
                <a:spcPct val="107000"/>
              </a:lnSpc>
              <a:buFont typeface="Arial" panose="020B0604020202020204" pitchFamily="34" charset="0"/>
              <a:buChar char="•"/>
            </a:pPr>
            <a:r>
              <a:rPr lang="nl-NL" sz="2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Geen reclame door SURF of de WGLI</a:t>
            </a:r>
          </a:p>
          <a:p>
            <a:pPr marL="342900" lvl="0" indent="-342900">
              <a:lnSpc>
                <a:spcPct val="107000"/>
              </a:lnSpc>
              <a:buFont typeface="Arial" panose="020B0604020202020204" pitchFamily="34" charset="0"/>
              <a:buChar char="•"/>
            </a:pPr>
            <a:r>
              <a:rPr lang="nl-NL" sz="24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Één</a:t>
            </a:r>
            <a:r>
              <a:rPr lang="nl-NL" sz="2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aanspreekpunt</a:t>
            </a:r>
          </a:p>
          <a:p>
            <a:pPr marL="342900" lvl="0" indent="-342900">
              <a:lnSpc>
                <a:spcPct val="107000"/>
              </a:lnSpc>
              <a:buFont typeface="Arial" panose="020B0604020202020204" pitchFamily="34" charset="0"/>
              <a:buChar char="•"/>
            </a:pPr>
            <a:r>
              <a:rPr lang="nl-NL" sz="2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Geen financiering van SURF</a:t>
            </a:r>
          </a:p>
          <a:p>
            <a:pPr marL="342900" lvl="0" indent="-342900">
              <a:lnSpc>
                <a:spcPct val="107000"/>
              </a:lnSpc>
              <a:buFont typeface="Arial" panose="020B0604020202020204" pitchFamily="34" charset="0"/>
              <a:buChar char="•"/>
            </a:pPr>
            <a:r>
              <a:rPr lang="nl-NL" sz="2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Gebruiksrechten </a:t>
            </a:r>
          </a:p>
          <a:p>
            <a:pPr marL="342900" lvl="0" indent="-342900">
              <a:lnSpc>
                <a:spcPct val="107000"/>
              </a:lnSpc>
              <a:buFont typeface="Arial" panose="020B0604020202020204" pitchFamily="34" charset="0"/>
              <a:buChar char="•"/>
            </a:pPr>
            <a:r>
              <a:rPr lang="nl-NL" sz="2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De verwerkersovereenkomst wordt niet door SURF afgesloten! </a:t>
            </a:r>
          </a:p>
          <a:p>
            <a:pPr marL="342900" lvl="0" indent="-342900">
              <a:lnSpc>
                <a:spcPct val="107000"/>
              </a:lnSpc>
              <a:spcAft>
                <a:spcPts val="800"/>
              </a:spcAft>
              <a:buFont typeface="Arial" panose="020B0604020202020204" pitchFamily="34" charset="0"/>
              <a:buChar char="•"/>
            </a:pPr>
            <a:r>
              <a:rPr lang="nl-NL" sz="2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Kan niet altijd voldoen aan onze wensen!  Kan niet zomaar de onderliggende techniek veranderen. Het is voor een uitgever lastig om zomaar anders te leveren dan in voorgaande contracten is afgesproken</a:t>
            </a:r>
            <a:endParaRPr lang="nl-NL" sz="2400" dirty="0">
              <a:solidFill>
                <a:schemeClr val="bg1"/>
              </a:solidFill>
            </a:endParaRPr>
          </a:p>
        </p:txBody>
      </p:sp>
    </p:spTree>
    <p:extLst>
      <p:ext uri="{BB962C8B-B14F-4D97-AF65-F5344CB8AC3E}">
        <p14:creationId xmlns:p14="http://schemas.microsoft.com/office/powerpoint/2010/main" val="843698189"/>
      </p:ext>
    </p:extLst>
  </p:cSld>
  <p:clrMapOvr>
    <a:masterClrMapping/>
  </p:clrMapOvr>
  <mc:AlternateContent xmlns:mc="http://schemas.openxmlformats.org/markup-compatibility/2006" xmlns:p14="http://schemas.microsoft.com/office/powerpoint/2010/main">
    <mc:Choice Requires="p14">
      <p:transition spd="slow" p14:dur="2000" advTm="1429"/>
    </mc:Choice>
    <mc:Fallback xmlns="">
      <p:transition spd="slow" advTm="142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849944" y="1106174"/>
            <a:ext cx="8507895" cy="3785652"/>
          </a:xfrm>
          <a:prstGeom prst="rect">
            <a:avLst/>
          </a:prstGeom>
          <a:solidFill>
            <a:srgbClr val="D1175A"/>
          </a:solidFill>
        </p:spPr>
        <p:txBody>
          <a:bodyPr wrap="square" rtlCol="0">
            <a:spAutoFit/>
          </a:bodyPr>
          <a:lstStyle/>
          <a:p>
            <a:pPr algn="ctr"/>
            <a:r>
              <a:rPr lang="nl-NL" sz="4000" dirty="0">
                <a:solidFill>
                  <a:schemeClr val="bg1"/>
                </a:solidFill>
              </a:rPr>
              <a:t>Instelling</a:t>
            </a:r>
            <a:br>
              <a:rPr lang="nl-NL" sz="4000" dirty="0">
                <a:solidFill>
                  <a:schemeClr val="bg1"/>
                </a:solidFill>
              </a:rPr>
            </a:br>
            <a:endParaRPr lang="nl-NL" sz="4000" dirty="0">
              <a:solidFill>
                <a:schemeClr val="bg1"/>
              </a:solidFill>
            </a:endParaRPr>
          </a:p>
          <a:p>
            <a:pPr marL="685800" indent="-685800">
              <a:buFont typeface="Arial" panose="020B0604020202020204" pitchFamily="34" charset="0"/>
              <a:buChar char="•"/>
            </a:pPr>
            <a:r>
              <a:rPr lang="nl-NL" sz="4000" dirty="0">
                <a:solidFill>
                  <a:schemeClr val="bg1"/>
                </a:solidFill>
              </a:rPr>
              <a:t>Wensen</a:t>
            </a:r>
          </a:p>
          <a:p>
            <a:pPr marL="685800" indent="-685800">
              <a:buFont typeface="Arial" panose="020B0604020202020204" pitchFamily="34" charset="0"/>
              <a:buChar char="•"/>
            </a:pPr>
            <a:r>
              <a:rPr lang="nl-NL" sz="4000" dirty="0">
                <a:solidFill>
                  <a:schemeClr val="bg1"/>
                </a:solidFill>
              </a:rPr>
              <a:t>Gebruikservaringen</a:t>
            </a:r>
          </a:p>
          <a:p>
            <a:pPr marL="685800" indent="-685800">
              <a:buFont typeface="Arial" panose="020B0604020202020204" pitchFamily="34" charset="0"/>
              <a:buChar char="•"/>
            </a:pPr>
            <a:r>
              <a:rPr lang="nl-NL" sz="4000" dirty="0">
                <a:solidFill>
                  <a:schemeClr val="bg1"/>
                </a:solidFill>
              </a:rPr>
              <a:t>Consequenties van een onderhandeling </a:t>
            </a:r>
          </a:p>
        </p:txBody>
      </p:sp>
    </p:spTree>
    <p:extLst>
      <p:ext uri="{BB962C8B-B14F-4D97-AF65-F5344CB8AC3E}">
        <p14:creationId xmlns:p14="http://schemas.microsoft.com/office/powerpoint/2010/main" val="1191489913"/>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dirty="0">
                <a:solidFill>
                  <a:schemeClr val="bg1"/>
                </a:solidFill>
                <a:latin typeface="Daytona Pro Light" panose="020B0304030503040204" pitchFamily="34" charset="0"/>
              </a:rPr>
            </a:br>
            <a:endParaRPr lang="en-US" sz="3000" dirty="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184278" y="1190347"/>
            <a:ext cx="9145503" cy="3539430"/>
          </a:xfrm>
          <a:prstGeom prst="rect">
            <a:avLst/>
          </a:prstGeom>
          <a:solidFill>
            <a:srgbClr val="D1175A"/>
          </a:solidFill>
        </p:spPr>
        <p:txBody>
          <a:bodyPr wrap="square" rtlCol="0">
            <a:spAutoFit/>
          </a:bodyPr>
          <a:lstStyle/>
          <a:p>
            <a:pPr algn="ctr"/>
            <a:r>
              <a:rPr lang="nl-NL" sz="3200" dirty="0">
                <a:solidFill>
                  <a:schemeClr val="bg1"/>
                </a:solidFill>
              </a:rPr>
              <a:t>SHB werkgroep licenties (WGLi)</a:t>
            </a:r>
            <a:br>
              <a:rPr lang="nl-NL" sz="3200" dirty="0">
                <a:solidFill>
                  <a:schemeClr val="bg1"/>
                </a:solidFill>
              </a:rPr>
            </a:br>
            <a:endParaRPr lang="nl-NL" sz="3200" dirty="0">
              <a:solidFill>
                <a:schemeClr val="bg1"/>
              </a:solidFill>
            </a:endParaRPr>
          </a:p>
          <a:p>
            <a:pPr marL="571500" indent="-571500">
              <a:buFontTx/>
              <a:buChar char="-"/>
            </a:pPr>
            <a:r>
              <a:rPr lang="nl-NL" sz="3200" dirty="0">
                <a:solidFill>
                  <a:schemeClr val="bg1"/>
                </a:solidFill>
              </a:rPr>
              <a:t>Afgevaardigd uit 7 Hogeschoolbibliotheken</a:t>
            </a:r>
          </a:p>
          <a:p>
            <a:pPr marL="571500" indent="-571500">
              <a:buFontTx/>
              <a:buChar char="-"/>
            </a:pPr>
            <a:r>
              <a:rPr lang="nl-NL" sz="3200" dirty="0">
                <a:solidFill>
                  <a:schemeClr val="bg1"/>
                </a:solidFill>
              </a:rPr>
              <a:t>Secretariële ondersteuning</a:t>
            </a:r>
          </a:p>
          <a:p>
            <a:pPr marL="571500" indent="-571500">
              <a:buFontTx/>
              <a:buChar char="-"/>
            </a:pPr>
            <a:r>
              <a:rPr lang="nl-NL" sz="3200" dirty="0">
                <a:solidFill>
                  <a:schemeClr val="bg1"/>
                </a:solidFill>
              </a:rPr>
              <a:t>6 vergaderingen per jaar, incl. studiemiddag</a:t>
            </a:r>
          </a:p>
          <a:p>
            <a:pPr marL="571500" indent="-571500">
              <a:buFontTx/>
              <a:buChar char="-"/>
            </a:pPr>
            <a:r>
              <a:rPr lang="nl-NL" sz="3200" dirty="0">
                <a:solidFill>
                  <a:schemeClr val="bg1"/>
                </a:solidFill>
              </a:rPr>
              <a:t>2 x per jaar Licentiecontactpersonendag</a:t>
            </a:r>
          </a:p>
          <a:p>
            <a:pPr marL="571500" indent="-571500">
              <a:buFontTx/>
              <a:buChar char="-"/>
            </a:pPr>
            <a:r>
              <a:rPr lang="nl-NL" sz="3200" dirty="0">
                <a:solidFill>
                  <a:schemeClr val="bg1"/>
                </a:solidFill>
              </a:rPr>
              <a:t>Kennis van onderhandelen en licentievoorwaarden </a:t>
            </a:r>
          </a:p>
        </p:txBody>
      </p:sp>
    </p:spTree>
    <p:extLst>
      <p:ext uri="{BB962C8B-B14F-4D97-AF65-F5344CB8AC3E}">
        <p14:creationId xmlns:p14="http://schemas.microsoft.com/office/powerpoint/2010/main" val="325787397"/>
      </p:ext>
    </p:extLst>
  </p:cSld>
  <p:clrMapOvr>
    <a:masterClrMapping/>
  </p:clrMapOvr>
  <mc:AlternateContent xmlns:mc="http://schemas.openxmlformats.org/markup-compatibility/2006" xmlns:p14="http://schemas.microsoft.com/office/powerpoint/2010/main">
    <mc:Choice Requires="p14">
      <p:transition spd="slow" p14:dur="2000" advTm="2015"/>
    </mc:Choice>
    <mc:Fallback xmlns="">
      <p:transition spd="slow" advTm="2015"/>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4343E-4E72-4F18-9E51-16BEB712C72E}"/>
              </a:ext>
            </a:extLst>
          </p:cNvPr>
          <p:cNvSpPr>
            <a:spLocks noGrp="1"/>
          </p:cNvSpPr>
          <p:nvPr>
            <p:ph type="ctrTitle"/>
          </p:nvPr>
        </p:nvSpPr>
        <p:spPr>
          <a:xfrm>
            <a:off x="2713945" y="646802"/>
            <a:ext cx="7862887" cy="5964633"/>
          </a:xfrm>
          <a:noFill/>
          <a:effectLst>
            <a:outerShdw blurRad="76200" dir="13500000" sy="23000" kx="1200000" algn="br" rotWithShape="0">
              <a:prstClr val="black">
                <a:alpha val="20000"/>
              </a:prstClr>
            </a:outerShdw>
          </a:effectLst>
        </p:spPr>
        <p:txBody>
          <a:bodyPr>
            <a:normAutofit/>
          </a:bodyPr>
          <a:lstStyle/>
          <a:p>
            <a:br>
              <a:rPr lang="nl-NL" sz="9600">
                <a:solidFill>
                  <a:schemeClr val="bg1"/>
                </a:solidFill>
                <a:latin typeface="Daytona Pro Light" panose="020B0304030503040204" pitchFamily="34" charset="0"/>
              </a:rPr>
            </a:br>
            <a:endParaRPr lang="en-US" sz="3000">
              <a:solidFill>
                <a:schemeClr val="bg1"/>
              </a:solidFill>
              <a:latin typeface="+mn-lt"/>
              <a:ea typeface="+mn-ea"/>
              <a:cs typeface="+mn-cs"/>
            </a:endParaRPr>
          </a:p>
        </p:txBody>
      </p:sp>
      <p:pic>
        <p:nvPicPr>
          <p:cNvPr id="4" name="Picture 1">
            <a:extLst>
              <a:ext uri="{FF2B5EF4-FFF2-40B4-BE49-F238E27FC236}">
                <a16:creationId xmlns:a16="http://schemas.microsoft.com/office/drawing/2014/main" id="{E2C6BAA3-3C44-41EA-BB3A-8652C5279A2E}"/>
              </a:ext>
            </a:extLst>
          </p:cNvPr>
          <p:cNvPicPr/>
          <p:nvPr/>
        </p:nvPicPr>
        <p:blipFill rotWithShape="1">
          <a:blip r:embed="rId2"/>
          <a:srcRect l="29166" t="32782" r="27725" b="28164"/>
          <a:stretch/>
        </p:blipFill>
        <p:spPr bwMode="auto">
          <a:xfrm>
            <a:off x="242888" y="242131"/>
            <a:ext cx="1941390" cy="864043"/>
          </a:xfrm>
          <a:prstGeom prst="rect">
            <a:avLst/>
          </a:prstGeom>
          <a:ln>
            <a:noFill/>
          </a:ln>
          <a:extLst>
            <a:ext uri="{53640926-AAD7-44D8-BBD7-CCE9431645EC}">
              <a14:shadowObscured xmlns:a14="http://schemas.microsoft.com/office/drawing/2010/main"/>
            </a:ext>
          </a:extLst>
        </p:spPr>
      </p:pic>
      <p:pic>
        <p:nvPicPr>
          <p:cNvPr id="5" name="Graphic 4">
            <a:extLst>
              <a:ext uri="{FF2B5EF4-FFF2-40B4-BE49-F238E27FC236}">
                <a16:creationId xmlns:a16="http://schemas.microsoft.com/office/drawing/2014/main" id="{B43C8AB1-0584-44DD-9A3F-0C392FD46DE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2219" y="1654969"/>
            <a:ext cx="952500" cy="495300"/>
          </a:xfrm>
          <a:prstGeom prst="rect">
            <a:avLst/>
          </a:prstGeom>
        </p:spPr>
      </p:pic>
      <p:pic>
        <p:nvPicPr>
          <p:cNvPr id="7" name="Afbeelding 6" descr="Afbeelding met tekening&#10;&#10;Automatisch gegenereerde beschrijving">
            <a:extLst>
              <a:ext uri="{FF2B5EF4-FFF2-40B4-BE49-F238E27FC236}">
                <a16:creationId xmlns:a16="http://schemas.microsoft.com/office/drawing/2014/main" id="{525B11FC-BB49-41B2-8806-FACC3B4A61F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720" y="1261196"/>
            <a:ext cx="1851726" cy="966118"/>
          </a:xfrm>
          <a:prstGeom prst="rect">
            <a:avLst/>
          </a:prstGeom>
          <a:ln>
            <a:noFill/>
          </a:ln>
        </p:spPr>
      </p:pic>
      <p:sp>
        <p:nvSpPr>
          <p:cNvPr id="8" name="Ondertitel 7">
            <a:extLst>
              <a:ext uri="{FF2B5EF4-FFF2-40B4-BE49-F238E27FC236}">
                <a16:creationId xmlns:a16="http://schemas.microsoft.com/office/drawing/2014/main" id="{CF87C6A6-E224-465A-86FD-930C792D7D65}"/>
              </a:ext>
            </a:extLst>
          </p:cNvPr>
          <p:cNvSpPr>
            <a:spLocks noGrp="1"/>
          </p:cNvSpPr>
          <p:nvPr>
            <p:ph type="subTitle" idx="1"/>
          </p:nvPr>
        </p:nvSpPr>
        <p:spPr>
          <a:xfrm>
            <a:off x="2849944" y="542493"/>
            <a:ext cx="8878230" cy="5845055"/>
          </a:xfrm>
        </p:spPr>
        <p:txBody>
          <a:bodyPr>
            <a:normAutofit/>
          </a:bodyPr>
          <a:lstStyle/>
          <a:p>
            <a:pPr algn="l"/>
            <a:r>
              <a:rPr lang="nl-NL"/>
              <a:t>                               </a:t>
            </a:r>
          </a:p>
          <a:p>
            <a:endParaRPr lang="nl-NL"/>
          </a:p>
        </p:txBody>
      </p:sp>
      <p:sp>
        <p:nvSpPr>
          <p:cNvPr id="3" name="Tekstvak 2">
            <a:extLst>
              <a:ext uri="{FF2B5EF4-FFF2-40B4-BE49-F238E27FC236}">
                <a16:creationId xmlns:a16="http://schemas.microsoft.com/office/drawing/2014/main" id="{403AE1CA-2ED2-49FE-BD76-4D8217474FAB}"/>
              </a:ext>
            </a:extLst>
          </p:cNvPr>
          <p:cNvSpPr txBox="1"/>
          <p:nvPr/>
        </p:nvSpPr>
        <p:spPr>
          <a:xfrm>
            <a:off x="2651773" y="1274627"/>
            <a:ext cx="7987229" cy="4708981"/>
          </a:xfrm>
          <a:prstGeom prst="rect">
            <a:avLst/>
          </a:prstGeom>
          <a:solidFill>
            <a:srgbClr val="D1175A"/>
          </a:solidFill>
        </p:spPr>
        <p:txBody>
          <a:bodyPr wrap="square" rtlCol="0">
            <a:spAutoFit/>
          </a:bodyPr>
          <a:lstStyle/>
          <a:p>
            <a:pPr algn="ctr"/>
            <a:r>
              <a:rPr lang="nl-NL" sz="4000" dirty="0">
                <a:solidFill>
                  <a:schemeClr val="bg1"/>
                </a:solidFill>
              </a:rPr>
              <a:t>Voorbeelden</a:t>
            </a:r>
            <a:br>
              <a:rPr lang="nl-NL" sz="4000" dirty="0">
                <a:solidFill>
                  <a:schemeClr val="bg1"/>
                </a:solidFill>
              </a:rPr>
            </a:br>
            <a:endParaRPr lang="nl-NL" sz="4000" dirty="0">
              <a:solidFill>
                <a:schemeClr val="bg1"/>
              </a:solidFill>
            </a:endParaRPr>
          </a:p>
          <a:p>
            <a:pPr marL="685800" indent="-685800">
              <a:buFont typeface="Arial" panose="020B0604020202020204" pitchFamily="34" charset="0"/>
              <a:buChar char="•"/>
            </a:pPr>
            <a:r>
              <a:rPr lang="nl-NL" sz="3600" dirty="0">
                <a:solidFill>
                  <a:schemeClr val="bg1"/>
                </a:solidFill>
              </a:rPr>
              <a:t>Adviezen bij landelijke ontwikkelingen</a:t>
            </a:r>
          </a:p>
          <a:p>
            <a:pPr marL="685800" indent="-685800">
              <a:buFont typeface="Arial" panose="020B0604020202020204" pitchFamily="34" charset="0"/>
              <a:buChar char="•"/>
            </a:pPr>
            <a:r>
              <a:rPr lang="nl-NL" sz="3600" dirty="0">
                <a:solidFill>
                  <a:schemeClr val="bg1"/>
                </a:solidFill>
              </a:rPr>
              <a:t>Voortzetting van bestaande contracten </a:t>
            </a:r>
          </a:p>
          <a:p>
            <a:pPr marL="685800" indent="-685800">
              <a:buFont typeface="Arial" panose="020B0604020202020204" pitchFamily="34" charset="0"/>
              <a:buChar char="•"/>
            </a:pPr>
            <a:r>
              <a:rPr lang="nl-NL" sz="3600" dirty="0">
                <a:solidFill>
                  <a:schemeClr val="bg1"/>
                </a:solidFill>
              </a:rPr>
              <a:t>Haalbaarheidsonderzoeken</a:t>
            </a:r>
          </a:p>
          <a:p>
            <a:pPr marL="685800" indent="-685800">
              <a:buFont typeface="Arial" panose="020B0604020202020204" pitchFamily="34" charset="0"/>
              <a:buChar char="•"/>
            </a:pPr>
            <a:r>
              <a:rPr lang="nl-NL" sz="3600" dirty="0">
                <a:solidFill>
                  <a:schemeClr val="bg1"/>
                </a:solidFill>
              </a:rPr>
              <a:t>Lastige zaken… </a:t>
            </a:r>
          </a:p>
          <a:p>
            <a:pPr marL="685800" indent="-685800">
              <a:buFont typeface="Arial" panose="020B0604020202020204" pitchFamily="34" charset="0"/>
              <a:buChar char="•"/>
            </a:pPr>
            <a:endParaRPr lang="nl-NL" sz="4000" dirty="0">
              <a:solidFill>
                <a:schemeClr val="bg1"/>
              </a:solidFill>
            </a:endParaRPr>
          </a:p>
        </p:txBody>
      </p:sp>
    </p:spTree>
    <p:extLst>
      <p:ext uri="{BB962C8B-B14F-4D97-AF65-F5344CB8AC3E}">
        <p14:creationId xmlns:p14="http://schemas.microsoft.com/office/powerpoint/2010/main" val="1471051194"/>
      </p:ext>
    </p:extLst>
  </p:cSld>
  <p:clrMapOvr>
    <a:masterClrMapping/>
  </p:clrMapOvr>
  <mc:AlternateContent xmlns:mc="http://schemas.openxmlformats.org/markup-compatibility/2006" xmlns:p14="http://schemas.microsoft.com/office/powerpoint/2010/main">
    <mc:Choice Requires="p14">
      <p:transition spd="slow" p14:dur="2000" advTm="781"/>
    </mc:Choice>
    <mc:Fallback xmlns="">
      <p:transition spd="slow" advTm="781"/>
    </mc:Fallback>
  </mc:AlternateContent>
</p:sld>
</file>

<file path=ppt/theme/theme1.xml><?xml version="1.0" encoding="utf-8"?>
<a:theme xmlns:a="http://schemas.openxmlformats.org/drawingml/2006/main" name="Office Theme">
  <a:themeElements>
    <a:clrScheme name="Kantoorthema">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E44FE3A3B7C224BA745D8D4C7C3846C" ma:contentTypeVersion="13" ma:contentTypeDescription="Een nieuw document maken." ma:contentTypeScope="" ma:versionID="1b200eeb92af3d2b13c71f7f4a6df555">
  <xsd:schema xmlns:xsd="http://www.w3.org/2001/XMLSchema" xmlns:xs="http://www.w3.org/2001/XMLSchema" xmlns:p="http://schemas.microsoft.com/office/2006/metadata/properties" xmlns:ns3="9ccaae9c-8062-47f9-a382-d1e7a849722b" xmlns:ns4="a38573b5-70ef-4ae6-8ecd-9671d806bf9c" targetNamespace="http://schemas.microsoft.com/office/2006/metadata/properties" ma:root="true" ma:fieldsID="9f95549616e1cbd8b683ac2cdecd0946" ns3:_="" ns4:_="">
    <xsd:import namespace="9ccaae9c-8062-47f9-a382-d1e7a849722b"/>
    <xsd:import namespace="a38573b5-70ef-4ae6-8ecd-9671d806bf9c"/>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caae9c-8062-47f9-a382-d1e7a849722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38573b5-70ef-4ae6-8ecd-9671d806bf9c" elementFormDefault="qualified">
    <xsd:import namespace="http://schemas.microsoft.com/office/2006/documentManagement/types"/>
    <xsd:import namespace="http://schemas.microsoft.com/office/infopath/2007/PartnerControls"/>
    <xsd:element name="SharedWithUsers" ma:index="12"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Gedeeld met details" ma:internalName="SharedWithDetails" ma:readOnly="true">
      <xsd:simpleType>
        <xsd:restriction base="dms:Note">
          <xsd:maxLength value="255"/>
        </xsd:restriction>
      </xsd:simpleType>
    </xsd:element>
    <xsd:element name="SharingHintHash" ma:index="14"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9F3883C-F20D-4D4F-A81A-F752B841E2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caae9c-8062-47f9-a382-d1e7a849722b"/>
    <ds:schemaRef ds:uri="a38573b5-70ef-4ae6-8ecd-9671d806bf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375F3DF-1F49-4795-B114-83584A1E964C}">
  <ds:schemaRefs>
    <ds:schemaRef ds:uri="http://schemas.microsoft.com/sharepoint/v3/contenttype/forms"/>
  </ds:schemaRefs>
</ds:datastoreItem>
</file>

<file path=customXml/itemProps3.xml><?xml version="1.0" encoding="utf-8"?>
<ds:datastoreItem xmlns:ds="http://schemas.openxmlformats.org/officeDocument/2006/customXml" ds:itemID="{59D514BF-8E43-470A-992C-96569CE7E8A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99</TotalTime>
  <Words>625</Words>
  <Application>Microsoft Office PowerPoint</Application>
  <PresentationFormat>Widescreen</PresentationFormat>
  <Paragraphs>158</Paragraphs>
  <Slides>24</Slides>
  <Notes>0</Notes>
  <HiddenSlides>0</HiddenSlides>
  <MMClips>4</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Daytona Pro Light</vt:lpstr>
      <vt:lpstr>Symbol</vt:lpstr>
      <vt:lpstr>Office Theme</vt:lpstr>
      <vt:lpstr>   Licentiemanagement in een nieuw decennium: trends en ontwikkelingen  </vt:lpstr>
      <vt:lpstr> </vt:lpstr>
      <vt:lpstr> </vt:lpstr>
      <vt:lpstr>PowerPoint Presentation</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Uitgeversdag  3 december 2019</dc:title>
  <dc:creator>Ria de Jong</dc:creator>
  <cp:lastModifiedBy>S. Van Doren</cp:lastModifiedBy>
  <cp:revision>25</cp:revision>
  <dcterms:created xsi:type="dcterms:W3CDTF">2019-11-27T10:03:10Z</dcterms:created>
  <dcterms:modified xsi:type="dcterms:W3CDTF">2020-10-23T14:56:13Z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0x0101003E44FE3A3B7C224BA745D8D4C7C3846C</vt:lpwstr>
  </property>
</Properties>
</file>